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499" r:id="rId2"/>
    <p:sldId id="562" r:id="rId3"/>
    <p:sldId id="563" r:id="rId4"/>
    <p:sldId id="564" r:id="rId5"/>
    <p:sldId id="544" r:id="rId6"/>
    <p:sldId id="503" r:id="rId7"/>
    <p:sldId id="504" r:id="rId8"/>
    <p:sldId id="505" r:id="rId9"/>
    <p:sldId id="506" r:id="rId10"/>
    <p:sldId id="507" r:id="rId11"/>
    <p:sldId id="508" r:id="rId12"/>
    <p:sldId id="509" r:id="rId13"/>
    <p:sldId id="474" r:id="rId14"/>
    <p:sldId id="460" r:id="rId15"/>
    <p:sldId id="461" r:id="rId16"/>
    <p:sldId id="517" r:id="rId17"/>
    <p:sldId id="462" r:id="rId18"/>
    <p:sldId id="489" r:id="rId19"/>
    <p:sldId id="510" r:id="rId20"/>
    <p:sldId id="511" r:id="rId21"/>
    <p:sldId id="512" r:id="rId22"/>
    <p:sldId id="513" r:id="rId23"/>
    <p:sldId id="514" r:id="rId24"/>
    <p:sldId id="515" r:id="rId25"/>
    <p:sldId id="516" r:id="rId26"/>
    <p:sldId id="419" r:id="rId27"/>
    <p:sldId id="423" r:id="rId28"/>
    <p:sldId id="420" r:id="rId29"/>
    <p:sldId id="437" r:id="rId30"/>
    <p:sldId id="426" r:id="rId31"/>
    <p:sldId id="491" r:id="rId32"/>
    <p:sldId id="492" r:id="rId33"/>
    <p:sldId id="493" r:id="rId34"/>
    <p:sldId id="494" r:id="rId35"/>
    <p:sldId id="495" r:id="rId36"/>
    <p:sldId id="496" r:id="rId37"/>
    <p:sldId id="518" r:id="rId38"/>
    <p:sldId id="519" r:id="rId39"/>
    <p:sldId id="520" r:id="rId40"/>
    <p:sldId id="539" r:id="rId41"/>
    <p:sldId id="540" r:id="rId42"/>
    <p:sldId id="522" r:id="rId43"/>
    <p:sldId id="523" r:id="rId44"/>
    <p:sldId id="524" r:id="rId45"/>
    <p:sldId id="541" r:id="rId46"/>
    <p:sldId id="525" r:id="rId47"/>
    <p:sldId id="542" r:id="rId48"/>
    <p:sldId id="527" r:id="rId49"/>
    <p:sldId id="543" r:id="rId50"/>
    <p:sldId id="529" r:id="rId51"/>
    <p:sldId id="530" r:id="rId52"/>
    <p:sldId id="531" r:id="rId53"/>
    <p:sldId id="532" r:id="rId54"/>
    <p:sldId id="533" r:id="rId55"/>
    <p:sldId id="545" r:id="rId56"/>
    <p:sldId id="534" r:id="rId57"/>
    <p:sldId id="535" r:id="rId58"/>
    <p:sldId id="565" r:id="rId59"/>
    <p:sldId id="566" r:id="rId60"/>
    <p:sldId id="567" r:id="rId61"/>
    <p:sldId id="568" r:id="rId62"/>
    <p:sldId id="569" r:id="rId63"/>
    <p:sldId id="570" r:id="rId64"/>
    <p:sldId id="571" r:id="rId65"/>
    <p:sldId id="538" r:id="rId66"/>
    <p:sldId id="555" r:id="rId67"/>
    <p:sldId id="560" r:id="rId68"/>
    <p:sldId id="561" r:id="rId69"/>
    <p:sldId id="558" r:id="rId70"/>
    <p:sldId id="557" r:id="rId71"/>
    <p:sldId id="556" r:id="rId72"/>
    <p:sldId id="559" r:id="rId73"/>
    <p:sldId id="552" r:id="rId74"/>
    <p:sldId id="553" r:id="rId75"/>
    <p:sldId id="554" r:id="rId76"/>
    <p:sldId id="547" r:id="rId77"/>
    <p:sldId id="546" r:id="rId78"/>
    <p:sldId id="548" r:id="rId79"/>
    <p:sldId id="549" r:id="rId80"/>
    <p:sldId id="550" r:id="rId81"/>
    <p:sldId id="551" r:id="rId8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202"/>
    <a:srgbClr val="D7D3CB"/>
    <a:srgbClr val="A5A5A5"/>
    <a:srgbClr val="BFBFBF"/>
    <a:srgbClr val="CB0000"/>
    <a:srgbClr val="E13E5F"/>
    <a:srgbClr val="0C0C0C"/>
    <a:srgbClr val="1F4E79"/>
    <a:srgbClr val="054B99"/>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31" autoAdjust="0"/>
    <p:restoredTop sz="95394" autoAdjust="0"/>
  </p:normalViewPr>
  <p:slideViewPr>
    <p:cSldViewPr>
      <p:cViewPr varScale="1">
        <p:scale>
          <a:sx n="85" d="100"/>
          <a:sy n="85" d="100"/>
        </p:scale>
        <p:origin x="1584" y="72"/>
      </p:cViewPr>
      <p:guideLst>
        <p:guide orient="horz" pos="2160"/>
        <p:guide pos="2880"/>
      </p:guideLst>
    </p:cSldViewPr>
  </p:slideViewPr>
  <p:outlineViewPr>
    <p:cViewPr>
      <p:scale>
        <a:sx n="33" d="100"/>
        <a:sy n="33" d="100"/>
      </p:scale>
      <p:origin x="0" y="91"/>
    </p:cViewPr>
  </p:outlineViewPr>
  <p:notesTextViewPr>
    <p:cViewPr>
      <p:scale>
        <a:sx n="100" d="100"/>
        <a:sy n="100" d="100"/>
      </p:scale>
      <p:origin x="0" y="0"/>
    </p:cViewPr>
  </p:notesTextViewPr>
  <p:sorterViewPr>
    <p:cViewPr>
      <p:scale>
        <a:sx n="66" d="100"/>
        <a:sy n="66" d="100"/>
      </p:scale>
      <p:origin x="0" y="335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b="1" dirty="0" err="1" smtClean="0">
                <a:latin typeface="Century Gothic" panose="020B0502020202020204" pitchFamily="34" charset="0"/>
              </a:rPr>
              <a:t>Nakolia</a:t>
            </a:r>
            <a:r>
              <a:rPr lang="en-US" b="1" baseline="0" dirty="0" smtClean="0">
                <a:latin typeface="Century Gothic" panose="020B0502020202020204" pitchFamily="34" charset="0"/>
              </a:rPr>
              <a:t> as biggest market</a:t>
            </a:r>
          </a:p>
          <a:p>
            <a:pPr>
              <a:defRPr b="1">
                <a:latin typeface="Century Gothic" panose="020B0502020202020204" pitchFamily="34" charset="0"/>
              </a:defRPr>
            </a:pPr>
            <a:r>
              <a:rPr lang="en-US" b="1" baseline="0" dirty="0" smtClean="0">
                <a:latin typeface="Century Gothic" panose="020B0502020202020204" pitchFamily="34" charset="0"/>
              </a:rPr>
              <a:t>48% of </a:t>
            </a:r>
            <a:r>
              <a:rPr lang="en-US" b="1" dirty="0" smtClean="0">
                <a:latin typeface="Century Gothic" panose="020B0502020202020204" pitchFamily="34" charset="0"/>
              </a:rPr>
              <a:t>2015 </a:t>
            </a:r>
            <a:r>
              <a:rPr lang="en-US" b="1" dirty="0">
                <a:latin typeface="Century Gothic" panose="020B0502020202020204" pitchFamily="34" charset="0"/>
              </a:rPr>
              <a:t>EBITDA Contribution</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pieChart>
        <c:varyColors val="1"/>
        <c:ser>
          <c:idx val="0"/>
          <c:order val="0"/>
          <c:tx>
            <c:strRef>
              <c:f>Sheet1!$B$1</c:f>
              <c:strCache>
                <c:ptCount val="1"/>
                <c:pt idx="0">
                  <c:v>2015 EBITDA Contribution</c:v>
                </c:pt>
              </c:strCache>
            </c:strRef>
          </c:tx>
          <c:dPt>
            <c:idx val="0"/>
            <c:bubble3D val="0"/>
            <c:spPr>
              <a:solidFill>
                <a:schemeClr val="accent2">
                  <a:lumMod val="40000"/>
                  <a:lumOff val="60000"/>
                </a:schemeClr>
              </a:solidFill>
              <a:ln w="19050">
                <a:solidFill>
                  <a:schemeClr val="lt1"/>
                </a:solidFill>
              </a:ln>
              <a:effectLst/>
            </c:spPr>
          </c:dPt>
          <c:dPt>
            <c:idx val="1"/>
            <c:bubble3D val="0"/>
            <c:explosion val="7"/>
            <c:spPr>
              <a:solidFill>
                <a:srgbClr val="1F4E79"/>
              </a:solidFill>
              <a:ln w="19050">
                <a:solidFill>
                  <a:schemeClr val="lt1"/>
                </a:solidFill>
              </a:ln>
              <a:effectLst/>
            </c:spPr>
          </c:dPt>
          <c:dPt>
            <c:idx val="2"/>
            <c:bubble3D val="0"/>
            <c:spPr>
              <a:solidFill>
                <a:srgbClr val="BFBFBF"/>
              </a:solidFill>
              <a:ln w="19050">
                <a:solidFill>
                  <a:schemeClr val="lt1"/>
                </a:solidFill>
              </a:ln>
              <a:effectLst/>
            </c:spPr>
          </c:dPt>
          <c:dPt>
            <c:idx val="3"/>
            <c:bubble3D val="0"/>
            <c:spPr>
              <a:solidFill>
                <a:schemeClr val="tx1">
                  <a:lumMod val="50000"/>
                  <a:lumOff val="50000"/>
                </a:schemeClr>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dLbl>
            <c:dLbl>
              <c:idx val="1"/>
              <c:layout>
                <c:manualLayout>
                  <c:x val="2.9166666666666591E-2"/>
                  <c:y val="-5.3124999999999999E-2"/>
                </c:manualLayout>
              </c:layout>
              <c:tx>
                <c:rich>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Century Gothic" panose="020B0502020202020204" pitchFamily="34" charset="0"/>
                        <a:ea typeface="+mn-ea"/>
                        <a:cs typeface="+mn-cs"/>
                      </a:defRPr>
                    </a:pPr>
                    <a:fld id="{1F74C4BA-102D-48A7-9AD5-4B074AA61936}" type="VALUE">
                      <a:rPr lang="en-US" sz="3200"/>
                      <a:pPr>
                        <a:defRPr sz="3200" b="1">
                          <a:latin typeface="Century Gothic" panose="020B0502020202020204" pitchFamily="34" charset="0"/>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Sadimba</c:v>
                </c:pt>
                <c:pt idx="1">
                  <c:v>Nakolia</c:v>
                </c:pt>
                <c:pt idx="2">
                  <c:v>JV-Cellular</c:v>
                </c:pt>
                <c:pt idx="3">
                  <c:v>All others</c:v>
                </c:pt>
              </c:strCache>
            </c:strRef>
          </c:cat>
          <c:val>
            <c:numRef>
              <c:f>Sheet1!$B$2:$B$5</c:f>
              <c:numCache>
                <c:formatCode>0%</c:formatCode>
                <c:ptCount val="4"/>
                <c:pt idx="0">
                  <c:v>0.16000000000000003</c:v>
                </c:pt>
                <c:pt idx="1">
                  <c:v>0.48000000000000004</c:v>
                </c:pt>
                <c:pt idx="2">
                  <c:v>9.0000000000000024E-2</c:v>
                </c:pt>
                <c:pt idx="3">
                  <c:v>0.27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000" b="0" i="0" u="none" strike="noStrike" kern="1200" spc="0" baseline="0">
                <a:solidFill>
                  <a:schemeClr val="tx1">
                    <a:lumMod val="65000"/>
                    <a:lumOff val="35000"/>
                  </a:schemeClr>
                </a:solidFill>
                <a:latin typeface="+mn-lt"/>
                <a:ea typeface="+mn-ea"/>
                <a:cs typeface="+mn-cs"/>
              </a:defRPr>
            </a:pPr>
            <a:r>
              <a:rPr lang="en-US" sz="2000" b="1" dirty="0">
                <a:latin typeface="Century Gothic" panose="020B0502020202020204" pitchFamily="34" charset="0"/>
              </a:rPr>
              <a:t>JV-Cellular Share</a:t>
            </a:r>
          </a:p>
        </c:rich>
      </c:tx>
      <c:overlay val="0"/>
      <c:spPr>
        <a:noFill/>
        <a:ln>
          <a:noFill/>
        </a:ln>
        <a:effectLst/>
      </c:spPr>
      <c:txPr>
        <a:bodyPr rot="0" spcFirstLastPara="1" vertOverflow="ellipsis" vert="horz" wrap="square" anchor="ctr" anchorCtr="1"/>
        <a:lstStyle/>
        <a:p>
          <a:pPr>
            <a:defRPr lang="en-US" sz="2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765162787230521"/>
          <c:y val="0.18281995391175448"/>
          <c:w val="0.75391395354615831"/>
          <c:h val="0.57168625597982592"/>
        </c:manualLayout>
      </c:layout>
      <c:pie3DChart>
        <c:varyColors val="1"/>
        <c:ser>
          <c:idx val="0"/>
          <c:order val="0"/>
          <c:tx>
            <c:strRef>
              <c:f>Sheet1!$B$1</c:f>
              <c:strCache>
                <c:ptCount val="1"/>
                <c:pt idx="0">
                  <c:v>JV-Cellular Share</c:v>
                </c:pt>
              </c:strCache>
            </c:strRef>
          </c:tx>
          <c:dPt>
            <c:idx val="0"/>
            <c:bubble3D val="0"/>
            <c:spPr>
              <a:solidFill>
                <a:srgbClr val="1F4E79"/>
              </a:solidFill>
              <a:ln w="25400">
                <a:solidFill>
                  <a:schemeClr val="lt1"/>
                </a:solidFill>
              </a:ln>
              <a:effectLst/>
              <a:sp3d contourW="25400">
                <a:contourClr>
                  <a:schemeClr val="lt1"/>
                </a:contourClr>
              </a:sp3d>
            </c:spPr>
          </c:dPt>
          <c:dPt>
            <c:idx val="1"/>
            <c:bubble3D val="0"/>
            <c:spPr>
              <a:solidFill>
                <a:schemeClr val="bg1">
                  <a:lumMod val="95000"/>
                </a:schemeClr>
              </a:solidFill>
              <a:ln w="25400">
                <a:solidFill>
                  <a:schemeClr val="lt1"/>
                </a:solidFill>
              </a:ln>
              <a:effectLst/>
              <a:sp3d contourW="25400">
                <a:contourClr>
                  <a:schemeClr val="lt1"/>
                </a:contourClr>
              </a:sp3d>
            </c:spPr>
          </c:dPt>
          <c:dLbls>
            <c:dLbl>
              <c:idx val="0"/>
              <c:layout>
                <c:manualLayout>
                  <c:x val="-3.7636689457646533E-2"/>
                  <c:y val="-0.14489886159640325"/>
                </c:manualLayout>
              </c:layout>
              <c:spPr>
                <a:noFill/>
                <a:ln>
                  <a:noFill/>
                </a:ln>
                <a:effectLst/>
              </c:spPr>
              <c:txPr>
                <a:bodyPr rot="0" spcFirstLastPara="1" vertOverflow="ellipsis" vert="horz" wrap="square" lIns="38100" tIns="19050" rIns="38100" bIns="19050" anchor="ctr" anchorCtr="1">
                  <a:spAutoFit/>
                </a:bodyPr>
                <a:lstStyle/>
                <a:p>
                  <a:pPr>
                    <a:defRPr lang="en-US" sz="16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5.7902599165609884E-3"/>
                  <c:y val="0.21911535168236565"/>
                </c:manualLayout>
              </c:layout>
              <c:tx>
                <c:rich>
                  <a:bodyPr/>
                  <a:lstStyle/>
                  <a:p>
                    <a:fld id="{85101D84-05DB-4B50-B290-C7A3C8F72C09}" type="VALUE">
                      <a:rPr lang="en-US" sz="140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lang="en-US" sz="16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MCOM</c:v>
                </c:pt>
                <c:pt idx="1">
                  <c:v>Powerful 'Individuals'</c:v>
                </c:pt>
              </c:strCache>
            </c:strRef>
          </c:cat>
          <c:val>
            <c:numRef>
              <c:f>Sheet1!$B$2:$B$3</c:f>
              <c:numCache>
                <c:formatCode>0%</c:formatCode>
                <c:ptCount val="2"/>
                <c:pt idx="0">
                  <c:v>0.4900000000000001</c:v>
                </c:pt>
                <c:pt idx="1">
                  <c:v>0.51</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21D09-EE97-4498-9421-4DE4A59D6DFB}" type="doc">
      <dgm:prSet loTypeId="urn:microsoft.com/office/officeart/2005/8/layout/bProcess3" loCatId="process" qsTypeId="urn:microsoft.com/office/officeart/2005/8/quickstyle/simple2" qsCatId="simple" csTypeId="urn:microsoft.com/office/officeart/2005/8/colors/accent1_2" csCatId="accent1" phldr="1"/>
      <dgm:spPr/>
      <dgm:t>
        <a:bodyPr/>
        <a:lstStyle/>
        <a:p>
          <a:endParaRPr lang="id-ID"/>
        </a:p>
      </dgm:t>
    </dgm:pt>
    <dgm:pt modelId="{C0A1E09D-BDF9-49BA-96E2-7F2423B05179}">
      <dgm:prSet phldrT="[Text]" custT="1"/>
      <dgm:spPr>
        <a:solidFill>
          <a:schemeClr val="accent1">
            <a:lumMod val="40000"/>
            <a:lumOff val="60000"/>
          </a:schemeClr>
        </a:solidFill>
      </dgm:spPr>
      <dgm:t>
        <a:bodyPr/>
        <a:lstStyle/>
        <a:p>
          <a:r>
            <a:rPr lang="en-US" sz="2400" b="0" dirty="0" smtClean="0">
              <a:solidFill>
                <a:schemeClr val="tx1"/>
              </a:solidFill>
              <a:latin typeface="Century Gothic" panose="020B0502020202020204" pitchFamily="34" charset="0"/>
            </a:rPr>
            <a:t>Court </a:t>
          </a:r>
          <a:r>
            <a:rPr lang="en-US" sz="2400" b="1" dirty="0" smtClean="0">
              <a:solidFill>
                <a:schemeClr val="tx1"/>
              </a:solidFill>
              <a:latin typeface="Century Gothic" panose="020B0502020202020204" pitchFamily="34" charset="0"/>
            </a:rPr>
            <a:t>settlement</a:t>
          </a:r>
          <a:r>
            <a:rPr lang="en-US" sz="2400" b="0" dirty="0" smtClean="0">
              <a:solidFill>
                <a:schemeClr val="tx1"/>
              </a:solidFill>
              <a:latin typeface="Century Gothic" panose="020B0502020202020204" pitchFamily="34" charset="0"/>
            </a:rPr>
            <a:t> &amp; </a:t>
          </a:r>
          <a:r>
            <a:rPr lang="en-US" sz="2400" b="1" dirty="0" smtClean="0">
              <a:solidFill>
                <a:schemeClr val="tx1"/>
              </a:solidFill>
              <a:latin typeface="Century Gothic" panose="020B0502020202020204" pitchFamily="34" charset="0"/>
            </a:rPr>
            <a:t>accept</a:t>
          </a:r>
          <a:r>
            <a:rPr lang="en-US" sz="2400" b="0" dirty="0" smtClean="0">
              <a:solidFill>
                <a:schemeClr val="tx1"/>
              </a:solidFill>
              <a:latin typeface="Century Gothic" panose="020B0502020202020204" pitchFamily="34" charset="0"/>
            </a:rPr>
            <a:t> the fine</a:t>
          </a:r>
          <a:endParaRPr lang="id-ID" sz="2400" b="0" dirty="0">
            <a:solidFill>
              <a:schemeClr val="tx1"/>
            </a:solidFill>
            <a:latin typeface="Century Gothic" panose="020B0502020202020204" pitchFamily="34" charset="0"/>
          </a:endParaRPr>
        </a:p>
      </dgm:t>
    </dgm:pt>
    <dgm:pt modelId="{5FFC0455-A100-4EAA-AE0B-ECC42909D98B}" type="parTrans" cxnId="{181870C8-49D7-47F2-A8CF-F8F896FC4EF5}">
      <dgm:prSet/>
      <dgm:spPr/>
      <dgm:t>
        <a:bodyPr/>
        <a:lstStyle/>
        <a:p>
          <a:endParaRPr lang="id-ID" sz="1600" b="0">
            <a:solidFill>
              <a:schemeClr val="tx1"/>
            </a:solidFill>
            <a:latin typeface="Century Gothic" panose="020B0502020202020204" pitchFamily="34" charset="0"/>
          </a:endParaRPr>
        </a:p>
      </dgm:t>
    </dgm:pt>
    <dgm:pt modelId="{19C223D3-1545-48A3-845D-EC74B89E2585}" type="sibTrans" cxnId="{181870C8-49D7-47F2-A8CF-F8F896FC4EF5}">
      <dgm:prSet custT="1"/>
      <dgm:spPr>
        <a:ln w="25400">
          <a:solidFill>
            <a:schemeClr val="tx2"/>
          </a:solidFill>
        </a:ln>
      </dgm:spPr>
      <dgm:t>
        <a:bodyPr/>
        <a:lstStyle/>
        <a:p>
          <a:endParaRPr lang="id-ID" sz="400" b="0">
            <a:solidFill>
              <a:schemeClr val="tx1"/>
            </a:solidFill>
            <a:latin typeface="Century Gothic" panose="020B0502020202020204" pitchFamily="34" charset="0"/>
          </a:endParaRPr>
        </a:p>
      </dgm:t>
    </dgm:pt>
    <dgm:pt modelId="{977C3B78-8536-41F8-BF9A-730B3F53A044}">
      <dgm:prSet phldrT="[Text]" custT="1"/>
      <dgm:spPr>
        <a:solidFill>
          <a:schemeClr val="tx2">
            <a:lumMod val="20000"/>
            <a:lumOff val="80000"/>
          </a:schemeClr>
        </a:solidFill>
      </dgm:spPr>
      <dgm:t>
        <a:bodyPr/>
        <a:lstStyle/>
        <a:p>
          <a:r>
            <a:rPr lang="en-US" sz="2400" b="0" dirty="0" smtClean="0">
              <a:solidFill>
                <a:schemeClr val="tx1"/>
              </a:solidFill>
              <a:latin typeface="Century Gothic" panose="020B0502020202020204" pitchFamily="34" charset="0"/>
            </a:rPr>
            <a:t>Pay </a:t>
          </a:r>
          <a:r>
            <a:rPr lang="en-US" sz="2400" b="1" dirty="0" smtClean="0">
              <a:solidFill>
                <a:schemeClr val="tx1"/>
              </a:solidFill>
              <a:latin typeface="Century Gothic" panose="020B0502020202020204" pitchFamily="34" charset="0"/>
            </a:rPr>
            <a:t>initial</a:t>
          </a:r>
          <a:r>
            <a:rPr lang="en-US" sz="2400" b="0" dirty="0" smtClean="0">
              <a:solidFill>
                <a:schemeClr val="tx1"/>
              </a:solidFill>
              <a:latin typeface="Century Gothic" panose="020B0502020202020204" pitchFamily="34" charset="0"/>
            </a:rPr>
            <a:t> payment to government</a:t>
          </a:r>
          <a:endParaRPr lang="id-ID" sz="2400" b="0" dirty="0">
            <a:solidFill>
              <a:schemeClr val="tx1"/>
            </a:solidFill>
            <a:latin typeface="Century Gothic" panose="020B0502020202020204" pitchFamily="34" charset="0"/>
          </a:endParaRPr>
        </a:p>
      </dgm:t>
    </dgm:pt>
    <dgm:pt modelId="{C826BB62-91FD-4C57-966A-2A736D366E04}" type="parTrans" cxnId="{E8E903B2-407B-43C4-A36C-6D8423FCD7BD}">
      <dgm:prSet/>
      <dgm:spPr/>
      <dgm:t>
        <a:bodyPr/>
        <a:lstStyle/>
        <a:p>
          <a:endParaRPr lang="id-ID" sz="1600" b="0">
            <a:solidFill>
              <a:schemeClr val="tx1"/>
            </a:solidFill>
            <a:latin typeface="Century Gothic" panose="020B0502020202020204" pitchFamily="34" charset="0"/>
          </a:endParaRPr>
        </a:p>
      </dgm:t>
    </dgm:pt>
    <dgm:pt modelId="{8E3BCE05-1035-41E6-BC19-4B7F8CD91EA5}" type="sibTrans" cxnId="{E8E903B2-407B-43C4-A36C-6D8423FCD7BD}">
      <dgm:prSet custT="1"/>
      <dgm:spPr>
        <a:ln w="25400">
          <a:solidFill>
            <a:schemeClr val="tx2"/>
          </a:solidFill>
        </a:ln>
      </dgm:spPr>
      <dgm:t>
        <a:bodyPr/>
        <a:lstStyle/>
        <a:p>
          <a:endParaRPr lang="id-ID" sz="400" b="0">
            <a:solidFill>
              <a:schemeClr val="tx1"/>
            </a:solidFill>
            <a:latin typeface="Century Gothic" panose="020B0502020202020204" pitchFamily="34" charset="0"/>
          </a:endParaRPr>
        </a:p>
      </dgm:t>
    </dgm:pt>
    <dgm:pt modelId="{5A9ED81F-066F-4DBA-8C69-FB6677290F22}">
      <dgm:prSet phldrT="[Text]" custT="1"/>
      <dgm:spPr>
        <a:solidFill>
          <a:schemeClr val="tx2">
            <a:lumMod val="20000"/>
            <a:lumOff val="80000"/>
          </a:schemeClr>
        </a:solidFill>
      </dgm:spPr>
      <dgm:t>
        <a:bodyPr/>
        <a:lstStyle/>
        <a:p>
          <a:r>
            <a:rPr lang="en-US" sz="2400" b="0" dirty="0" smtClean="0">
              <a:solidFill>
                <a:schemeClr val="tx1"/>
              </a:solidFill>
              <a:latin typeface="Century Gothic" panose="020B0502020202020204" pitchFamily="34" charset="0"/>
            </a:rPr>
            <a:t>All active user to </a:t>
          </a:r>
          <a:r>
            <a:rPr lang="en-US" sz="2400" b="1" dirty="0" smtClean="0">
              <a:solidFill>
                <a:schemeClr val="tx1"/>
              </a:solidFill>
              <a:latin typeface="Century Gothic" panose="020B0502020202020204" pitchFamily="34" charset="0"/>
            </a:rPr>
            <a:t>register</a:t>
          </a:r>
          <a:r>
            <a:rPr lang="en-US" sz="2400" b="0" dirty="0" smtClean="0">
              <a:solidFill>
                <a:schemeClr val="tx1"/>
              </a:solidFill>
              <a:latin typeface="Century Gothic" panose="020B0502020202020204" pitchFamily="34" charset="0"/>
            </a:rPr>
            <a:t> number &amp; anti terrorism </a:t>
          </a:r>
          <a:r>
            <a:rPr lang="en-US" sz="2400" b="1" dirty="0" smtClean="0">
              <a:solidFill>
                <a:schemeClr val="tx1"/>
              </a:solidFill>
              <a:latin typeface="Century Gothic" panose="020B0502020202020204" pitchFamily="34" charset="0"/>
            </a:rPr>
            <a:t>campaign</a:t>
          </a:r>
        </a:p>
      </dgm:t>
    </dgm:pt>
    <dgm:pt modelId="{57BE1DCE-6417-42BD-87FE-C28A90311D96}" type="parTrans" cxnId="{A24DD3DC-85CE-4859-AAD8-6DDE50B1BEF3}">
      <dgm:prSet/>
      <dgm:spPr/>
      <dgm:t>
        <a:bodyPr/>
        <a:lstStyle/>
        <a:p>
          <a:endParaRPr lang="id-ID" sz="1600" b="0">
            <a:solidFill>
              <a:schemeClr val="tx1"/>
            </a:solidFill>
            <a:latin typeface="Century Gothic" panose="020B0502020202020204" pitchFamily="34" charset="0"/>
          </a:endParaRPr>
        </a:p>
      </dgm:t>
    </dgm:pt>
    <dgm:pt modelId="{F4074B75-09C1-4443-9533-DA8D98ED8AA7}" type="sibTrans" cxnId="{A24DD3DC-85CE-4859-AAD8-6DDE50B1BEF3}">
      <dgm:prSet custT="1"/>
      <dgm:spPr>
        <a:ln w="25400">
          <a:solidFill>
            <a:schemeClr val="tx2"/>
          </a:solidFill>
        </a:ln>
      </dgm:spPr>
      <dgm:t>
        <a:bodyPr/>
        <a:lstStyle/>
        <a:p>
          <a:endParaRPr lang="id-ID" sz="400" b="0">
            <a:solidFill>
              <a:schemeClr val="tx1"/>
            </a:solidFill>
            <a:latin typeface="Century Gothic" panose="020B0502020202020204" pitchFamily="34" charset="0"/>
          </a:endParaRPr>
        </a:p>
      </dgm:t>
    </dgm:pt>
    <dgm:pt modelId="{A081FFC9-D6EE-4134-A255-C4B522BCF85E}">
      <dgm:prSet custT="1"/>
      <dgm:spPr>
        <a:solidFill>
          <a:schemeClr val="tx2">
            <a:lumMod val="20000"/>
            <a:lumOff val="80000"/>
          </a:schemeClr>
        </a:solidFill>
      </dgm:spPr>
      <dgm:t>
        <a:bodyPr/>
        <a:lstStyle/>
        <a:p>
          <a:r>
            <a:rPr lang="en-US" sz="2400" b="1" dirty="0" smtClean="0">
              <a:solidFill>
                <a:schemeClr val="tx1"/>
              </a:solidFill>
              <a:latin typeface="Century Gothic" panose="020B0502020202020204" pitchFamily="34" charset="0"/>
            </a:rPr>
            <a:t>Pursue</a:t>
          </a:r>
          <a:r>
            <a:rPr lang="en-US" sz="2400" b="0" dirty="0" smtClean="0">
              <a:solidFill>
                <a:schemeClr val="tx1"/>
              </a:solidFill>
              <a:latin typeface="Century Gothic" panose="020B0502020202020204" pitchFamily="34" charset="0"/>
            </a:rPr>
            <a:t> better term of payment</a:t>
          </a:r>
          <a:endParaRPr lang="id-ID" sz="2400" b="0" dirty="0">
            <a:solidFill>
              <a:schemeClr val="tx1"/>
            </a:solidFill>
            <a:latin typeface="Century Gothic" panose="020B0502020202020204" pitchFamily="34" charset="0"/>
          </a:endParaRPr>
        </a:p>
      </dgm:t>
    </dgm:pt>
    <dgm:pt modelId="{95C933E1-7CFD-424D-A92F-5E202C6ABBB6}" type="parTrans" cxnId="{CD1C76B1-31A8-43C4-956A-F4AC2EEA5A79}">
      <dgm:prSet/>
      <dgm:spPr/>
      <dgm:t>
        <a:bodyPr/>
        <a:lstStyle/>
        <a:p>
          <a:endParaRPr lang="id-ID" sz="1600" b="0">
            <a:solidFill>
              <a:schemeClr val="tx1"/>
            </a:solidFill>
            <a:latin typeface="Century Gothic" panose="020B0502020202020204" pitchFamily="34" charset="0"/>
          </a:endParaRPr>
        </a:p>
      </dgm:t>
    </dgm:pt>
    <dgm:pt modelId="{D323DE29-0DCE-4B70-80B9-468806B06B46}" type="sibTrans" cxnId="{CD1C76B1-31A8-43C4-956A-F4AC2EEA5A79}">
      <dgm:prSet/>
      <dgm:spPr/>
      <dgm:t>
        <a:bodyPr/>
        <a:lstStyle/>
        <a:p>
          <a:endParaRPr lang="id-ID" sz="1600" b="0">
            <a:solidFill>
              <a:schemeClr val="tx1"/>
            </a:solidFill>
            <a:latin typeface="Century Gothic" panose="020B0502020202020204" pitchFamily="34" charset="0"/>
          </a:endParaRPr>
        </a:p>
      </dgm:t>
    </dgm:pt>
    <dgm:pt modelId="{9A5E6C11-E2A4-4E69-BF27-3A15FB294514}" type="pres">
      <dgm:prSet presAssocID="{67A21D09-EE97-4498-9421-4DE4A59D6DFB}" presName="Name0" presStyleCnt="0">
        <dgm:presLayoutVars>
          <dgm:dir/>
          <dgm:resizeHandles val="exact"/>
        </dgm:presLayoutVars>
      </dgm:prSet>
      <dgm:spPr/>
      <dgm:t>
        <a:bodyPr/>
        <a:lstStyle/>
        <a:p>
          <a:endParaRPr lang="id-ID"/>
        </a:p>
      </dgm:t>
    </dgm:pt>
    <dgm:pt modelId="{A030BD20-F5A4-4B96-8C2D-7084F3BC5BE4}" type="pres">
      <dgm:prSet presAssocID="{C0A1E09D-BDF9-49BA-96E2-7F2423B05179}" presName="node" presStyleLbl="node1" presStyleIdx="0" presStyleCnt="4">
        <dgm:presLayoutVars>
          <dgm:bulletEnabled val="1"/>
        </dgm:presLayoutVars>
      </dgm:prSet>
      <dgm:spPr/>
      <dgm:t>
        <a:bodyPr/>
        <a:lstStyle/>
        <a:p>
          <a:endParaRPr lang="id-ID"/>
        </a:p>
      </dgm:t>
    </dgm:pt>
    <dgm:pt modelId="{DCFC65C0-2F19-4C34-BD49-BCB72088D758}" type="pres">
      <dgm:prSet presAssocID="{19C223D3-1545-48A3-845D-EC74B89E2585}" presName="sibTrans" presStyleLbl="sibTrans1D1" presStyleIdx="0" presStyleCnt="3"/>
      <dgm:spPr/>
      <dgm:t>
        <a:bodyPr/>
        <a:lstStyle/>
        <a:p>
          <a:endParaRPr lang="id-ID"/>
        </a:p>
      </dgm:t>
    </dgm:pt>
    <dgm:pt modelId="{5E3C1786-C214-406C-AD3F-7B0CB97B1438}" type="pres">
      <dgm:prSet presAssocID="{19C223D3-1545-48A3-845D-EC74B89E2585}" presName="connectorText" presStyleLbl="sibTrans1D1" presStyleIdx="0" presStyleCnt="3"/>
      <dgm:spPr/>
      <dgm:t>
        <a:bodyPr/>
        <a:lstStyle/>
        <a:p>
          <a:endParaRPr lang="id-ID"/>
        </a:p>
      </dgm:t>
    </dgm:pt>
    <dgm:pt modelId="{0BC5A50D-6C4D-48ED-8B43-214E27775314}" type="pres">
      <dgm:prSet presAssocID="{977C3B78-8536-41F8-BF9A-730B3F53A044}" presName="node" presStyleLbl="node1" presStyleIdx="1" presStyleCnt="4">
        <dgm:presLayoutVars>
          <dgm:bulletEnabled val="1"/>
        </dgm:presLayoutVars>
      </dgm:prSet>
      <dgm:spPr/>
      <dgm:t>
        <a:bodyPr/>
        <a:lstStyle/>
        <a:p>
          <a:endParaRPr lang="id-ID"/>
        </a:p>
      </dgm:t>
    </dgm:pt>
    <dgm:pt modelId="{9079677E-F5AC-4111-A88D-47DB588DD283}" type="pres">
      <dgm:prSet presAssocID="{8E3BCE05-1035-41E6-BC19-4B7F8CD91EA5}" presName="sibTrans" presStyleLbl="sibTrans1D1" presStyleIdx="1" presStyleCnt="3"/>
      <dgm:spPr/>
      <dgm:t>
        <a:bodyPr/>
        <a:lstStyle/>
        <a:p>
          <a:endParaRPr lang="id-ID"/>
        </a:p>
      </dgm:t>
    </dgm:pt>
    <dgm:pt modelId="{E6CB3941-14F3-424F-A1EE-91667B30E22E}" type="pres">
      <dgm:prSet presAssocID="{8E3BCE05-1035-41E6-BC19-4B7F8CD91EA5}" presName="connectorText" presStyleLbl="sibTrans1D1" presStyleIdx="1" presStyleCnt="3"/>
      <dgm:spPr/>
      <dgm:t>
        <a:bodyPr/>
        <a:lstStyle/>
        <a:p>
          <a:endParaRPr lang="id-ID"/>
        </a:p>
      </dgm:t>
    </dgm:pt>
    <dgm:pt modelId="{3A0EADC6-C9CA-41D5-9790-5092DA6982E2}" type="pres">
      <dgm:prSet presAssocID="{5A9ED81F-066F-4DBA-8C69-FB6677290F22}" presName="node" presStyleLbl="node1" presStyleIdx="2" presStyleCnt="4">
        <dgm:presLayoutVars>
          <dgm:bulletEnabled val="1"/>
        </dgm:presLayoutVars>
      </dgm:prSet>
      <dgm:spPr/>
      <dgm:t>
        <a:bodyPr/>
        <a:lstStyle/>
        <a:p>
          <a:endParaRPr lang="id-ID"/>
        </a:p>
      </dgm:t>
    </dgm:pt>
    <dgm:pt modelId="{737AC761-C2D8-4F54-BB98-ED55ADD3F67F}" type="pres">
      <dgm:prSet presAssocID="{F4074B75-09C1-4443-9533-DA8D98ED8AA7}" presName="sibTrans" presStyleLbl="sibTrans1D1" presStyleIdx="2" presStyleCnt="3"/>
      <dgm:spPr/>
      <dgm:t>
        <a:bodyPr/>
        <a:lstStyle/>
        <a:p>
          <a:endParaRPr lang="id-ID"/>
        </a:p>
      </dgm:t>
    </dgm:pt>
    <dgm:pt modelId="{25DA7250-F934-482C-AE30-9DAA57F96AB8}" type="pres">
      <dgm:prSet presAssocID="{F4074B75-09C1-4443-9533-DA8D98ED8AA7}" presName="connectorText" presStyleLbl="sibTrans1D1" presStyleIdx="2" presStyleCnt="3"/>
      <dgm:spPr/>
      <dgm:t>
        <a:bodyPr/>
        <a:lstStyle/>
        <a:p>
          <a:endParaRPr lang="id-ID"/>
        </a:p>
      </dgm:t>
    </dgm:pt>
    <dgm:pt modelId="{19CC19A4-6D5C-465C-AB87-9FFF5D4C6914}" type="pres">
      <dgm:prSet presAssocID="{A081FFC9-D6EE-4134-A255-C4B522BCF85E}" presName="node" presStyleLbl="node1" presStyleIdx="3" presStyleCnt="4">
        <dgm:presLayoutVars>
          <dgm:bulletEnabled val="1"/>
        </dgm:presLayoutVars>
      </dgm:prSet>
      <dgm:spPr/>
      <dgm:t>
        <a:bodyPr/>
        <a:lstStyle/>
        <a:p>
          <a:endParaRPr lang="id-ID"/>
        </a:p>
      </dgm:t>
    </dgm:pt>
  </dgm:ptLst>
  <dgm:cxnLst>
    <dgm:cxn modelId="{9E1225EB-EC3E-4565-9D27-D5024BD09479}" type="presOf" srcId="{8E3BCE05-1035-41E6-BC19-4B7F8CD91EA5}" destId="{E6CB3941-14F3-424F-A1EE-91667B30E22E}" srcOrd="1" destOrd="0" presId="urn:microsoft.com/office/officeart/2005/8/layout/bProcess3"/>
    <dgm:cxn modelId="{CD1C76B1-31A8-43C4-956A-F4AC2EEA5A79}" srcId="{67A21D09-EE97-4498-9421-4DE4A59D6DFB}" destId="{A081FFC9-D6EE-4134-A255-C4B522BCF85E}" srcOrd="3" destOrd="0" parTransId="{95C933E1-7CFD-424D-A92F-5E202C6ABBB6}" sibTransId="{D323DE29-0DCE-4B70-80B9-468806B06B46}"/>
    <dgm:cxn modelId="{181870C8-49D7-47F2-A8CF-F8F896FC4EF5}" srcId="{67A21D09-EE97-4498-9421-4DE4A59D6DFB}" destId="{C0A1E09D-BDF9-49BA-96E2-7F2423B05179}" srcOrd="0" destOrd="0" parTransId="{5FFC0455-A100-4EAA-AE0B-ECC42909D98B}" sibTransId="{19C223D3-1545-48A3-845D-EC74B89E2585}"/>
    <dgm:cxn modelId="{3A14E29F-C987-4DE3-911B-499854A5AEAD}" type="presOf" srcId="{19C223D3-1545-48A3-845D-EC74B89E2585}" destId="{5E3C1786-C214-406C-AD3F-7B0CB97B1438}" srcOrd="1" destOrd="0" presId="urn:microsoft.com/office/officeart/2005/8/layout/bProcess3"/>
    <dgm:cxn modelId="{1712ACD3-90E5-4F82-BE2B-61EE925E80E6}" type="presOf" srcId="{19C223D3-1545-48A3-845D-EC74B89E2585}" destId="{DCFC65C0-2F19-4C34-BD49-BCB72088D758}" srcOrd="0" destOrd="0" presId="urn:microsoft.com/office/officeart/2005/8/layout/bProcess3"/>
    <dgm:cxn modelId="{A24DD3DC-85CE-4859-AAD8-6DDE50B1BEF3}" srcId="{67A21D09-EE97-4498-9421-4DE4A59D6DFB}" destId="{5A9ED81F-066F-4DBA-8C69-FB6677290F22}" srcOrd="2" destOrd="0" parTransId="{57BE1DCE-6417-42BD-87FE-C28A90311D96}" sibTransId="{F4074B75-09C1-4443-9533-DA8D98ED8AA7}"/>
    <dgm:cxn modelId="{02646963-BB29-4A7B-9E46-9EE3590D7003}" type="presOf" srcId="{8E3BCE05-1035-41E6-BC19-4B7F8CD91EA5}" destId="{9079677E-F5AC-4111-A88D-47DB588DD283}" srcOrd="0" destOrd="0" presId="urn:microsoft.com/office/officeart/2005/8/layout/bProcess3"/>
    <dgm:cxn modelId="{28A559F2-E755-4136-9FAB-203776852A25}" type="presOf" srcId="{F4074B75-09C1-4443-9533-DA8D98ED8AA7}" destId="{737AC761-C2D8-4F54-BB98-ED55ADD3F67F}" srcOrd="0" destOrd="0" presId="urn:microsoft.com/office/officeart/2005/8/layout/bProcess3"/>
    <dgm:cxn modelId="{6FF7D6AE-FD14-4D20-9247-FEF1679A82BF}" type="presOf" srcId="{5A9ED81F-066F-4DBA-8C69-FB6677290F22}" destId="{3A0EADC6-C9CA-41D5-9790-5092DA6982E2}" srcOrd="0" destOrd="0" presId="urn:microsoft.com/office/officeart/2005/8/layout/bProcess3"/>
    <dgm:cxn modelId="{7854B86C-ABA1-49FF-AD3F-DD54427ECB8C}" type="presOf" srcId="{67A21D09-EE97-4498-9421-4DE4A59D6DFB}" destId="{9A5E6C11-E2A4-4E69-BF27-3A15FB294514}" srcOrd="0" destOrd="0" presId="urn:microsoft.com/office/officeart/2005/8/layout/bProcess3"/>
    <dgm:cxn modelId="{2657D916-48DA-4B9A-A739-4D7D56BFAE74}" type="presOf" srcId="{F4074B75-09C1-4443-9533-DA8D98ED8AA7}" destId="{25DA7250-F934-482C-AE30-9DAA57F96AB8}" srcOrd="1" destOrd="0" presId="urn:microsoft.com/office/officeart/2005/8/layout/bProcess3"/>
    <dgm:cxn modelId="{E8E903B2-407B-43C4-A36C-6D8423FCD7BD}" srcId="{67A21D09-EE97-4498-9421-4DE4A59D6DFB}" destId="{977C3B78-8536-41F8-BF9A-730B3F53A044}" srcOrd="1" destOrd="0" parTransId="{C826BB62-91FD-4C57-966A-2A736D366E04}" sibTransId="{8E3BCE05-1035-41E6-BC19-4B7F8CD91EA5}"/>
    <dgm:cxn modelId="{8C00A007-F3A9-4726-AB65-39A083267A85}" type="presOf" srcId="{C0A1E09D-BDF9-49BA-96E2-7F2423B05179}" destId="{A030BD20-F5A4-4B96-8C2D-7084F3BC5BE4}" srcOrd="0" destOrd="0" presId="urn:microsoft.com/office/officeart/2005/8/layout/bProcess3"/>
    <dgm:cxn modelId="{790A0B4E-1CF3-4BF1-A299-A3C52CB2F2F9}" type="presOf" srcId="{A081FFC9-D6EE-4134-A255-C4B522BCF85E}" destId="{19CC19A4-6D5C-465C-AB87-9FFF5D4C6914}" srcOrd="0" destOrd="0" presId="urn:microsoft.com/office/officeart/2005/8/layout/bProcess3"/>
    <dgm:cxn modelId="{EB67A39D-DE04-4CA1-A431-9DD49A37A6FA}" type="presOf" srcId="{977C3B78-8536-41F8-BF9A-730B3F53A044}" destId="{0BC5A50D-6C4D-48ED-8B43-214E27775314}" srcOrd="0" destOrd="0" presId="urn:microsoft.com/office/officeart/2005/8/layout/bProcess3"/>
    <dgm:cxn modelId="{CEB68B0E-8CD7-415F-AC13-056FAFD6DD7A}" type="presParOf" srcId="{9A5E6C11-E2A4-4E69-BF27-3A15FB294514}" destId="{A030BD20-F5A4-4B96-8C2D-7084F3BC5BE4}" srcOrd="0" destOrd="0" presId="urn:microsoft.com/office/officeart/2005/8/layout/bProcess3"/>
    <dgm:cxn modelId="{4A595407-5208-4E52-84DA-642CD742DD1D}" type="presParOf" srcId="{9A5E6C11-E2A4-4E69-BF27-3A15FB294514}" destId="{DCFC65C0-2F19-4C34-BD49-BCB72088D758}" srcOrd="1" destOrd="0" presId="urn:microsoft.com/office/officeart/2005/8/layout/bProcess3"/>
    <dgm:cxn modelId="{7AFAA49E-DE17-484D-9BF3-F04385F1A730}" type="presParOf" srcId="{DCFC65C0-2F19-4C34-BD49-BCB72088D758}" destId="{5E3C1786-C214-406C-AD3F-7B0CB97B1438}" srcOrd="0" destOrd="0" presId="urn:microsoft.com/office/officeart/2005/8/layout/bProcess3"/>
    <dgm:cxn modelId="{04C9F66A-A370-4CA1-A679-2CA5878609A8}" type="presParOf" srcId="{9A5E6C11-E2A4-4E69-BF27-3A15FB294514}" destId="{0BC5A50D-6C4D-48ED-8B43-214E27775314}" srcOrd="2" destOrd="0" presId="urn:microsoft.com/office/officeart/2005/8/layout/bProcess3"/>
    <dgm:cxn modelId="{8B2A4D5A-A0F8-470A-94CF-6F106ECDF255}" type="presParOf" srcId="{9A5E6C11-E2A4-4E69-BF27-3A15FB294514}" destId="{9079677E-F5AC-4111-A88D-47DB588DD283}" srcOrd="3" destOrd="0" presId="urn:microsoft.com/office/officeart/2005/8/layout/bProcess3"/>
    <dgm:cxn modelId="{F8D43215-3E82-4CF0-9309-C06D01B90781}" type="presParOf" srcId="{9079677E-F5AC-4111-A88D-47DB588DD283}" destId="{E6CB3941-14F3-424F-A1EE-91667B30E22E}" srcOrd="0" destOrd="0" presId="urn:microsoft.com/office/officeart/2005/8/layout/bProcess3"/>
    <dgm:cxn modelId="{3C5D79FE-7CE5-4FF0-AD8C-D2CC3A27AB28}" type="presParOf" srcId="{9A5E6C11-E2A4-4E69-BF27-3A15FB294514}" destId="{3A0EADC6-C9CA-41D5-9790-5092DA6982E2}" srcOrd="4" destOrd="0" presId="urn:microsoft.com/office/officeart/2005/8/layout/bProcess3"/>
    <dgm:cxn modelId="{0F4141C9-2609-41FD-9106-3BDD88A36328}" type="presParOf" srcId="{9A5E6C11-E2A4-4E69-BF27-3A15FB294514}" destId="{737AC761-C2D8-4F54-BB98-ED55ADD3F67F}" srcOrd="5" destOrd="0" presId="urn:microsoft.com/office/officeart/2005/8/layout/bProcess3"/>
    <dgm:cxn modelId="{327A6F10-38FB-4286-97CB-DC8D4B5B5461}" type="presParOf" srcId="{737AC761-C2D8-4F54-BB98-ED55ADD3F67F}" destId="{25DA7250-F934-482C-AE30-9DAA57F96AB8}" srcOrd="0" destOrd="0" presId="urn:microsoft.com/office/officeart/2005/8/layout/bProcess3"/>
    <dgm:cxn modelId="{2215C58F-6F9F-456E-8510-9D5FCD11DA1F}" type="presParOf" srcId="{9A5E6C11-E2A4-4E69-BF27-3A15FB294514}" destId="{19CC19A4-6D5C-465C-AB87-9FFF5D4C6914}"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0936FF-877B-4BD5-8123-8BCD4EB21624}" type="datetimeFigureOut">
              <a:rPr lang="id-ID" smtClean="0"/>
              <a:pPr/>
              <a:t>22/06/2016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9258C3-F10C-4DCC-AAA9-EFFD5E077729}" type="slidenum">
              <a:rPr lang="id-ID" smtClean="0"/>
              <a:pPr/>
              <a:t>‹#›</a:t>
            </a:fld>
            <a:endParaRPr lang="id-ID"/>
          </a:p>
        </p:txBody>
      </p:sp>
    </p:spTree>
    <p:extLst>
      <p:ext uri="{BB962C8B-B14F-4D97-AF65-F5344CB8AC3E}">
        <p14:creationId xmlns:p14="http://schemas.microsoft.com/office/powerpoint/2010/main" val="255640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258C3-F10C-4DCC-AAA9-EFFD5E077729}" type="slidenum">
              <a:rPr lang="id-ID" smtClean="0"/>
              <a:pPr/>
              <a:t>4</a:t>
            </a:fld>
            <a:endParaRPr lang="id-ID"/>
          </a:p>
        </p:txBody>
      </p:sp>
    </p:spTree>
    <p:extLst>
      <p:ext uri="{BB962C8B-B14F-4D97-AF65-F5344CB8AC3E}">
        <p14:creationId xmlns:p14="http://schemas.microsoft.com/office/powerpoint/2010/main" val="392895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58C3-F10C-4DCC-AAA9-EFFD5E077729}" type="slidenum">
              <a:rPr lang="id-ID" smtClean="0"/>
              <a:pPr/>
              <a:t>24</a:t>
            </a:fld>
            <a:endParaRPr lang="id-ID"/>
          </a:p>
        </p:txBody>
      </p:sp>
    </p:spTree>
    <p:extLst>
      <p:ext uri="{BB962C8B-B14F-4D97-AF65-F5344CB8AC3E}">
        <p14:creationId xmlns:p14="http://schemas.microsoft.com/office/powerpoint/2010/main" val="200274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58C3-F10C-4DCC-AAA9-EFFD5E077729}" type="slidenum">
              <a:rPr lang="id-ID" smtClean="0"/>
              <a:pPr/>
              <a:t>25</a:t>
            </a:fld>
            <a:endParaRPr lang="id-ID"/>
          </a:p>
        </p:txBody>
      </p:sp>
    </p:spTree>
    <p:extLst>
      <p:ext uri="{BB962C8B-B14F-4D97-AF65-F5344CB8AC3E}">
        <p14:creationId xmlns:p14="http://schemas.microsoft.com/office/powerpoint/2010/main" val="3413994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36% turnover?? </a:t>
            </a:r>
            <a:r>
              <a:rPr lang="en-US" dirty="0" err="1" smtClean="0"/>
              <a:t>Minta</a:t>
            </a:r>
            <a:r>
              <a:rPr lang="en-US" dirty="0" smtClean="0"/>
              <a:t> </a:t>
            </a:r>
            <a:r>
              <a:rPr lang="en-US" dirty="0" err="1" smtClean="0"/>
              <a:t>data</a:t>
            </a:r>
            <a:r>
              <a:rPr lang="en-US" baseline="0" dirty="0" err="1" smtClean="0"/>
              <a:t>nya</a:t>
            </a:r>
            <a:endParaRPr lang="id-ID" dirty="0"/>
          </a:p>
        </p:txBody>
      </p:sp>
      <p:sp>
        <p:nvSpPr>
          <p:cNvPr id="4" name="Slide Number Placeholder 3"/>
          <p:cNvSpPr>
            <a:spLocks noGrp="1"/>
          </p:cNvSpPr>
          <p:nvPr>
            <p:ph type="sldNum" sz="quarter" idx="10"/>
          </p:nvPr>
        </p:nvSpPr>
        <p:spPr/>
        <p:txBody>
          <a:bodyPr/>
          <a:lstStyle/>
          <a:p>
            <a:fld id="{6D9258C3-F10C-4DCC-AAA9-EFFD5E077729}" type="slidenum">
              <a:rPr lang="id-ID" smtClean="0"/>
              <a:pPr/>
              <a:t>27</a:t>
            </a:fld>
            <a:endParaRPr lang="id-ID"/>
          </a:p>
        </p:txBody>
      </p:sp>
    </p:spTree>
    <p:extLst>
      <p:ext uri="{BB962C8B-B14F-4D97-AF65-F5344CB8AC3E}">
        <p14:creationId xmlns:p14="http://schemas.microsoft.com/office/powerpoint/2010/main" val="416183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alternatives for this issue is to continue pursue court action to challenge the fine which you have been done. We can hope there will be further fine reduction, and stalling to get the money to pay the fine. However, doing this action could worsen your reputation in the eye of our stakeholders.</a:t>
            </a:r>
            <a:endParaRPr lang="id-ID"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alternative is to finish the court action and accept the US$ 3.9 </a:t>
            </a:r>
            <a:r>
              <a:rPr lang="en-US" sz="1200" kern="1200" dirty="0" err="1" smtClean="0">
                <a:solidFill>
                  <a:schemeClr val="tx1"/>
                </a:solidFill>
                <a:effectLst/>
                <a:latin typeface="+mn-lt"/>
                <a:ea typeface="+mn-ea"/>
                <a:cs typeface="+mn-cs"/>
              </a:rPr>
              <a:t>bil</a:t>
            </a:r>
            <a:r>
              <a:rPr lang="en-US" sz="1200" kern="1200" dirty="0" smtClean="0">
                <a:solidFill>
                  <a:schemeClr val="tx1"/>
                </a:solidFill>
                <a:effectLst/>
                <a:latin typeface="+mn-lt"/>
                <a:ea typeface="+mn-ea"/>
                <a:cs typeface="+mn-cs"/>
              </a:rPr>
              <a:t> fine. By doing this action, we can gain our shareholders, government, and the market’s trust. </a:t>
            </a:r>
            <a:endParaRPr lang="id-ID" sz="1200" kern="1200" dirty="0" smtClean="0">
              <a:solidFill>
                <a:schemeClr val="tx1"/>
              </a:solidFill>
              <a:effectLst/>
              <a:latin typeface="+mn-lt"/>
              <a:ea typeface="+mn-ea"/>
              <a:cs typeface="+mn-cs"/>
            </a:endParaRPr>
          </a:p>
          <a:p>
            <a:endParaRPr lang="id-ID" dirty="0"/>
          </a:p>
        </p:txBody>
      </p:sp>
      <p:sp>
        <p:nvSpPr>
          <p:cNvPr id="4" name="Slide Number Placeholder 3"/>
          <p:cNvSpPr>
            <a:spLocks noGrp="1"/>
          </p:cNvSpPr>
          <p:nvPr>
            <p:ph type="sldNum" sz="quarter" idx="10"/>
          </p:nvPr>
        </p:nvSpPr>
        <p:spPr/>
        <p:txBody>
          <a:bodyPr/>
          <a:lstStyle/>
          <a:p>
            <a:fld id="{6D9258C3-F10C-4DCC-AAA9-EFFD5E077729}" type="slidenum">
              <a:rPr lang="id-ID" smtClean="0"/>
              <a:pPr/>
              <a:t>30</a:t>
            </a:fld>
            <a:endParaRPr lang="id-ID"/>
          </a:p>
        </p:txBody>
      </p:sp>
    </p:spTree>
    <p:extLst>
      <p:ext uri="{BB962C8B-B14F-4D97-AF65-F5344CB8AC3E}">
        <p14:creationId xmlns:p14="http://schemas.microsoft.com/office/powerpoint/2010/main" val="1402552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58C3-F10C-4DCC-AAA9-EFFD5E077729}" type="slidenum">
              <a:rPr lang="id-ID" smtClean="0"/>
              <a:pPr/>
              <a:t>32</a:t>
            </a:fld>
            <a:endParaRPr lang="id-ID"/>
          </a:p>
        </p:txBody>
      </p:sp>
    </p:spTree>
    <p:extLst>
      <p:ext uri="{BB962C8B-B14F-4D97-AF65-F5344CB8AC3E}">
        <p14:creationId xmlns:p14="http://schemas.microsoft.com/office/powerpoint/2010/main" val="4263844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58C3-F10C-4DCC-AAA9-EFFD5E077729}" type="slidenum">
              <a:rPr lang="id-ID" smtClean="0"/>
              <a:pPr/>
              <a:t>33</a:t>
            </a:fld>
            <a:endParaRPr lang="id-ID"/>
          </a:p>
        </p:txBody>
      </p:sp>
    </p:spTree>
    <p:extLst>
      <p:ext uri="{BB962C8B-B14F-4D97-AF65-F5344CB8AC3E}">
        <p14:creationId xmlns:p14="http://schemas.microsoft.com/office/powerpoint/2010/main" val="306458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36% turnover?? </a:t>
            </a:r>
            <a:r>
              <a:rPr lang="en-US" dirty="0" err="1" smtClean="0"/>
              <a:t>Minta</a:t>
            </a:r>
            <a:r>
              <a:rPr lang="en-US" dirty="0" smtClean="0"/>
              <a:t> </a:t>
            </a:r>
            <a:r>
              <a:rPr lang="en-US" dirty="0" err="1" smtClean="0"/>
              <a:t>data</a:t>
            </a:r>
            <a:r>
              <a:rPr lang="en-US" baseline="0" dirty="0" err="1" smtClean="0"/>
              <a:t>nya</a:t>
            </a:r>
            <a:endParaRPr lang="id-ID" dirty="0"/>
          </a:p>
        </p:txBody>
      </p:sp>
      <p:sp>
        <p:nvSpPr>
          <p:cNvPr id="4" name="Slide Number Placeholder 3"/>
          <p:cNvSpPr>
            <a:spLocks noGrp="1"/>
          </p:cNvSpPr>
          <p:nvPr>
            <p:ph type="sldNum" sz="quarter" idx="10"/>
          </p:nvPr>
        </p:nvSpPr>
        <p:spPr/>
        <p:txBody>
          <a:bodyPr/>
          <a:lstStyle/>
          <a:p>
            <a:fld id="{6D9258C3-F10C-4DCC-AAA9-EFFD5E077729}" type="slidenum">
              <a:rPr lang="id-ID" smtClean="0"/>
              <a:pPr/>
              <a:t>34</a:t>
            </a:fld>
            <a:endParaRPr lang="id-ID"/>
          </a:p>
        </p:txBody>
      </p:sp>
    </p:spTree>
    <p:extLst>
      <p:ext uri="{BB962C8B-B14F-4D97-AF65-F5344CB8AC3E}">
        <p14:creationId xmlns:p14="http://schemas.microsoft.com/office/powerpoint/2010/main" val="3758324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58C3-F10C-4DCC-AAA9-EFFD5E077729}" type="slidenum">
              <a:rPr lang="id-ID" smtClean="0"/>
              <a:pPr/>
              <a:t>35</a:t>
            </a:fld>
            <a:endParaRPr lang="id-ID"/>
          </a:p>
        </p:txBody>
      </p:sp>
    </p:spTree>
    <p:extLst>
      <p:ext uri="{BB962C8B-B14F-4D97-AF65-F5344CB8AC3E}">
        <p14:creationId xmlns:p14="http://schemas.microsoft.com/office/powerpoint/2010/main" val="1030286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58C3-F10C-4DCC-AAA9-EFFD5E077729}" type="slidenum">
              <a:rPr lang="id-ID" smtClean="0"/>
              <a:pPr/>
              <a:t>36</a:t>
            </a:fld>
            <a:endParaRPr lang="id-ID"/>
          </a:p>
        </p:txBody>
      </p:sp>
    </p:spTree>
    <p:extLst>
      <p:ext uri="{BB962C8B-B14F-4D97-AF65-F5344CB8AC3E}">
        <p14:creationId xmlns:p14="http://schemas.microsoft.com/office/powerpoint/2010/main" val="1584790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This slide</a:t>
            </a:r>
            <a:r>
              <a:rPr lang="id-ID" baseline="0" dirty="0" smtClean="0"/>
              <a:t> can be reworded to be clearer.</a:t>
            </a:r>
            <a:endParaRPr lang="id-ID" dirty="0"/>
          </a:p>
        </p:txBody>
      </p:sp>
      <p:sp>
        <p:nvSpPr>
          <p:cNvPr id="4" name="Slide Number Placeholder 3"/>
          <p:cNvSpPr>
            <a:spLocks noGrp="1"/>
          </p:cNvSpPr>
          <p:nvPr>
            <p:ph type="sldNum" sz="quarter" idx="10"/>
          </p:nvPr>
        </p:nvSpPr>
        <p:spPr/>
        <p:txBody>
          <a:bodyPr/>
          <a:lstStyle/>
          <a:p>
            <a:fld id="{6D9258C3-F10C-4DCC-AAA9-EFFD5E077729}" type="slidenum">
              <a:rPr lang="id-ID" smtClean="0"/>
              <a:pPr/>
              <a:t>42</a:t>
            </a:fld>
            <a:endParaRPr lang="id-ID"/>
          </a:p>
        </p:txBody>
      </p:sp>
    </p:spTree>
    <p:extLst>
      <p:ext uri="{BB962C8B-B14F-4D97-AF65-F5344CB8AC3E}">
        <p14:creationId xmlns:p14="http://schemas.microsoft.com/office/powerpoint/2010/main" val="473202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36% turnover?? </a:t>
            </a:r>
            <a:r>
              <a:rPr lang="en-US" dirty="0" err="1" smtClean="0"/>
              <a:t>Minta</a:t>
            </a:r>
            <a:r>
              <a:rPr lang="en-US" dirty="0" smtClean="0"/>
              <a:t> </a:t>
            </a:r>
            <a:r>
              <a:rPr lang="en-US" dirty="0" err="1" smtClean="0"/>
              <a:t>data</a:t>
            </a:r>
            <a:r>
              <a:rPr lang="en-US" baseline="0" dirty="0" err="1" smtClean="0"/>
              <a:t>nya</a:t>
            </a:r>
            <a:endParaRPr lang="id-ID" dirty="0"/>
          </a:p>
        </p:txBody>
      </p:sp>
      <p:sp>
        <p:nvSpPr>
          <p:cNvPr id="4" name="Slide Number Placeholder 3"/>
          <p:cNvSpPr>
            <a:spLocks noGrp="1"/>
          </p:cNvSpPr>
          <p:nvPr>
            <p:ph type="sldNum" sz="quarter" idx="10"/>
          </p:nvPr>
        </p:nvSpPr>
        <p:spPr/>
        <p:txBody>
          <a:bodyPr/>
          <a:lstStyle/>
          <a:p>
            <a:fld id="{6D9258C3-F10C-4DCC-AAA9-EFFD5E077729}" type="slidenum">
              <a:rPr lang="id-ID" smtClean="0"/>
              <a:pPr/>
              <a:t>14</a:t>
            </a:fld>
            <a:endParaRPr lang="id-ID"/>
          </a:p>
        </p:txBody>
      </p:sp>
    </p:spTree>
    <p:extLst>
      <p:ext uri="{BB962C8B-B14F-4D97-AF65-F5344CB8AC3E}">
        <p14:creationId xmlns:p14="http://schemas.microsoft.com/office/powerpoint/2010/main" val="3311951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58C3-F10C-4DCC-AAA9-EFFD5E077729}" type="slidenum">
              <a:rPr lang="id-ID" smtClean="0"/>
              <a:pPr/>
              <a:t>74</a:t>
            </a:fld>
            <a:endParaRPr lang="id-ID"/>
          </a:p>
        </p:txBody>
      </p:sp>
    </p:spTree>
    <p:extLst>
      <p:ext uri="{BB962C8B-B14F-4D97-AF65-F5344CB8AC3E}">
        <p14:creationId xmlns:p14="http://schemas.microsoft.com/office/powerpoint/2010/main" val="3016707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58C3-F10C-4DCC-AAA9-EFFD5E077729}" type="slidenum">
              <a:rPr lang="id-ID" smtClean="0"/>
              <a:pPr/>
              <a:t>75</a:t>
            </a:fld>
            <a:endParaRPr lang="id-ID"/>
          </a:p>
        </p:txBody>
      </p:sp>
    </p:spTree>
    <p:extLst>
      <p:ext uri="{BB962C8B-B14F-4D97-AF65-F5344CB8AC3E}">
        <p14:creationId xmlns:p14="http://schemas.microsoft.com/office/powerpoint/2010/main" val="13983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alternatives for this issue is to continue pursue court action to challenge the fine which you have been done. We can hope there will be further fine reduction, and stalling to get the money to pay the fine. However, doing this action could worsen your reputation in the eye of our stakeholders.</a:t>
            </a:r>
            <a:endParaRPr lang="id-ID"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alternative is to finish the court action and accept the US$ 3.9 </a:t>
            </a:r>
            <a:r>
              <a:rPr lang="en-US" sz="1200" kern="1200" dirty="0" err="1" smtClean="0">
                <a:solidFill>
                  <a:schemeClr val="tx1"/>
                </a:solidFill>
                <a:effectLst/>
                <a:latin typeface="+mn-lt"/>
                <a:ea typeface="+mn-ea"/>
                <a:cs typeface="+mn-cs"/>
              </a:rPr>
              <a:t>bil</a:t>
            </a:r>
            <a:r>
              <a:rPr lang="en-US" sz="1200" kern="1200" dirty="0" smtClean="0">
                <a:solidFill>
                  <a:schemeClr val="tx1"/>
                </a:solidFill>
                <a:effectLst/>
                <a:latin typeface="+mn-lt"/>
                <a:ea typeface="+mn-ea"/>
                <a:cs typeface="+mn-cs"/>
              </a:rPr>
              <a:t> fine. By doing this action, we can gain our shareholders, government, and the market’s trust. </a:t>
            </a:r>
            <a:endParaRPr lang="id-ID" sz="1200" kern="1200" dirty="0" smtClean="0">
              <a:solidFill>
                <a:schemeClr val="tx1"/>
              </a:solidFill>
              <a:effectLst/>
              <a:latin typeface="+mn-lt"/>
              <a:ea typeface="+mn-ea"/>
              <a:cs typeface="+mn-cs"/>
            </a:endParaRPr>
          </a:p>
          <a:p>
            <a:endParaRPr lang="id-ID" dirty="0"/>
          </a:p>
        </p:txBody>
      </p:sp>
      <p:sp>
        <p:nvSpPr>
          <p:cNvPr id="4" name="Slide Number Placeholder 3"/>
          <p:cNvSpPr>
            <a:spLocks noGrp="1"/>
          </p:cNvSpPr>
          <p:nvPr>
            <p:ph type="sldNum" sz="quarter" idx="10"/>
          </p:nvPr>
        </p:nvSpPr>
        <p:spPr/>
        <p:txBody>
          <a:bodyPr/>
          <a:lstStyle/>
          <a:p>
            <a:fld id="{6D9258C3-F10C-4DCC-AAA9-EFFD5E077729}" type="slidenum">
              <a:rPr lang="id-ID" smtClean="0"/>
              <a:pPr/>
              <a:t>16</a:t>
            </a:fld>
            <a:endParaRPr lang="id-ID"/>
          </a:p>
        </p:txBody>
      </p:sp>
    </p:spTree>
    <p:extLst>
      <p:ext uri="{BB962C8B-B14F-4D97-AF65-F5344CB8AC3E}">
        <p14:creationId xmlns:p14="http://schemas.microsoft.com/office/powerpoint/2010/main" val="293614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alternatives for this issue is to continue pursue court action to challenge the fine which you have been done. We can hope there will be further fine reduction, and stalling to get the money to pay the fine. However, doing this action could worsen your reputation in the eye of our stakeholders.</a:t>
            </a:r>
            <a:endParaRPr lang="id-ID"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alternative is to finish the court action and accept the US$ 3.9 </a:t>
            </a:r>
            <a:r>
              <a:rPr lang="en-US" sz="1200" kern="1200" dirty="0" err="1" smtClean="0">
                <a:solidFill>
                  <a:schemeClr val="tx1"/>
                </a:solidFill>
                <a:effectLst/>
                <a:latin typeface="+mn-lt"/>
                <a:ea typeface="+mn-ea"/>
                <a:cs typeface="+mn-cs"/>
              </a:rPr>
              <a:t>bil</a:t>
            </a:r>
            <a:r>
              <a:rPr lang="en-US" sz="1200" kern="1200" dirty="0" smtClean="0">
                <a:solidFill>
                  <a:schemeClr val="tx1"/>
                </a:solidFill>
                <a:effectLst/>
                <a:latin typeface="+mn-lt"/>
                <a:ea typeface="+mn-ea"/>
                <a:cs typeface="+mn-cs"/>
              </a:rPr>
              <a:t> fine. By doing this action, we can gain our shareholders, government, and the market’s trust. </a:t>
            </a:r>
            <a:endParaRPr lang="id-ID" sz="1200" kern="1200" dirty="0" smtClean="0">
              <a:solidFill>
                <a:schemeClr val="tx1"/>
              </a:solidFill>
              <a:effectLst/>
              <a:latin typeface="+mn-lt"/>
              <a:ea typeface="+mn-ea"/>
              <a:cs typeface="+mn-cs"/>
            </a:endParaRPr>
          </a:p>
          <a:p>
            <a:endParaRPr lang="id-ID" dirty="0"/>
          </a:p>
        </p:txBody>
      </p:sp>
      <p:sp>
        <p:nvSpPr>
          <p:cNvPr id="4" name="Slide Number Placeholder 3"/>
          <p:cNvSpPr>
            <a:spLocks noGrp="1"/>
          </p:cNvSpPr>
          <p:nvPr>
            <p:ph type="sldNum" sz="quarter" idx="10"/>
          </p:nvPr>
        </p:nvSpPr>
        <p:spPr/>
        <p:txBody>
          <a:bodyPr/>
          <a:lstStyle/>
          <a:p>
            <a:fld id="{6D9258C3-F10C-4DCC-AAA9-EFFD5E077729}" type="slidenum">
              <a:rPr lang="id-ID" smtClean="0"/>
              <a:pPr/>
              <a:t>17</a:t>
            </a:fld>
            <a:endParaRPr lang="id-ID"/>
          </a:p>
        </p:txBody>
      </p:sp>
    </p:spTree>
    <p:extLst>
      <p:ext uri="{BB962C8B-B14F-4D97-AF65-F5344CB8AC3E}">
        <p14:creationId xmlns:p14="http://schemas.microsoft.com/office/powerpoint/2010/main" val="3428838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b="0" i="0" u="none" strike="noStrike" kern="1200" baseline="0" dirty="0" smtClean="0">
              <a:solidFill>
                <a:schemeClr val="tx1"/>
              </a:solidFill>
              <a:latin typeface="+mn-lt"/>
              <a:ea typeface="+mn-ea"/>
              <a:cs typeface="+mn-cs"/>
            </a:endParaRPr>
          </a:p>
          <a:p>
            <a:endParaRPr lang="id-ID"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Take back the court action in order to show MCOM want to comply with government rules </a:t>
            </a:r>
          </a:p>
          <a:p>
            <a:r>
              <a:rPr lang="en-US" sz="1200" b="0" i="0" u="none" strike="noStrike" kern="1200" baseline="0" dirty="0" smtClean="0">
                <a:solidFill>
                  <a:schemeClr val="tx1"/>
                </a:solidFill>
                <a:latin typeface="+mn-lt"/>
                <a:ea typeface="+mn-ea"/>
                <a:cs typeface="+mn-cs"/>
              </a:rPr>
              <a:t>2. MCOM needs to show a “good will” of being responsible and paying all the fine that has been given to MCOM by giving an initial payment to the government. </a:t>
            </a:r>
          </a:p>
          <a:p>
            <a:r>
              <a:rPr lang="en-US" sz="1200" b="0" i="0" u="none" strike="noStrike" kern="1200" baseline="0" dirty="0" smtClean="0">
                <a:solidFill>
                  <a:schemeClr val="tx1"/>
                </a:solidFill>
                <a:latin typeface="+mn-lt"/>
                <a:ea typeface="+mn-ea"/>
                <a:cs typeface="+mn-cs"/>
              </a:rPr>
              <a:t>3. Rather than doing negotiation to lower the fine, it is better for MCOM to accept the amount of fine given and pursue for a better term of payment. </a:t>
            </a:r>
          </a:p>
          <a:p>
            <a:r>
              <a:rPr lang="en-US" sz="1200" b="0" i="0" u="none" strike="noStrike" kern="1200" baseline="0" dirty="0" smtClean="0">
                <a:solidFill>
                  <a:schemeClr val="tx1"/>
                </a:solidFill>
                <a:latin typeface="+mn-lt"/>
                <a:ea typeface="+mn-ea"/>
                <a:cs typeface="+mn-cs"/>
              </a:rPr>
              <a:t>4. Announce a regulation for all active user that they need to register their phone number by the end of predetermined time or else their number will be deactivated. </a:t>
            </a:r>
          </a:p>
          <a:p>
            <a:r>
              <a:rPr lang="en-US" sz="1200" b="0" i="0" u="none" strike="noStrike" kern="1200" baseline="0" dirty="0" smtClean="0">
                <a:solidFill>
                  <a:schemeClr val="tx1"/>
                </a:solidFill>
                <a:latin typeface="+mn-lt"/>
                <a:ea typeface="+mn-ea"/>
                <a:cs typeface="+mn-cs"/>
              </a:rPr>
              <a:t>5. Create a campaign that MCOM is also against terrorism. </a:t>
            </a:r>
          </a:p>
        </p:txBody>
      </p:sp>
      <p:sp>
        <p:nvSpPr>
          <p:cNvPr id="4" name="Slide Number Placeholder 3"/>
          <p:cNvSpPr>
            <a:spLocks noGrp="1"/>
          </p:cNvSpPr>
          <p:nvPr>
            <p:ph type="sldNum" sz="quarter" idx="10"/>
          </p:nvPr>
        </p:nvSpPr>
        <p:spPr/>
        <p:txBody>
          <a:bodyPr/>
          <a:lstStyle/>
          <a:p>
            <a:fld id="{6D9258C3-F10C-4DCC-AAA9-EFFD5E077729}" type="slidenum">
              <a:rPr lang="id-ID" smtClean="0"/>
              <a:pPr/>
              <a:t>18</a:t>
            </a:fld>
            <a:endParaRPr lang="id-ID"/>
          </a:p>
        </p:txBody>
      </p:sp>
    </p:spTree>
    <p:extLst>
      <p:ext uri="{BB962C8B-B14F-4D97-AF65-F5344CB8AC3E}">
        <p14:creationId xmlns:p14="http://schemas.microsoft.com/office/powerpoint/2010/main" val="2168022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58C3-F10C-4DCC-AAA9-EFFD5E077729}" type="slidenum">
              <a:rPr lang="id-ID" smtClean="0"/>
              <a:pPr/>
              <a:t>20</a:t>
            </a:fld>
            <a:endParaRPr lang="id-ID"/>
          </a:p>
        </p:txBody>
      </p:sp>
    </p:spTree>
    <p:extLst>
      <p:ext uri="{BB962C8B-B14F-4D97-AF65-F5344CB8AC3E}">
        <p14:creationId xmlns:p14="http://schemas.microsoft.com/office/powerpoint/2010/main" val="123254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58C3-F10C-4DCC-AAA9-EFFD5E077729}" type="slidenum">
              <a:rPr lang="id-ID" smtClean="0"/>
              <a:pPr/>
              <a:t>21</a:t>
            </a:fld>
            <a:endParaRPr lang="id-ID"/>
          </a:p>
        </p:txBody>
      </p:sp>
    </p:spTree>
    <p:extLst>
      <p:ext uri="{BB962C8B-B14F-4D97-AF65-F5344CB8AC3E}">
        <p14:creationId xmlns:p14="http://schemas.microsoft.com/office/powerpoint/2010/main" val="443971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58C3-F10C-4DCC-AAA9-EFFD5E077729}" type="slidenum">
              <a:rPr lang="id-ID" smtClean="0"/>
              <a:pPr/>
              <a:t>22</a:t>
            </a:fld>
            <a:endParaRPr lang="id-ID"/>
          </a:p>
        </p:txBody>
      </p:sp>
    </p:spTree>
    <p:extLst>
      <p:ext uri="{BB962C8B-B14F-4D97-AF65-F5344CB8AC3E}">
        <p14:creationId xmlns:p14="http://schemas.microsoft.com/office/powerpoint/2010/main" val="585320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58C3-F10C-4DCC-AAA9-EFFD5E077729}" type="slidenum">
              <a:rPr lang="id-ID" smtClean="0"/>
              <a:pPr/>
              <a:t>23</a:t>
            </a:fld>
            <a:endParaRPr lang="id-ID"/>
          </a:p>
        </p:txBody>
      </p:sp>
    </p:spTree>
    <p:extLst>
      <p:ext uri="{BB962C8B-B14F-4D97-AF65-F5344CB8AC3E}">
        <p14:creationId xmlns:p14="http://schemas.microsoft.com/office/powerpoint/2010/main" val="274388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8D12465-73FE-4846-A01E-3A7F596E622E}" type="datetimeFigureOut">
              <a:rPr lang="id-ID" smtClean="0"/>
              <a:pPr/>
              <a:t>22/06/2016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8EFF17D-86D0-4AE9-B25E-1B0CC6183D49}"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8D12465-73FE-4846-A01E-3A7F596E622E}" type="datetimeFigureOut">
              <a:rPr lang="id-ID" smtClean="0"/>
              <a:pPr/>
              <a:t>22/06/2016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8EFF17D-86D0-4AE9-B25E-1B0CC6183D4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8D12465-73FE-4846-A01E-3A7F596E622E}" type="datetimeFigureOut">
              <a:rPr lang="id-ID" smtClean="0"/>
              <a:pPr/>
              <a:t>22/06/2016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8EFF17D-86D0-4AE9-B25E-1B0CC6183D4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8D12465-73FE-4846-A01E-3A7F596E622E}" type="datetimeFigureOut">
              <a:rPr lang="id-ID" smtClean="0"/>
              <a:pPr/>
              <a:t>22/06/2016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8EFF17D-86D0-4AE9-B25E-1B0CC6183D49}"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D12465-73FE-4846-A01E-3A7F596E622E}" type="datetimeFigureOut">
              <a:rPr lang="id-ID" smtClean="0"/>
              <a:pPr/>
              <a:t>22/06/2016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8EFF17D-86D0-4AE9-B25E-1B0CC6183D49}"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8D12465-73FE-4846-A01E-3A7F596E622E}" type="datetimeFigureOut">
              <a:rPr lang="id-ID" smtClean="0"/>
              <a:pPr/>
              <a:t>22/06/2016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8EFF17D-86D0-4AE9-B25E-1B0CC6183D49}"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8D12465-73FE-4846-A01E-3A7F596E622E}" type="datetimeFigureOut">
              <a:rPr lang="id-ID" smtClean="0"/>
              <a:pPr/>
              <a:t>22/06/2016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8EFF17D-86D0-4AE9-B25E-1B0CC6183D49}"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8D12465-73FE-4846-A01E-3A7F596E622E}" type="datetimeFigureOut">
              <a:rPr lang="id-ID" smtClean="0"/>
              <a:pPr/>
              <a:t>22/06/2016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8EFF17D-86D0-4AE9-B25E-1B0CC6183D49}"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12465-73FE-4846-A01E-3A7F596E622E}" type="datetimeFigureOut">
              <a:rPr lang="id-ID" smtClean="0"/>
              <a:pPr/>
              <a:t>22/06/2016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8EFF17D-86D0-4AE9-B25E-1B0CC6183D49}"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12465-73FE-4846-A01E-3A7F596E622E}" type="datetimeFigureOut">
              <a:rPr lang="id-ID" smtClean="0"/>
              <a:pPr/>
              <a:t>22/06/2016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8EFF17D-86D0-4AE9-B25E-1B0CC6183D49}"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12465-73FE-4846-A01E-3A7F596E622E}" type="datetimeFigureOut">
              <a:rPr lang="id-ID" smtClean="0"/>
              <a:pPr/>
              <a:t>22/06/2016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8EFF17D-86D0-4AE9-B25E-1B0CC6183D49}"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12465-73FE-4846-A01E-3A7F596E622E}" type="datetimeFigureOut">
              <a:rPr lang="id-ID" smtClean="0"/>
              <a:pPr/>
              <a:t>22/06/2016</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FF17D-86D0-4AE9-B25E-1B0CC6183D49}"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rmsolutions.net/wp-content/uploads/2012/04/Teleco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5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09800" y="2436880"/>
            <a:ext cx="6711621" cy="1525520"/>
          </a:xfrm>
          <a:prstGeom prst="rect">
            <a:avLst/>
          </a:prstGeom>
          <a:solidFill>
            <a:schemeClr val="bg1"/>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Adobe Gothic Std B" panose="020B0800000000000000" pitchFamily="34" charset="-128"/>
                <a:ea typeface="Adobe Gothic Std B" panose="020B0800000000000000" pitchFamily="34" charset="-128"/>
              </a:rPr>
              <a:t>MCOM COMPANY REPORT</a:t>
            </a:r>
          </a:p>
          <a:p>
            <a:pPr algn="ctr"/>
            <a:r>
              <a:rPr lang="en-US" sz="2000" i="1" dirty="0" smtClean="0">
                <a:solidFill>
                  <a:schemeClr val="tx2"/>
                </a:solidFill>
                <a:latin typeface="Adobe Garamond Pro" panose="02020502060506020403" pitchFamily="18" charset="0"/>
                <a:ea typeface="Adobe Fan Heiti Std B" panose="020B0700000000000000" pitchFamily="34" charset="-128"/>
              </a:rPr>
              <a:t>Issues &amp; Recommendation</a:t>
            </a:r>
            <a:r>
              <a:rPr lang="id-ID" sz="2000" i="1" dirty="0" smtClean="0">
                <a:solidFill>
                  <a:schemeClr val="tx2"/>
                </a:solidFill>
                <a:latin typeface="Adobe Garamond Pro" panose="02020502060506020403" pitchFamily="18" charset="0"/>
                <a:ea typeface="Adobe Fan Heiti Std B" panose="020B0700000000000000" pitchFamily="34" charset="-128"/>
              </a:rPr>
              <a:t>s</a:t>
            </a:r>
            <a:endParaRPr lang="id-ID" sz="2400" i="1" dirty="0">
              <a:solidFill>
                <a:schemeClr val="tx2"/>
              </a:solidFill>
              <a:latin typeface="Adobe Garamond Pro" panose="02020502060506020403" pitchFamily="18" charset="0"/>
              <a:ea typeface="Adobe Fan Heiti Std B" panose="020B0700000000000000" pitchFamily="34" charset="-128"/>
            </a:endParaRPr>
          </a:p>
        </p:txBody>
      </p:sp>
      <p:sp>
        <p:nvSpPr>
          <p:cNvPr id="4" name="Rectangle 3"/>
          <p:cNvSpPr/>
          <p:nvPr/>
        </p:nvSpPr>
        <p:spPr>
          <a:xfrm>
            <a:off x="0" y="2438400"/>
            <a:ext cx="838200" cy="1600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36460" y="2436880"/>
            <a:ext cx="609600" cy="1600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44321" y="2436880"/>
            <a:ext cx="342900" cy="1600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5" name="Rectangle 14"/>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Tree>
    <p:extLst>
      <p:ext uri="{BB962C8B-B14F-4D97-AF65-F5344CB8AC3E}">
        <p14:creationId xmlns:p14="http://schemas.microsoft.com/office/powerpoint/2010/main" val="2325673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7" name="Rectangle 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3" name="Rectangle 2"/>
          <p:cNvSpPr/>
          <p:nvPr/>
        </p:nvSpPr>
        <p:spPr>
          <a:xfrm>
            <a:off x="0"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Security Crisis and Legal Wrangling in </a:t>
            </a:r>
            <a:r>
              <a:rPr lang="en-US" dirty="0" err="1">
                <a:latin typeface="Century Gothic" panose="020B0502020202020204" pitchFamily="34" charset="0"/>
              </a:rPr>
              <a:t>Nakolia</a:t>
            </a:r>
            <a:endParaRPr lang="en-US" b="1" dirty="0">
              <a:latin typeface="Century Gothic" pitchFamily="34" charset="0"/>
            </a:endParaRPr>
          </a:p>
        </p:txBody>
      </p:sp>
      <p:sp>
        <p:nvSpPr>
          <p:cNvPr id="9" name="Rectangle 8"/>
          <p:cNvSpPr/>
          <p:nvPr/>
        </p:nvSpPr>
        <p:spPr>
          <a:xfrm>
            <a:off x="1850720"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Political Risk and Strategic Uncertainty in </a:t>
            </a:r>
            <a:r>
              <a:rPr lang="en-US" dirty="0" err="1">
                <a:latin typeface="Century Gothic" panose="020B0502020202020204" pitchFamily="34" charset="0"/>
              </a:rPr>
              <a:t>Ilania</a:t>
            </a:r>
            <a:endParaRPr lang="en-US" b="1" dirty="0">
              <a:latin typeface="Century Gothic" pitchFamily="34" charset="0"/>
            </a:endParaRPr>
          </a:p>
        </p:txBody>
      </p:sp>
      <p:sp>
        <p:nvSpPr>
          <p:cNvPr id="10" name="Rectangle 9"/>
          <p:cNvSpPr/>
          <p:nvPr/>
        </p:nvSpPr>
        <p:spPr>
          <a:xfrm>
            <a:off x="3698176"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entury Gothic" panose="020B0502020202020204" pitchFamily="34" charset="0"/>
              </a:rPr>
              <a:t>Shared Services Center in </a:t>
            </a:r>
            <a:r>
              <a:rPr lang="en-US" dirty="0" err="1">
                <a:solidFill>
                  <a:schemeClr val="bg1"/>
                </a:solidFill>
                <a:latin typeface="Century Gothic" panose="020B0502020202020204" pitchFamily="34" charset="0"/>
              </a:rPr>
              <a:t>Sadimba</a:t>
            </a:r>
            <a:endParaRPr lang="en-US" b="1" dirty="0">
              <a:solidFill>
                <a:schemeClr val="bg1"/>
              </a:solidFill>
              <a:latin typeface="Century Gothic" pitchFamily="34" charset="0"/>
            </a:endParaRPr>
          </a:p>
        </p:txBody>
      </p:sp>
      <p:sp>
        <p:nvSpPr>
          <p:cNvPr id="11" name="Rectangle 10"/>
          <p:cNvSpPr/>
          <p:nvPr/>
        </p:nvSpPr>
        <p:spPr>
          <a:xfrm>
            <a:off x="5542584"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Century Gothic" panose="020B0502020202020204" pitchFamily="34" charset="0"/>
              </a:rPr>
              <a:t>Nakolia</a:t>
            </a:r>
            <a:r>
              <a:rPr lang="en-US" dirty="0">
                <a:latin typeface="Century Gothic" panose="020B0502020202020204" pitchFamily="34" charset="0"/>
              </a:rPr>
              <a:t> and MCOM Capital Structure</a:t>
            </a:r>
            <a:endParaRPr lang="en-US" b="1" dirty="0">
              <a:latin typeface="Century Gothic" pitchFamily="34" charset="0"/>
            </a:endParaRPr>
          </a:p>
        </p:txBody>
      </p:sp>
      <p:sp>
        <p:nvSpPr>
          <p:cNvPr id="12" name="Rectangle 11"/>
          <p:cNvSpPr/>
          <p:nvPr/>
        </p:nvSpPr>
        <p:spPr>
          <a:xfrm>
            <a:off x="7380312" y="1772817"/>
            <a:ext cx="1765720" cy="12961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Mobile Operator License in </a:t>
            </a:r>
            <a:r>
              <a:rPr lang="en-US" dirty="0" err="1">
                <a:latin typeface="Century Gothic" panose="020B0502020202020204" pitchFamily="34" charset="0"/>
              </a:rPr>
              <a:t>Chininsia</a:t>
            </a:r>
            <a:endParaRPr lang="en-US" b="1" dirty="0">
              <a:latin typeface="Century Gothic" pitchFamily="34" charset="0"/>
            </a:endParaRPr>
          </a:p>
        </p:txBody>
      </p:sp>
      <p:sp>
        <p:nvSpPr>
          <p:cNvPr id="13" name="Rectangle 12"/>
          <p:cNvSpPr/>
          <p:nvPr/>
        </p:nvSpPr>
        <p:spPr>
          <a:xfrm>
            <a:off x="-2032" y="3125605"/>
            <a:ext cx="1765720" cy="195957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4" name="Rectangle 13"/>
          <p:cNvSpPr/>
          <p:nvPr/>
        </p:nvSpPr>
        <p:spPr>
          <a:xfrm>
            <a:off x="1848688" y="3125605"/>
            <a:ext cx="1765720" cy="195957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3696144" y="3125605"/>
            <a:ext cx="1765720" cy="195957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entury Gothic" pitchFamily="34" charset="0"/>
            </a:endParaRPr>
          </a:p>
        </p:txBody>
      </p:sp>
      <p:sp>
        <p:nvSpPr>
          <p:cNvPr id="17" name="Rectangle 16"/>
          <p:cNvSpPr/>
          <p:nvPr/>
        </p:nvSpPr>
        <p:spPr>
          <a:xfrm>
            <a:off x="5540552" y="3125605"/>
            <a:ext cx="1765720" cy="1959579"/>
          </a:xfrm>
          <a:prstGeom prst="rect">
            <a:avLst/>
          </a:prstGeom>
          <a:solidFill>
            <a:schemeClr val="bg1">
              <a:alpha val="9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entury Gothic" pitchFamily="34" charset="0"/>
            </a:endParaRPr>
          </a:p>
        </p:txBody>
      </p:sp>
      <p:sp>
        <p:nvSpPr>
          <p:cNvPr id="18" name="Rectangle 17"/>
          <p:cNvSpPr/>
          <p:nvPr/>
        </p:nvSpPr>
        <p:spPr>
          <a:xfrm>
            <a:off x="7378280" y="3125605"/>
            <a:ext cx="1765720" cy="1959579"/>
          </a:xfrm>
          <a:prstGeom prst="rect">
            <a:avLst/>
          </a:prstGeom>
          <a:solidFill>
            <a:srgbClr val="00B05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Acquire </a:t>
            </a:r>
            <a:r>
              <a:rPr lang="en-US" dirty="0" err="1">
                <a:solidFill>
                  <a:schemeClr val="tx1"/>
                </a:solidFill>
                <a:latin typeface="Century Gothic" panose="020B0502020202020204" pitchFamily="34" charset="0"/>
              </a:rPr>
              <a:t>CloudNet</a:t>
            </a:r>
            <a:endParaRPr lang="en-US" dirty="0">
              <a:solidFill>
                <a:schemeClr val="tx1"/>
              </a:solidFill>
            </a:endParaRPr>
          </a:p>
        </p:txBody>
      </p:sp>
      <p:sp>
        <p:nvSpPr>
          <p:cNvPr id="20" name="TextBox 19"/>
          <p:cNvSpPr txBox="1"/>
          <p:nvPr/>
        </p:nvSpPr>
        <p:spPr>
          <a:xfrm>
            <a:off x="609760" y="1205957"/>
            <a:ext cx="542136" cy="461665"/>
          </a:xfrm>
          <a:prstGeom prst="rect">
            <a:avLst/>
          </a:prstGeom>
          <a:noFill/>
        </p:spPr>
        <p:txBody>
          <a:bodyPr wrap="none" rtlCol="0">
            <a:spAutoFit/>
          </a:bodyPr>
          <a:lstStyle/>
          <a:p>
            <a:r>
              <a:rPr lang="en-US" sz="2400" b="1" dirty="0">
                <a:solidFill>
                  <a:schemeClr val="bg1">
                    <a:lumMod val="85000"/>
                  </a:schemeClr>
                </a:solidFill>
                <a:latin typeface="Century Gothic" pitchFamily="34" charset="0"/>
              </a:rPr>
              <a:t>#1</a:t>
            </a:r>
          </a:p>
        </p:txBody>
      </p:sp>
      <p:sp>
        <p:nvSpPr>
          <p:cNvPr id="21" name="TextBox 20"/>
          <p:cNvSpPr txBox="1"/>
          <p:nvPr/>
        </p:nvSpPr>
        <p:spPr>
          <a:xfrm>
            <a:off x="2460480" y="1193342"/>
            <a:ext cx="542136" cy="461665"/>
          </a:xfrm>
          <a:prstGeom prst="rect">
            <a:avLst/>
          </a:prstGeom>
          <a:noFill/>
        </p:spPr>
        <p:txBody>
          <a:bodyPr wrap="none" rtlCol="0">
            <a:spAutoFit/>
          </a:bodyPr>
          <a:lstStyle/>
          <a:p>
            <a:r>
              <a:rPr lang="en-US" sz="2400" b="1" dirty="0" smtClean="0">
                <a:solidFill>
                  <a:schemeClr val="bg1">
                    <a:lumMod val="85000"/>
                  </a:schemeClr>
                </a:solidFill>
                <a:latin typeface="Century Gothic" pitchFamily="34" charset="0"/>
              </a:rPr>
              <a:t>#2</a:t>
            </a:r>
            <a:endParaRPr lang="en-US" sz="2400" b="1" dirty="0">
              <a:solidFill>
                <a:schemeClr val="bg1">
                  <a:lumMod val="85000"/>
                </a:schemeClr>
              </a:solidFill>
              <a:latin typeface="Century Gothic" pitchFamily="34" charset="0"/>
            </a:endParaRPr>
          </a:p>
        </p:txBody>
      </p:sp>
      <p:sp>
        <p:nvSpPr>
          <p:cNvPr id="24" name="TextBox 23"/>
          <p:cNvSpPr txBox="1"/>
          <p:nvPr/>
        </p:nvSpPr>
        <p:spPr>
          <a:xfrm>
            <a:off x="4313026" y="1198400"/>
            <a:ext cx="542136" cy="461665"/>
          </a:xfrm>
          <a:prstGeom prst="rect">
            <a:avLst/>
          </a:prstGeom>
          <a:noFill/>
        </p:spPr>
        <p:txBody>
          <a:bodyPr wrap="none" rtlCol="0">
            <a:spAutoFit/>
          </a:bodyPr>
          <a:lstStyle/>
          <a:p>
            <a:r>
              <a:rPr lang="en-US" sz="2400" b="1" dirty="0" smtClean="0">
                <a:solidFill>
                  <a:schemeClr val="bg1">
                    <a:lumMod val="85000"/>
                  </a:schemeClr>
                </a:solidFill>
                <a:latin typeface="Century Gothic" pitchFamily="34" charset="0"/>
              </a:rPr>
              <a:t>#3</a:t>
            </a:r>
            <a:endParaRPr lang="en-US" sz="2400" b="1" dirty="0">
              <a:solidFill>
                <a:schemeClr val="bg1">
                  <a:lumMod val="85000"/>
                </a:schemeClr>
              </a:solidFill>
              <a:latin typeface="Century Gothic" pitchFamily="34" charset="0"/>
            </a:endParaRPr>
          </a:p>
        </p:txBody>
      </p:sp>
      <p:sp>
        <p:nvSpPr>
          <p:cNvPr id="25" name="TextBox 24"/>
          <p:cNvSpPr txBox="1"/>
          <p:nvPr/>
        </p:nvSpPr>
        <p:spPr>
          <a:xfrm>
            <a:off x="6163746" y="1200614"/>
            <a:ext cx="542136" cy="461665"/>
          </a:xfrm>
          <a:prstGeom prst="rect">
            <a:avLst/>
          </a:prstGeom>
          <a:noFill/>
        </p:spPr>
        <p:txBody>
          <a:bodyPr wrap="none" rtlCol="0">
            <a:spAutoFit/>
          </a:bodyPr>
          <a:lstStyle/>
          <a:p>
            <a:r>
              <a:rPr lang="en-US" sz="2400" b="1" dirty="0" smtClean="0">
                <a:solidFill>
                  <a:schemeClr val="bg1">
                    <a:lumMod val="85000"/>
                  </a:schemeClr>
                </a:solidFill>
                <a:latin typeface="Century Gothic" pitchFamily="34" charset="0"/>
              </a:rPr>
              <a:t>#4</a:t>
            </a:r>
            <a:endParaRPr lang="en-US" sz="2400" b="1" dirty="0">
              <a:solidFill>
                <a:schemeClr val="bg1">
                  <a:lumMod val="85000"/>
                </a:schemeClr>
              </a:solidFill>
              <a:latin typeface="Century Gothic" pitchFamily="34" charset="0"/>
            </a:endParaRPr>
          </a:p>
        </p:txBody>
      </p:sp>
      <p:sp>
        <p:nvSpPr>
          <p:cNvPr id="26" name="TextBox 25"/>
          <p:cNvSpPr txBox="1"/>
          <p:nvPr/>
        </p:nvSpPr>
        <p:spPr>
          <a:xfrm>
            <a:off x="7990072" y="1196752"/>
            <a:ext cx="542136" cy="461665"/>
          </a:xfrm>
          <a:prstGeom prst="rect">
            <a:avLst/>
          </a:prstGeom>
          <a:noFill/>
        </p:spPr>
        <p:txBody>
          <a:bodyPr wrap="none" rtlCol="0">
            <a:spAutoFit/>
          </a:bodyPr>
          <a:lstStyle/>
          <a:p>
            <a:r>
              <a:rPr lang="en-US" sz="2400" b="1" dirty="0" smtClean="0">
                <a:solidFill>
                  <a:srgbClr val="00B050"/>
                </a:solidFill>
                <a:latin typeface="Century Gothic" pitchFamily="34" charset="0"/>
              </a:rPr>
              <a:t>#5</a:t>
            </a:r>
            <a:endParaRPr lang="en-US" sz="2400" b="1" dirty="0">
              <a:solidFill>
                <a:srgbClr val="00B050"/>
              </a:solidFill>
              <a:latin typeface="Century Gothic" pitchFamily="34" charset="0"/>
            </a:endParaRPr>
          </a:p>
        </p:txBody>
      </p:sp>
      <p:sp>
        <p:nvSpPr>
          <p:cNvPr id="23" name="TextBox 22"/>
          <p:cNvSpPr txBox="1"/>
          <p:nvPr/>
        </p:nvSpPr>
        <p:spPr>
          <a:xfrm>
            <a:off x="-2032" y="5715297"/>
            <a:ext cx="9144000" cy="461665"/>
          </a:xfrm>
          <a:prstGeom prst="rect">
            <a:avLst/>
          </a:prstGeom>
          <a:solidFill>
            <a:srgbClr val="1F4E79"/>
          </a:solidFill>
        </p:spPr>
        <p:txBody>
          <a:bodyPr wrap="square" rtlCol="0">
            <a:spAutoFit/>
          </a:bodyPr>
          <a:lstStyle/>
          <a:p>
            <a:pPr algn="ctr"/>
            <a:r>
              <a:rPr lang="en-US" sz="2400" b="1" dirty="0" smtClean="0">
                <a:solidFill>
                  <a:schemeClr val="bg1"/>
                </a:solidFill>
                <a:latin typeface="Century Gothic" pitchFamily="34" charset="0"/>
              </a:rPr>
              <a:t>Sustainable Growth</a:t>
            </a:r>
            <a:endParaRPr lang="en-US" sz="2400" b="1" dirty="0">
              <a:solidFill>
                <a:schemeClr val="bg1"/>
              </a:solidFill>
              <a:latin typeface="Century Gothic" pitchFamily="34" charset="0"/>
            </a:endParaRPr>
          </a:p>
        </p:txBody>
      </p:sp>
      <p:sp>
        <p:nvSpPr>
          <p:cNvPr id="27" name="TextBox 26"/>
          <p:cNvSpPr txBox="1"/>
          <p:nvPr/>
        </p:nvSpPr>
        <p:spPr>
          <a:xfrm>
            <a:off x="0" y="244455"/>
            <a:ext cx="9144000" cy="461665"/>
          </a:xfrm>
          <a:prstGeom prst="rect">
            <a:avLst/>
          </a:prstGeom>
          <a:solidFill>
            <a:srgbClr val="1F4E79"/>
          </a:solidFill>
        </p:spPr>
        <p:txBody>
          <a:bodyPr wrap="square" rtlCol="0">
            <a:spAutoFit/>
          </a:bodyPr>
          <a:lstStyle/>
          <a:p>
            <a:pPr algn="ctr"/>
            <a:r>
              <a:rPr lang="en-US" sz="2400" b="1" dirty="0" smtClean="0">
                <a:solidFill>
                  <a:schemeClr val="bg1"/>
                </a:solidFill>
                <a:latin typeface="Century Gothic" pitchFamily="34" charset="0"/>
              </a:rPr>
              <a:t>MCOM’s Issues Prioritization</a:t>
            </a:r>
            <a:endParaRPr lang="en-US" sz="2400" b="1" dirty="0">
              <a:solidFill>
                <a:schemeClr val="bg1"/>
              </a:solidFill>
              <a:latin typeface="Century Gothic" pitchFamily="34" charset="0"/>
            </a:endParaRPr>
          </a:p>
        </p:txBody>
      </p:sp>
      <p:sp>
        <p:nvSpPr>
          <p:cNvPr id="28" name="TextBox 27"/>
          <p:cNvSpPr txBox="1"/>
          <p:nvPr/>
        </p:nvSpPr>
        <p:spPr>
          <a:xfrm>
            <a:off x="-2032" y="675832"/>
            <a:ext cx="9144000" cy="338554"/>
          </a:xfrm>
          <a:prstGeom prst="rect">
            <a:avLst/>
          </a:prstGeom>
          <a:solidFill>
            <a:schemeClr val="bg1"/>
          </a:solidFill>
        </p:spPr>
        <p:txBody>
          <a:bodyPr wrap="square" rtlCol="0">
            <a:spAutoFit/>
          </a:bodyPr>
          <a:lstStyle/>
          <a:p>
            <a:pPr algn="ctr"/>
            <a:r>
              <a:rPr lang="en-US" sz="1600" b="1" i="1" spc="300" dirty="0" smtClean="0">
                <a:solidFill>
                  <a:schemeClr val="tx2"/>
                </a:solidFill>
                <a:latin typeface="Century Gothic" pitchFamily="34" charset="0"/>
              </a:rPr>
              <a:t>Time, Financial, Reputational, Long Term</a:t>
            </a:r>
            <a:endParaRPr lang="en-US" sz="1600" b="1" i="1" spc="300" dirty="0">
              <a:solidFill>
                <a:schemeClr val="tx2"/>
              </a:solidFill>
              <a:latin typeface="Century Gothic" pitchFamily="34" charset="0"/>
            </a:endParaRPr>
          </a:p>
        </p:txBody>
      </p:sp>
    </p:spTree>
    <p:extLst>
      <p:ext uri="{BB962C8B-B14F-4D97-AF65-F5344CB8AC3E}">
        <p14:creationId xmlns:p14="http://schemas.microsoft.com/office/powerpoint/2010/main" val="614231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7" name="Rectangle 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2" name="Rectangle 11"/>
          <p:cNvSpPr/>
          <p:nvPr/>
        </p:nvSpPr>
        <p:spPr>
          <a:xfrm>
            <a:off x="7380312" y="1772817"/>
            <a:ext cx="1765720" cy="12961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Mobile Operator License in </a:t>
            </a:r>
            <a:r>
              <a:rPr lang="en-US" dirty="0" err="1">
                <a:latin typeface="Century Gothic" panose="020B0502020202020204" pitchFamily="34" charset="0"/>
              </a:rPr>
              <a:t>Chininsia</a:t>
            </a:r>
            <a:endParaRPr lang="en-US" b="1" dirty="0">
              <a:latin typeface="Century Gothic" pitchFamily="34" charset="0"/>
            </a:endParaRPr>
          </a:p>
        </p:txBody>
      </p:sp>
      <p:sp>
        <p:nvSpPr>
          <p:cNvPr id="18" name="Rectangle 17"/>
          <p:cNvSpPr/>
          <p:nvPr/>
        </p:nvSpPr>
        <p:spPr>
          <a:xfrm>
            <a:off x="7378280" y="3125605"/>
            <a:ext cx="1765720" cy="1959579"/>
          </a:xfrm>
          <a:prstGeom prst="rect">
            <a:avLst/>
          </a:prstGeom>
          <a:solidFill>
            <a:srgbClr val="00B05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Acquire </a:t>
            </a:r>
            <a:r>
              <a:rPr lang="en-US" dirty="0" err="1">
                <a:solidFill>
                  <a:schemeClr val="tx1"/>
                </a:solidFill>
                <a:latin typeface="Century Gothic" panose="020B0502020202020204" pitchFamily="34" charset="0"/>
              </a:rPr>
              <a:t>CloudNet</a:t>
            </a:r>
            <a:endParaRPr lang="en-US" dirty="0">
              <a:solidFill>
                <a:schemeClr val="tx1"/>
              </a:solidFill>
            </a:endParaRPr>
          </a:p>
        </p:txBody>
      </p:sp>
      <p:sp>
        <p:nvSpPr>
          <p:cNvPr id="26" name="TextBox 25"/>
          <p:cNvSpPr txBox="1"/>
          <p:nvPr/>
        </p:nvSpPr>
        <p:spPr>
          <a:xfrm>
            <a:off x="7990072" y="1196752"/>
            <a:ext cx="542136" cy="461665"/>
          </a:xfrm>
          <a:prstGeom prst="rect">
            <a:avLst/>
          </a:prstGeom>
          <a:noFill/>
        </p:spPr>
        <p:txBody>
          <a:bodyPr wrap="none" rtlCol="0">
            <a:spAutoFit/>
          </a:bodyPr>
          <a:lstStyle/>
          <a:p>
            <a:r>
              <a:rPr lang="en-US" sz="2400" b="1" dirty="0" smtClean="0">
                <a:solidFill>
                  <a:srgbClr val="00B050"/>
                </a:solidFill>
                <a:latin typeface="Century Gothic" pitchFamily="34" charset="0"/>
              </a:rPr>
              <a:t>#5</a:t>
            </a:r>
            <a:endParaRPr lang="en-US" sz="2400" b="1" dirty="0">
              <a:solidFill>
                <a:srgbClr val="00B050"/>
              </a:solidFill>
              <a:latin typeface="Century Gothic" pitchFamily="34" charset="0"/>
            </a:endParaRPr>
          </a:p>
        </p:txBody>
      </p:sp>
      <p:sp>
        <p:nvSpPr>
          <p:cNvPr id="23" name="Rectangle 22"/>
          <p:cNvSpPr/>
          <p:nvPr/>
        </p:nvSpPr>
        <p:spPr>
          <a:xfrm>
            <a:off x="5542584" y="1772817"/>
            <a:ext cx="1765720" cy="1296144"/>
          </a:xfrm>
          <a:prstGeom prst="rect">
            <a:avLst/>
          </a:prstGeom>
          <a:solidFill>
            <a:srgbClr val="82C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Century Gothic" panose="020B0502020202020204" pitchFamily="34" charset="0"/>
              </a:rPr>
              <a:t>Nakolia</a:t>
            </a:r>
            <a:r>
              <a:rPr lang="en-US" dirty="0">
                <a:latin typeface="Century Gothic" panose="020B0502020202020204" pitchFamily="34" charset="0"/>
              </a:rPr>
              <a:t> and MCOM Capital Structure</a:t>
            </a:r>
            <a:endParaRPr lang="en-US" b="1" dirty="0">
              <a:latin typeface="Century Gothic" pitchFamily="34" charset="0"/>
            </a:endParaRPr>
          </a:p>
        </p:txBody>
      </p:sp>
      <p:sp>
        <p:nvSpPr>
          <p:cNvPr id="27" name="Rectangle 26"/>
          <p:cNvSpPr/>
          <p:nvPr/>
        </p:nvSpPr>
        <p:spPr>
          <a:xfrm>
            <a:off x="5540552" y="3125605"/>
            <a:ext cx="1765720" cy="1959579"/>
          </a:xfrm>
          <a:prstGeom prst="rect">
            <a:avLst/>
          </a:prstGeom>
          <a:solidFill>
            <a:srgbClr val="82C836">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Sell and leaseback the towers in </a:t>
            </a:r>
            <a:r>
              <a:rPr lang="en-US" dirty="0" err="1">
                <a:solidFill>
                  <a:schemeClr val="tx1"/>
                </a:solidFill>
                <a:latin typeface="Century Gothic" panose="020B0502020202020204" pitchFamily="34" charset="0"/>
              </a:rPr>
              <a:t>Nakolia</a:t>
            </a:r>
            <a:r>
              <a:rPr lang="en-US" dirty="0">
                <a:solidFill>
                  <a:schemeClr val="tx1"/>
                </a:solidFill>
                <a:latin typeface="Century Gothic" panose="020B0502020202020204" pitchFamily="34" charset="0"/>
              </a:rPr>
              <a:t>.</a:t>
            </a:r>
            <a:endParaRPr lang="en-US" b="1" dirty="0">
              <a:solidFill>
                <a:schemeClr val="tx1"/>
              </a:solidFill>
              <a:latin typeface="Century Gothic" pitchFamily="34" charset="0"/>
            </a:endParaRPr>
          </a:p>
        </p:txBody>
      </p:sp>
      <p:sp>
        <p:nvSpPr>
          <p:cNvPr id="28" name="TextBox 27"/>
          <p:cNvSpPr txBox="1"/>
          <p:nvPr/>
        </p:nvSpPr>
        <p:spPr>
          <a:xfrm>
            <a:off x="6163746" y="1200614"/>
            <a:ext cx="542136" cy="461665"/>
          </a:xfrm>
          <a:prstGeom prst="rect">
            <a:avLst/>
          </a:prstGeom>
          <a:noFill/>
        </p:spPr>
        <p:txBody>
          <a:bodyPr wrap="none" rtlCol="0">
            <a:spAutoFit/>
          </a:bodyPr>
          <a:lstStyle/>
          <a:p>
            <a:r>
              <a:rPr lang="en-US" sz="2400" b="1" dirty="0" smtClean="0">
                <a:solidFill>
                  <a:srgbClr val="92D050"/>
                </a:solidFill>
                <a:latin typeface="Century Gothic" pitchFamily="34" charset="0"/>
              </a:rPr>
              <a:t>#4</a:t>
            </a:r>
            <a:endParaRPr lang="en-US" sz="2400" b="1" dirty="0">
              <a:solidFill>
                <a:srgbClr val="92D050"/>
              </a:solidFill>
              <a:latin typeface="Century Gothic" pitchFamily="34" charset="0"/>
            </a:endParaRPr>
          </a:p>
        </p:txBody>
      </p:sp>
      <p:sp>
        <p:nvSpPr>
          <p:cNvPr id="29" name="Rectangle 28"/>
          <p:cNvSpPr/>
          <p:nvPr/>
        </p:nvSpPr>
        <p:spPr>
          <a:xfrm>
            <a:off x="3698176" y="1772817"/>
            <a:ext cx="1765720" cy="12961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entury Gothic" panose="020B0502020202020204" pitchFamily="34" charset="0"/>
              </a:rPr>
              <a:t>Shared Services Center in </a:t>
            </a:r>
            <a:r>
              <a:rPr lang="en-US" dirty="0" err="1">
                <a:solidFill>
                  <a:schemeClr val="bg1"/>
                </a:solidFill>
                <a:latin typeface="Century Gothic" panose="020B0502020202020204" pitchFamily="34" charset="0"/>
              </a:rPr>
              <a:t>Sadimba</a:t>
            </a:r>
            <a:endParaRPr lang="en-US" b="1" dirty="0">
              <a:solidFill>
                <a:schemeClr val="bg1"/>
              </a:solidFill>
              <a:latin typeface="Century Gothic" pitchFamily="34" charset="0"/>
            </a:endParaRPr>
          </a:p>
        </p:txBody>
      </p:sp>
      <p:sp>
        <p:nvSpPr>
          <p:cNvPr id="30" name="Rectangle 29"/>
          <p:cNvSpPr/>
          <p:nvPr/>
        </p:nvSpPr>
        <p:spPr>
          <a:xfrm>
            <a:off x="3696144" y="3125605"/>
            <a:ext cx="1765720" cy="1959579"/>
          </a:xfrm>
          <a:prstGeom prst="rect">
            <a:avLst/>
          </a:prstGeom>
          <a:solidFill>
            <a:srgbClr val="FFC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Continue to process </a:t>
            </a:r>
            <a:r>
              <a:rPr lang="en-US" dirty="0" smtClean="0">
                <a:solidFill>
                  <a:schemeClr val="tx1"/>
                </a:solidFill>
                <a:latin typeface="Century Gothic" panose="020B0502020202020204" pitchFamily="34" charset="0"/>
              </a:rPr>
              <a:t>SSC </a:t>
            </a:r>
            <a:r>
              <a:rPr lang="en-US" dirty="0">
                <a:solidFill>
                  <a:schemeClr val="tx1"/>
                </a:solidFill>
                <a:latin typeface="Century Gothic" panose="020B0502020202020204" pitchFamily="34" charset="0"/>
              </a:rPr>
              <a:t>in </a:t>
            </a:r>
            <a:r>
              <a:rPr lang="en-US" dirty="0" err="1">
                <a:solidFill>
                  <a:schemeClr val="tx1"/>
                </a:solidFill>
                <a:latin typeface="Century Gothic" panose="020B0502020202020204" pitchFamily="34" charset="0"/>
              </a:rPr>
              <a:t>Sadimba</a:t>
            </a:r>
            <a:r>
              <a:rPr lang="en-US" dirty="0">
                <a:solidFill>
                  <a:schemeClr val="tx1"/>
                </a:solidFill>
                <a:latin typeface="Century Gothic" panose="020B0502020202020204" pitchFamily="34" charset="0"/>
              </a:rPr>
              <a:t>.</a:t>
            </a:r>
            <a:endParaRPr lang="en-US" b="1" dirty="0">
              <a:solidFill>
                <a:schemeClr val="tx1"/>
              </a:solidFill>
              <a:latin typeface="Century Gothic" pitchFamily="34" charset="0"/>
            </a:endParaRPr>
          </a:p>
        </p:txBody>
      </p:sp>
      <p:sp>
        <p:nvSpPr>
          <p:cNvPr id="31" name="TextBox 30"/>
          <p:cNvSpPr txBox="1"/>
          <p:nvPr/>
        </p:nvSpPr>
        <p:spPr>
          <a:xfrm>
            <a:off x="4313026" y="1198400"/>
            <a:ext cx="542136" cy="461665"/>
          </a:xfrm>
          <a:prstGeom prst="rect">
            <a:avLst/>
          </a:prstGeom>
          <a:noFill/>
        </p:spPr>
        <p:txBody>
          <a:bodyPr wrap="none" rtlCol="0">
            <a:spAutoFit/>
          </a:bodyPr>
          <a:lstStyle/>
          <a:p>
            <a:r>
              <a:rPr lang="en-US" sz="2400" b="1" dirty="0" smtClean="0">
                <a:solidFill>
                  <a:srgbClr val="FFC000"/>
                </a:solidFill>
                <a:latin typeface="Century Gothic" pitchFamily="34" charset="0"/>
              </a:rPr>
              <a:t>#3</a:t>
            </a:r>
            <a:endParaRPr lang="en-US" sz="2400" b="1" dirty="0">
              <a:solidFill>
                <a:srgbClr val="FFC000"/>
              </a:solidFill>
              <a:latin typeface="Century Gothic" pitchFamily="34" charset="0"/>
            </a:endParaRPr>
          </a:p>
        </p:txBody>
      </p:sp>
      <p:sp>
        <p:nvSpPr>
          <p:cNvPr id="32" name="Rectangle 31"/>
          <p:cNvSpPr/>
          <p:nvPr/>
        </p:nvSpPr>
        <p:spPr>
          <a:xfrm>
            <a:off x="1850720" y="1772817"/>
            <a:ext cx="1765720" cy="1296144"/>
          </a:xfrm>
          <a:prstGeom prst="rect">
            <a:avLst/>
          </a:prstGeom>
          <a:solidFill>
            <a:srgbClr val="C8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Political Risk and Strategic Uncertainty in </a:t>
            </a:r>
            <a:r>
              <a:rPr lang="en-US" dirty="0" err="1">
                <a:latin typeface="Century Gothic" panose="020B0502020202020204" pitchFamily="34" charset="0"/>
              </a:rPr>
              <a:t>Ilania</a:t>
            </a:r>
            <a:endParaRPr lang="en-US" b="1" dirty="0">
              <a:latin typeface="Century Gothic" pitchFamily="34" charset="0"/>
            </a:endParaRPr>
          </a:p>
        </p:txBody>
      </p:sp>
      <p:sp>
        <p:nvSpPr>
          <p:cNvPr id="33" name="Rectangle 32"/>
          <p:cNvSpPr/>
          <p:nvPr/>
        </p:nvSpPr>
        <p:spPr>
          <a:xfrm>
            <a:off x="1848688" y="3125605"/>
            <a:ext cx="1765720" cy="1959579"/>
          </a:xfrm>
          <a:prstGeom prst="rect">
            <a:avLst/>
          </a:prstGeom>
          <a:solidFill>
            <a:srgbClr val="C80202">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Sell off and walk out from </a:t>
            </a:r>
            <a:r>
              <a:rPr lang="en-US" dirty="0" err="1">
                <a:solidFill>
                  <a:schemeClr val="tx1"/>
                </a:solidFill>
                <a:latin typeface="Century Gothic" panose="020B0502020202020204" pitchFamily="34" charset="0"/>
              </a:rPr>
              <a:t>Ilania</a:t>
            </a:r>
            <a:endParaRPr lang="en-US" dirty="0">
              <a:solidFill>
                <a:schemeClr val="tx1"/>
              </a:solidFill>
            </a:endParaRPr>
          </a:p>
        </p:txBody>
      </p:sp>
      <p:sp>
        <p:nvSpPr>
          <p:cNvPr id="34" name="TextBox 33"/>
          <p:cNvSpPr txBox="1"/>
          <p:nvPr/>
        </p:nvSpPr>
        <p:spPr>
          <a:xfrm>
            <a:off x="2460480" y="1193342"/>
            <a:ext cx="542136" cy="461665"/>
          </a:xfrm>
          <a:prstGeom prst="rect">
            <a:avLst/>
          </a:prstGeom>
          <a:noFill/>
        </p:spPr>
        <p:txBody>
          <a:bodyPr wrap="none" rtlCol="0">
            <a:spAutoFit/>
          </a:bodyPr>
          <a:lstStyle/>
          <a:p>
            <a:r>
              <a:rPr lang="en-US" sz="2400" b="1" dirty="0" smtClean="0">
                <a:solidFill>
                  <a:srgbClr val="C00000"/>
                </a:solidFill>
                <a:latin typeface="Century Gothic" pitchFamily="34" charset="0"/>
              </a:rPr>
              <a:t>#2</a:t>
            </a:r>
            <a:endParaRPr lang="en-US" sz="2400" b="1" dirty="0">
              <a:solidFill>
                <a:srgbClr val="C00000"/>
              </a:solidFill>
              <a:latin typeface="Century Gothic" pitchFamily="34" charset="0"/>
            </a:endParaRPr>
          </a:p>
        </p:txBody>
      </p:sp>
      <p:sp>
        <p:nvSpPr>
          <p:cNvPr id="35" name="Rectangle 34"/>
          <p:cNvSpPr/>
          <p:nvPr/>
        </p:nvSpPr>
        <p:spPr>
          <a:xfrm>
            <a:off x="0" y="1772817"/>
            <a:ext cx="1765720" cy="129614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Security Crisis and Legal Wrangling in </a:t>
            </a:r>
            <a:r>
              <a:rPr lang="en-US" dirty="0" err="1">
                <a:latin typeface="Century Gothic" panose="020B0502020202020204" pitchFamily="34" charset="0"/>
              </a:rPr>
              <a:t>Nakolia</a:t>
            </a:r>
            <a:endParaRPr lang="en-US" b="1" dirty="0">
              <a:latin typeface="Century Gothic" pitchFamily="34" charset="0"/>
            </a:endParaRPr>
          </a:p>
        </p:txBody>
      </p:sp>
      <p:sp>
        <p:nvSpPr>
          <p:cNvPr id="36" name="Rectangle 35"/>
          <p:cNvSpPr/>
          <p:nvPr/>
        </p:nvSpPr>
        <p:spPr>
          <a:xfrm>
            <a:off x="-2032" y="3125605"/>
            <a:ext cx="1765720" cy="1959579"/>
          </a:xfrm>
          <a:prstGeom prst="rect">
            <a:avLst/>
          </a:prstGeom>
          <a:solidFill>
            <a:srgbClr val="C80202">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entury Gothic" panose="020B0502020202020204" pitchFamily="34" charset="0"/>
              </a:rPr>
              <a:t>S</a:t>
            </a:r>
            <a:r>
              <a:rPr lang="id-ID" sz="2000" dirty="0" smtClean="0">
                <a:solidFill>
                  <a:schemeClr val="tx1"/>
                </a:solidFill>
                <a:latin typeface="Century Gothic" panose="020B0502020202020204" pitchFamily="34" charset="0"/>
              </a:rPr>
              <a:t>ettle </a:t>
            </a:r>
            <a:r>
              <a:rPr lang="en-US" sz="2000" dirty="0">
                <a:solidFill>
                  <a:schemeClr val="tx1"/>
                </a:solidFill>
                <a:latin typeface="Century Gothic" panose="020B0502020202020204" pitchFamily="34" charset="0"/>
              </a:rPr>
              <a:t>court process in </a:t>
            </a:r>
            <a:r>
              <a:rPr lang="en-US" sz="2000" dirty="0" err="1">
                <a:solidFill>
                  <a:schemeClr val="tx1"/>
                </a:solidFill>
                <a:latin typeface="Century Gothic" panose="020B0502020202020204" pitchFamily="34" charset="0"/>
              </a:rPr>
              <a:t>Nakolia</a:t>
            </a:r>
            <a:r>
              <a:rPr lang="id-ID" sz="2000" dirty="0">
                <a:solidFill>
                  <a:schemeClr val="tx1"/>
                </a:solidFill>
                <a:latin typeface="Century Gothic" panose="020B0502020202020204" pitchFamily="34" charset="0"/>
              </a:rPr>
              <a:t>,</a:t>
            </a:r>
            <a:r>
              <a:rPr lang="en-US" sz="2000" dirty="0">
                <a:solidFill>
                  <a:schemeClr val="tx1"/>
                </a:solidFill>
                <a:latin typeface="Century Gothic" panose="020B0502020202020204" pitchFamily="34" charset="0"/>
              </a:rPr>
              <a:t> </a:t>
            </a:r>
            <a:r>
              <a:rPr lang="id-ID" sz="2000" dirty="0">
                <a:solidFill>
                  <a:schemeClr val="tx1"/>
                </a:solidFill>
                <a:latin typeface="Century Gothic" panose="020B0502020202020204" pitchFamily="34" charset="0"/>
              </a:rPr>
              <a:t>ASAP</a:t>
            </a:r>
            <a:endParaRPr lang="en-US" sz="2000" dirty="0">
              <a:solidFill>
                <a:schemeClr val="tx1"/>
              </a:solidFill>
            </a:endParaRPr>
          </a:p>
        </p:txBody>
      </p:sp>
      <p:sp>
        <p:nvSpPr>
          <p:cNvPr id="37" name="TextBox 36"/>
          <p:cNvSpPr txBox="1"/>
          <p:nvPr/>
        </p:nvSpPr>
        <p:spPr>
          <a:xfrm>
            <a:off x="609760" y="1205957"/>
            <a:ext cx="542136" cy="461665"/>
          </a:xfrm>
          <a:prstGeom prst="rect">
            <a:avLst/>
          </a:prstGeom>
          <a:noFill/>
        </p:spPr>
        <p:txBody>
          <a:bodyPr wrap="none" rtlCol="0">
            <a:spAutoFit/>
          </a:bodyPr>
          <a:lstStyle/>
          <a:p>
            <a:r>
              <a:rPr lang="en-US" sz="2400" b="1" dirty="0">
                <a:solidFill>
                  <a:schemeClr val="accent2">
                    <a:lumMod val="50000"/>
                  </a:schemeClr>
                </a:solidFill>
                <a:latin typeface="Century Gothic" pitchFamily="34" charset="0"/>
              </a:rPr>
              <a:t>#1</a:t>
            </a:r>
          </a:p>
        </p:txBody>
      </p:sp>
      <p:sp>
        <p:nvSpPr>
          <p:cNvPr id="38" name="TextBox 37"/>
          <p:cNvSpPr txBox="1"/>
          <p:nvPr/>
        </p:nvSpPr>
        <p:spPr>
          <a:xfrm>
            <a:off x="-2032" y="5715297"/>
            <a:ext cx="9144000" cy="461665"/>
          </a:xfrm>
          <a:prstGeom prst="rect">
            <a:avLst/>
          </a:prstGeom>
          <a:solidFill>
            <a:srgbClr val="1F4E79"/>
          </a:solidFill>
        </p:spPr>
        <p:txBody>
          <a:bodyPr wrap="square" rtlCol="0">
            <a:spAutoFit/>
          </a:bodyPr>
          <a:lstStyle/>
          <a:p>
            <a:pPr algn="ctr"/>
            <a:r>
              <a:rPr lang="en-US" sz="2400" b="1" dirty="0" smtClean="0">
                <a:solidFill>
                  <a:schemeClr val="bg1"/>
                </a:solidFill>
                <a:latin typeface="Century Gothic" pitchFamily="34" charset="0"/>
              </a:rPr>
              <a:t>Sustainable Growth</a:t>
            </a:r>
            <a:endParaRPr lang="en-US" sz="2400" b="1" dirty="0">
              <a:solidFill>
                <a:schemeClr val="bg1"/>
              </a:solidFill>
              <a:latin typeface="Century Gothic" pitchFamily="34" charset="0"/>
            </a:endParaRPr>
          </a:p>
        </p:txBody>
      </p:sp>
      <p:sp>
        <p:nvSpPr>
          <p:cNvPr id="21" name="TextBox 20"/>
          <p:cNvSpPr txBox="1"/>
          <p:nvPr/>
        </p:nvSpPr>
        <p:spPr>
          <a:xfrm>
            <a:off x="0" y="244455"/>
            <a:ext cx="9144000" cy="461665"/>
          </a:xfrm>
          <a:prstGeom prst="rect">
            <a:avLst/>
          </a:prstGeom>
          <a:solidFill>
            <a:srgbClr val="1F4E79"/>
          </a:solidFill>
        </p:spPr>
        <p:txBody>
          <a:bodyPr wrap="square" rtlCol="0">
            <a:spAutoFit/>
          </a:bodyPr>
          <a:lstStyle/>
          <a:p>
            <a:pPr algn="ctr"/>
            <a:r>
              <a:rPr lang="en-US" sz="2400" b="1" dirty="0" smtClean="0">
                <a:solidFill>
                  <a:schemeClr val="bg1"/>
                </a:solidFill>
                <a:latin typeface="Century Gothic" pitchFamily="34" charset="0"/>
              </a:rPr>
              <a:t>MCOM’s Issues Prioritization</a:t>
            </a:r>
            <a:endParaRPr lang="en-US" sz="2400" b="1" dirty="0">
              <a:solidFill>
                <a:schemeClr val="bg1"/>
              </a:solidFill>
              <a:latin typeface="Century Gothic" pitchFamily="34" charset="0"/>
            </a:endParaRPr>
          </a:p>
        </p:txBody>
      </p:sp>
      <p:sp>
        <p:nvSpPr>
          <p:cNvPr id="24" name="TextBox 23"/>
          <p:cNvSpPr txBox="1"/>
          <p:nvPr/>
        </p:nvSpPr>
        <p:spPr>
          <a:xfrm>
            <a:off x="-2032" y="675832"/>
            <a:ext cx="9144000" cy="338554"/>
          </a:xfrm>
          <a:prstGeom prst="rect">
            <a:avLst/>
          </a:prstGeom>
          <a:solidFill>
            <a:schemeClr val="bg1"/>
          </a:solidFill>
        </p:spPr>
        <p:txBody>
          <a:bodyPr wrap="square" rtlCol="0">
            <a:spAutoFit/>
          </a:bodyPr>
          <a:lstStyle/>
          <a:p>
            <a:pPr algn="ctr"/>
            <a:r>
              <a:rPr lang="en-US" sz="1600" b="1" i="1" spc="300" dirty="0" smtClean="0">
                <a:solidFill>
                  <a:schemeClr val="tx2"/>
                </a:solidFill>
                <a:latin typeface="Century Gothic" pitchFamily="34" charset="0"/>
              </a:rPr>
              <a:t>Time, Financial, Reputational, Long Term</a:t>
            </a:r>
            <a:endParaRPr lang="en-US" sz="1600" b="1" i="1" spc="300" dirty="0">
              <a:solidFill>
                <a:schemeClr val="tx2"/>
              </a:solidFill>
              <a:latin typeface="Century Gothic" pitchFamily="34" charset="0"/>
            </a:endParaRPr>
          </a:p>
        </p:txBody>
      </p:sp>
    </p:spTree>
    <p:extLst>
      <p:ext uri="{BB962C8B-B14F-4D97-AF65-F5344CB8AC3E}">
        <p14:creationId xmlns:p14="http://schemas.microsoft.com/office/powerpoint/2010/main" val="506467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0" y="450205"/>
            <a:ext cx="4572000" cy="461665"/>
          </a:xfrm>
          <a:prstGeom prst="rect">
            <a:avLst/>
          </a:prstGeom>
          <a:solidFill>
            <a:srgbClr val="1F4E79"/>
          </a:solidFill>
        </p:spPr>
        <p:txBody>
          <a:bodyPr wrap="square" rtlCol="0">
            <a:spAutoFit/>
          </a:bodyPr>
          <a:lstStyle/>
          <a:p>
            <a:r>
              <a:rPr lang="en-US" sz="2400" b="1" dirty="0" smtClean="0">
                <a:solidFill>
                  <a:schemeClr val="bg1"/>
                </a:solidFill>
                <a:latin typeface="Century Gothic" pitchFamily="34" charset="0"/>
              </a:rPr>
              <a:t>Presentation Outline</a:t>
            </a:r>
            <a:endParaRPr lang="en-US" sz="2400" b="1" dirty="0">
              <a:solidFill>
                <a:schemeClr val="bg1"/>
              </a:solidFill>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pic>
        <p:nvPicPr>
          <p:cNvPr id="2050" name="Picture 2" descr="http://trak.in/wp-content/uploads/2014/11/Telecom-Industry-Indi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645" t="5744" r="3484" b="6605"/>
          <a:stretch/>
        </p:blipFill>
        <p:spPr bwMode="auto">
          <a:xfrm>
            <a:off x="630730" y="2052416"/>
            <a:ext cx="1709020" cy="1628807"/>
          </a:xfrm>
          <a:prstGeom prst="ellipse">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7981" y="3790781"/>
            <a:ext cx="2454518" cy="369332"/>
          </a:xfrm>
          <a:prstGeom prst="rect">
            <a:avLst/>
          </a:prstGeom>
          <a:noFill/>
        </p:spPr>
        <p:txBody>
          <a:bodyPr wrap="none" rtlCol="0">
            <a:spAutoFit/>
          </a:bodyPr>
          <a:lstStyle/>
          <a:p>
            <a:pPr algn="ctr"/>
            <a:r>
              <a:rPr lang="en-US" spc="300" dirty="0" smtClean="0">
                <a:latin typeface="Adobe Gothic Std B" panose="020B0800000000000000" pitchFamily="34" charset="-128"/>
                <a:ea typeface="Adobe Gothic Std B" panose="020B0800000000000000" pitchFamily="34" charset="-128"/>
              </a:rPr>
              <a:t>PRIORITIZATION</a:t>
            </a:r>
            <a:endParaRPr lang="en-US" spc="300" dirty="0">
              <a:latin typeface="Adobe Gothic Std B" panose="020B0800000000000000" pitchFamily="34" charset="-128"/>
              <a:ea typeface="Adobe Gothic Std B" panose="020B0800000000000000" pitchFamily="34" charset="-128"/>
            </a:endParaRPr>
          </a:p>
        </p:txBody>
      </p:sp>
      <p:pic>
        <p:nvPicPr>
          <p:cNvPr id="2052" name="Picture 4" descr="http://www.mce-ama.com/uploadedImages/00_MCE-AMAcom/Our_Industry_Expertise/Telecom_op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2" y="2052416"/>
            <a:ext cx="1709928" cy="1628806"/>
          </a:xfrm>
          <a:prstGeom prst="ellipse">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792464" y="3790781"/>
            <a:ext cx="1540807" cy="369332"/>
          </a:xfrm>
          <a:prstGeom prst="rect">
            <a:avLst/>
          </a:prstGeom>
          <a:noFill/>
        </p:spPr>
        <p:txBody>
          <a:bodyPr wrap="none" rtlCol="0">
            <a:spAutoFit/>
          </a:bodyPr>
          <a:lstStyle/>
          <a:p>
            <a:pPr algn="ctr"/>
            <a:r>
              <a:rPr lang="en-US" spc="300" dirty="0" smtClean="0">
                <a:latin typeface="Adobe Gothic Std B" panose="020B0800000000000000" pitchFamily="34" charset="-128"/>
                <a:ea typeface="Adobe Gothic Std B" panose="020B0800000000000000" pitchFamily="34" charset="-128"/>
              </a:rPr>
              <a:t>ANALYSIS</a:t>
            </a:r>
            <a:endParaRPr lang="en-US" spc="300" dirty="0">
              <a:latin typeface="Adobe Gothic Std B" panose="020B0800000000000000" pitchFamily="34" charset="-128"/>
              <a:ea typeface="Adobe Gothic Std B" panose="020B0800000000000000" pitchFamily="34" charset="-128"/>
            </a:endParaRPr>
          </a:p>
        </p:txBody>
      </p:sp>
      <p:pic>
        <p:nvPicPr>
          <p:cNvPr id="2054" name="Picture 6" descr="https://upload.wikimedia.org/wikipedia/commons/4/40/Erdfunkstelle_Raisting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2052415"/>
            <a:ext cx="1709928" cy="1628807"/>
          </a:xfrm>
          <a:prstGeom prst="ellipse">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173195" y="3790781"/>
            <a:ext cx="2828018" cy="646331"/>
          </a:xfrm>
          <a:prstGeom prst="rect">
            <a:avLst/>
          </a:prstGeom>
          <a:noFill/>
        </p:spPr>
        <p:txBody>
          <a:bodyPr wrap="none" rtlCol="0">
            <a:spAutoFit/>
          </a:bodyPr>
          <a:lstStyle/>
          <a:p>
            <a:pPr algn="ctr"/>
            <a:r>
              <a:rPr lang="en-US" spc="300" dirty="0" smtClean="0">
                <a:latin typeface="Adobe Gothic Std B" panose="020B0800000000000000" pitchFamily="34" charset="-128"/>
                <a:ea typeface="Adobe Gothic Std B" panose="020B0800000000000000" pitchFamily="34" charset="-128"/>
              </a:rPr>
              <a:t>RECOMMENDATION</a:t>
            </a:r>
          </a:p>
          <a:p>
            <a:pPr algn="ctr"/>
            <a:r>
              <a:rPr lang="en-US" spc="300" dirty="0" smtClean="0">
                <a:latin typeface="Adobe Gothic Std B" panose="020B0800000000000000" pitchFamily="34" charset="-128"/>
                <a:ea typeface="Adobe Gothic Std B" panose="020B0800000000000000" pitchFamily="34" charset="-128"/>
              </a:rPr>
              <a:t>&amp; ACTION PLAN</a:t>
            </a:r>
            <a:endParaRPr lang="en-US" spc="300" dirty="0">
              <a:latin typeface="Adobe Gothic Std B" panose="020B0800000000000000" pitchFamily="34" charset="-128"/>
              <a:ea typeface="Adobe Gothic Std B" panose="020B0800000000000000" pitchFamily="34" charset="-128"/>
            </a:endParaRPr>
          </a:p>
        </p:txBody>
      </p:sp>
      <p:pic>
        <p:nvPicPr>
          <p:cNvPr id="2056" name="Picture 8" descr="http://www.peo.gov.au/uploads/peo/images/image-library/img-a4f90f52408c46f9c749c303d9441f5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963" t="8344" r="24689" b="16058"/>
          <a:stretch/>
        </p:blipFill>
        <p:spPr bwMode="auto">
          <a:xfrm>
            <a:off x="2882001" y="4748646"/>
            <a:ext cx="1651801" cy="1627632"/>
          </a:xfrm>
          <a:prstGeom prst="ellipse">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28047" y="5363784"/>
            <a:ext cx="2403223" cy="369332"/>
          </a:xfrm>
          <a:prstGeom prst="rect">
            <a:avLst/>
          </a:prstGeom>
          <a:noFill/>
        </p:spPr>
        <p:txBody>
          <a:bodyPr wrap="none" rtlCol="0">
            <a:spAutoFit/>
          </a:bodyPr>
          <a:lstStyle/>
          <a:p>
            <a:pPr algn="ctr"/>
            <a:r>
              <a:rPr lang="en-US" spc="300" dirty="0" smtClean="0">
                <a:latin typeface="Adobe Gothic Std B" panose="020B0800000000000000" pitchFamily="34" charset="-128"/>
                <a:ea typeface="Adobe Gothic Std B" panose="020B0800000000000000" pitchFamily="34" charset="-128"/>
              </a:rPr>
              <a:t>ETHICAL ISSUES</a:t>
            </a:r>
            <a:endParaRPr lang="en-US" spc="300" dirty="0">
              <a:latin typeface="Adobe Gothic Std B" panose="020B0800000000000000" pitchFamily="34" charset="-128"/>
              <a:ea typeface="Adobe Gothic Std B" panose="020B0800000000000000" pitchFamily="34" charset="-128"/>
            </a:endParaRPr>
          </a:p>
        </p:txBody>
      </p:sp>
      <p:sp>
        <p:nvSpPr>
          <p:cNvPr id="3" name="Oval 2"/>
          <p:cNvSpPr/>
          <p:nvPr/>
        </p:nvSpPr>
        <p:spPr>
          <a:xfrm>
            <a:off x="467544" y="1919523"/>
            <a:ext cx="2016224" cy="1871258"/>
          </a:xfrm>
          <a:prstGeom prst="ellipse">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816935" y="2886017"/>
            <a:ext cx="360040" cy="13614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5951718" y="2855152"/>
            <a:ext cx="360040" cy="13614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ross 5"/>
          <p:cNvSpPr/>
          <p:nvPr/>
        </p:nvSpPr>
        <p:spPr>
          <a:xfrm>
            <a:off x="2017905" y="5363784"/>
            <a:ext cx="432048" cy="460392"/>
          </a:xfrm>
          <a:prstGeom prst="plus">
            <a:avLst>
              <a:gd name="adj" fmla="val 384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50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500"/>
                                        <p:tgtEl>
                                          <p:spTgt spid="20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6"/>
                                        </p:tgtEl>
                                        <p:attrNameLst>
                                          <p:attrName>style.visibility</p:attrName>
                                        </p:attrNameLst>
                                      </p:cBhvr>
                                      <p:to>
                                        <p:strVal val="visible"/>
                                      </p:to>
                                    </p:set>
                                    <p:animEffect transition="in" filter="fade">
                                      <p:cBhvr>
                                        <p:cTn id="42" dur="500"/>
                                        <p:tgtEl>
                                          <p:spTgt spid="20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P spid="3" grpId="0" animBg="1"/>
      <p:bldP spid="5" grpId="0" animBg="1"/>
      <p:bldP spid="22"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http://static5.businessinsider.com/image/53b2a851eab8ea8541d61a16/heres-how-boko-haram-is-outsmarting-us-efforts-to-choke-the-terror-groups-financ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 y="-60502"/>
            <a:ext cx="9226067" cy="691850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7601"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7" name="Rectangle 6"/>
          <p:cNvSpPr/>
          <p:nvPr/>
        </p:nvSpPr>
        <p:spPr>
          <a:xfrm>
            <a:off x="228600" y="1383925"/>
            <a:ext cx="8692821" cy="4763015"/>
          </a:xfrm>
          <a:prstGeom prst="rect">
            <a:avLst/>
          </a:prstGeom>
          <a:solidFill>
            <a:schemeClr val="bg1"/>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grpSp>
        <p:nvGrpSpPr>
          <p:cNvPr id="36" name="Group 35"/>
          <p:cNvGrpSpPr/>
          <p:nvPr/>
        </p:nvGrpSpPr>
        <p:grpSpPr>
          <a:xfrm>
            <a:off x="5076056" y="3144306"/>
            <a:ext cx="3518152" cy="1302297"/>
            <a:chOff x="181328" y="2595733"/>
            <a:chExt cx="4022208" cy="1302297"/>
          </a:xfrm>
        </p:grpSpPr>
        <p:sp>
          <p:nvSpPr>
            <p:cNvPr id="37" name="TextBox 36"/>
            <p:cNvSpPr txBox="1"/>
            <p:nvPr/>
          </p:nvSpPr>
          <p:spPr>
            <a:xfrm>
              <a:off x="181328" y="2595733"/>
              <a:ext cx="4022208" cy="923330"/>
            </a:xfrm>
            <a:prstGeom prst="rect">
              <a:avLst/>
            </a:prstGeom>
            <a:noFill/>
          </p:spPr>
          <p:txBody>
            <a:bodyPr wrap="square" rtlCol="0">
              <a:spAutoFit/>
            </a:bodyPr>
            <a:lstStyle/>
            <a:p>
              <a:pPr algn="ctr"/>
              <a:r>
                <a:rPr lang="en-US" sz="5400" b="1" dirty="0" smtClean="0">
                  <a:latin typeface="Century Gothic" panose="020B0502020202020204" pitchFamily="34" charset="0"/>
                </a:rPr>
                <a:t>US$ 3.9 </a:t>
              </a:r>
              <a:r>
                <a:rPr lang="en-US" sz="5400" b="1" dirty="0" err="1" smtClean="0">
                  <a:latin typeface="Century Gothic" panose="020B0502020202020204" pitchFamily="34" charset="0"/>
                </a:rPr>
                <a:t>bil</a:t>
              </a:r>
              <a:endParaRPr lang="id-ID" sz="5400" b="1" dirty="0">
                <a:latin typeface="Century Gothic" panose="020B0502020202020204" pitchFamily="34" charset="0"/>
              </a:endParaRPr>
            </a:p>
          </p:txBody>
        </p:sp>
        <p:sp>
          <p:nvSpPr>
            <p:cNvPr id="38" name="TextBox 37"/>
            <p:cNvSpPr txBox="1"/>
            <p:nvPr/>
          </p:nvSpPr>
          <p:spPr>
            <a:xfrm>
              <a:off x="181328" y="3559476"/>
              <a:ext cx="4022208" cy="338554"/>
            </a:xfrm>
            <a:prstGeom prst="rect">
              <a:avLst/>
            </a:prstGeom>
            <a:noFill/>
          </p:spPr>
          <p:txBody>
            <a:bodyPr wrap="square" rtlCol="0">
              <a:spAutoFit/>
            </a:bodyPr>
            <a:lstStyle/>
            <a:p>
              <a:pPr algn="ctr"/>
              <a:r>
                <a:rPr lang="id-ID" sz="1600" dirty="0" smtClean="0">
                  <a:latin typeface="Century Gothic" panose="020B0502020202020204" pitchFamily="34" charset="0"/>
                </a:rPr>
                <a:t>Post-</a:t>
              </a:r>
              <a:r>
                <a:rPr lang="en-US" sz="1600" dirty="0" smtClean="0">
                  <a:latin typeface="Century Gothic" panose="020B0502020202020204" pitchFamily="34" charset="0"/>
                </a:rPr>
                <a:t>negotiation bad publicity</a:t>
              </a:r>
              <a:endParaRPr lang="id-ID" sz="1600" dirty="0">
                <a:latin typeface="Century Gothic" panose="020B0502020202020204" pitchFamily="34" charset="0"/>
              </a:endParaRPr>
            </a:p>
          </p:txBody>
        </p:sp>
      </p:grpSp>
      <p:sp>
        <p:nvSpPr>
          <p:cNvPr id="41" name="TextBox 40"/>
          <p:cNvSpPr txBox="1"/>
          <p:nvPr/>
        </p:nvSpPr>
        <p:spPr>
          <a:xfrm>
            <a:off x="0" y="450205"/>
            <a:ext cx="793518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I</a:t>
            </a:r>
            <a:r>
              <a:rPr lang="id-ID" sz="2400" b="1" dirty="0" smtClean="0">
                <a:solidFill>
                  <a:schemeClr val="bg1"/>
                </a:solidFill>
                <a:latin typeface="Century Gothic" pitchFamily="34" charset="0"/>
              </a:rPr>
              <a:t>ssue</a:t>
            </a:r>
            <a:r>
              <a:rPr lang="en-US" sz="2400" b="1" dirty="0" smtClean="0">
                <a:solidFill>
                  <a:schemeClr val="bg1"/>
                </a:solidFill>
                <a:latin typeface="Century Gothic" pitchFamily="34" charset="0"/>
              </a:rPr>
              <a:t> #1: </a:t>
            </a:r>
            <a:r>
              <a:rPr lang="en-US" sz="2400" b="1" dirty="0">
                <a:solidFill>
                  <a:schemeClr val="bg1"/>
                </a:solidFill>
                <a:latin typeface="Century Gothic" pitchFamily="34" charset="0"/>
              </a:rPr>
              <a:t>Security Crisis &amp; Legal Wrangling in </a:t>
            </a:r>
            <a:r>
              <a:rPr lang="en-US" sz="2400" b="1" dirty="0" err="1" smtClean="0">
                <a:solidFill>
                  <a:schemeClr val="bg1"/>
                </a:solidFill>
                <a:latin typeface="Century Gothic" pitchFamily="34" charset="0"/>
              </a:rPr>
              <a:t>Nakolia</a:t>
            </a:r>
            <a:endParaRPr lang="en-US" sz="2400" b="1" dirty="0">
              <a:solidFill>
                <a:schemeClr val="bg1"/>
              </a:solidFill>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4" name="TextBox 43"/>
          <p:cNvSpPr txBox="1"/>
          <p:nvPr/>
        </p:nvSpPr>
        <p:spPr>
          <a:xfrm>
            <a:off x="0" y="911870"/>
            <a:ext cx="6058069" cy="369332"/>
          </a:xfrm>
          <a:prstGeom prst="rect">
            <a:avLst/>
          </a:prstGeom>
          <a:solidFill>
            <a:schemeClr val="bg1"/>
          </a:solidFill>
        </p:spPr>
        <p:txBody>
          <a:bodyPr wrap="none" rtlCol="0">
            <a:spAutoFit/>
          </a:bodyPr>
          <a:lstStyle/>
          <a:p>
            <a:r>
              <a:rPr lang="en-US" b="1" dirty="0" smtClean="0">
                <a:latin typeface="Century Gothic" pitchFamily="34" charset="0"/>
              </a:rPr>
              <a:t>Noncompliance lead</a:t>
            </a:r>
            <a:r>
              <a:rPr lang="id-ID" b="1" dirty="0" smtClean="0">
                <a:latin typeface="Century Gothic" pitchFamily="34" charset="0"/>
              </a:rPr>
              <a:t>ing</a:t>
            </a:r>
            <a:r>
              <a:rPr lang="en-US" b="1" dirty="0" smtClean="0">
                <a:latin typeface="Century Gothic" pitchFamily="34" charset="0"/>
              </a:rPr>
              <a:t> to </a:t>
            </a:r>
            <a:r>
              <a:rPr lang="en-US" b="1" dirty="0">
                <a:latin typeface="Century Gothic" pitchFamily="34" charset="0"/>
              </a:rPr>
              <a:t>fine and </a:t>
            </a:r>
            <a:r>
              <a:rPr lang="id-ID" b="1" dirty="0" smtClean="0">
                <a:latin typeface="Century Gothic" pitchFamily="34" charset="0"/>
              </a:rPr>
              <a:t>tarnished image</a:t>
            </a:r>
            <a:endParaRPr lang="en-US" b="1" dirty="0">
              <a:latin typeface="Century Gothic" pitchFamily="34" charset="0"/>
            </a:endParaRPr>
          </a:p>
        </p:txBody>
      </p:sp>
      <p:graphicFrame>
        <p:nvGraphicFramePr>
          <p:cNvPr id="28" name="Chart 27"/>
          <p:cNvGraphicFramePr/>
          <p:nvPr>
            <p:extLst>
              <p:ext uri="{D42A27DB-BD31-4B8C-83A1-F6EECF244321}">
                <p14:modId xmlns:p14="http://schemas.microsoft.com/office/powerpoint/2010/main" val="2343760255"/>
              </p:ext>
            </p:extLst>
          </p:nvPr>
        </p:nvGraphicFramePr>
        <p:xfrm>
          <a:off x="-353052" y="173527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611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2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7" name="Rectangle 16"/>
          <p:cNvSpPr/>
          <p:nvPr/>
        </p:nvSpPr>
        <p:spPr>
          <a:xfrm>
            <a:off x="-7601" y="341191"/>
            <a:ext cx="576064" cy="57606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8"/>
          <p:cNvSpPr txBox="1"/>
          <p:nvPr/>
        </p:nvSpPr>
        <p:spPr>
          <a:xfrm>
            <a:off x="611560" y="167558"/>
            <a:ext cx="7391767" cy="923330"/>
          </a:xfrm>
          <a:prstGeom prst="rect">
            <a:avLst/>
          </a:prstGeom>
          <a:noFill/>
        </p:spPr>
        <p:txBody>
          <a:bodyPr wrap="none" rtlCol="0">
            <a:spAutoFit/>
          </a:bodyPr>
          <a:lstStyle/>
          <a:p>
            <a:r>
              <a:rPr lang="en-US" sz="3600" b="1" dirty="0" smtClean="0">
                <a:latin typeface="Century Gothic" pitchFamily="34" charset="0"/>
              </a:rPr>
              <a:t>The Impact</a:t>
            </a:r>
            <a:r>
              <a:rPr lang="id-ID" sz="3600" b="1" dirty="0" smtClean="0">
                <a:latin typeface="Century Gothic" pitchFamily="34" charset="0"/>
              </a:rPr>
              <a:t>s</a:t>
            </a:r>
            <a:endParaRPr lang="en-US" sz="3600" b="1" dirty="0" smtClean="0">
              <a:latin typeface="Century Gothic" pitchFamily="34" charset="0"/>
            </a:endParaRPr>
          </a:p>
          <a:p>
            <a:r>
              <a:rPr lang="en-US" b="1" dirty="0" smtClean="0">
                <a:latin typeface="Century Gothic" pitchFamily="34" charset="0"/>
              </a:rPr>
              <a:t>Financial, Strategic, and Reputation Impacts caused by the issue</a:t>
            </a:r>
            <a:endParaRPr lang="id-ID" b="1" dirty="0">
              <a:latin typeface="Century Gothic" pitchFamily="34" charset="0"/>
            </a:endParaRPr>
          </a:p>
        </p:txBody>
      </p:sp>
      <p:sp>
        <p:nvSpPr>
          <p:cNvPr id="2" name="TextBox 1"/>
          <p:cNvSpPr txBox="1"/>
          <p:nvPr/>
        </p:nvSpPr>
        <p:spPr>
          <a:xfrm>
            <a:off x="631145" y="2358623"/>
            <a:ext cx="2706282" cy="1446550"/>
          </a:xfrm>
          <a:prstGeom prst="rect">
            <a:avLst/>
          </a:prstGeom>
          <a:noFill/>
        </p:spPr>
        <p:txBody>
          <a:bodyPr wrap="square" rtlCol="0">
            <a:spAutoFit/>
          </a:bodyPr>
          <a:lstStyle/>
          <a:p>
            <a:r>
              <a:rPr lang="en-US" sz="8800" b="1" dirty="0" smtClean="0">
                <a:latin typeface="Century Gothic" panose="020B0502020202020204" pitchFamily="34" charset="0"/>
              </a:rPr>
              <a:t>25%</a:t>
            </a:r>
            <a:endParaRPr lang="id-ID" sz="8800" b="1" dirty="0">
              <a:latin typeface="Century Gothic" panose="020B0502020202020204" pitchFamily="34" charset="0"/>
            </a:endParaRPr>
          </a:p>
        </p:txBody>
      </p:sp>
      <p:sp>
        <p:nvSpPr>
          <p:cNvPr id="50" name="Down Arrow 49"/>
          <p:cNvSpPr/>
          <p:nvPr/>
        </p:nvSpPr>
        <p:spPr>
          <a:xfrm>
            <a:off x="2949066" y="2648142"/>
            <a:ext cx="1137376" cy="1716962"/>
          </a:xfrm>
          <a:prstGeom prst="downArrow">
            <a:avLst/>
          </a:prstGeom>
          <a:solidFill>
            <a:srgbClr val="C8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51202" y="3639570"/>
            <a:ext cx="2397864" cy="830997"/>
          </a:xfrm>
          <a:prstGeom prst="rect">
            <a:avLst/>
          </a:prstGeom>
          <a:noFill/>
        </p:spPr>
        <p:txBody>
          <a:bodyPr wrap="square" rtlCol="0">
            <a:spAutoFit/>
          </a:bodyPr>
          <a:lstStyle/>
          <a:p>
            <a:pPr algn="ctr"/>
            <a:r>
              <a:rPr lang="en-US" sz="2400" dirty="0" smtClean="0">
                <a:latin typeface="Century Gothic" panose="020B0502020202020204" pitchFamily="34" charset="0"/>
              </a:rPr>
              <a:t>Fall of market capitalization</a:t>
            </a:r>
            <a:endParaRPr lang="id-ID" sz="2400" dirty="0">
              <a:latin typeface="Century Gothic" panose="020B0502020202020204" pitchFamily="34" charset="0"/>
            </a:endParaRPr>
          </a:p>
        </p:txBody>
      </p:sp>
      <p:sp>
        <p:nvSpPr>
          <p:cNvPr id="20" name="TextBox 19"/>
          <p:cNvSpPr txBox="1"/>
          <p:nvPr/>
        </p:nvSpPr>
        <p:spPr>
          <a:xfrm>
            <a:off x="5463847" y="2634361"/>
            <a:ext cx="2706282" cy="1446550"/>
          </a:xfrm>
          <a:prstGeom prst="rect">
            <a:avLst/>
          </a:prstGeom>
          <a:noFill/>
        </p:spPr>
        <p:txBody>
          <a:bodyPr wrap="square" rtlCol="0">
            <a:spAutoFit/>
          </a:bodyPr>
          <a:lstStyle/>
          <a:p>
            <a:pPr algn="ctr"/>
            <a:r>
              <a:rPr lang="en-US" sz="8800" b="1" dirty="0" smtClean="0">
                <a:latin typeface="Century Gothic" panose="020B0502020202020204" pitchFamily="34" charset="0"/>
              </a:rPr>
              <a:t>36%</a:t>
            </a:r>
            <a:endParaRPr lang="id-ID" sz="8800" b="1" dirty="0">
              <a:latin typeface="Century Gothic" panose="020B0502020202020204" pitchFamily="34" charset="0"/>
            </a:endParaRPr>
          </a:p>
        </p:txBody>
      </p:sp>
      <p:sp>
        <p:nvSpPr>
          <p:cNvPr id="21" name="TextBox 20"/>
          <p:cNvSpPr txBox="1"/>
          <p:nvPr/>
        </p:nvSpPr>
        <p:spPr>
          <a:xfrm>
            <a:off x="5321015" y="4239734"/>
            <a:ext cx="3060884" cy="461665"/>
          </a:xfrm>
          <a:prstGeom prst="rect">
            <a:avLst/>
          </a:prstGeom>
          <a:noFill/>
        </p:spPr>
        <p:txBody>
          <a:bodyPr wrap="square" rtlCol="0">
            <a:spAutoFit/>
          </a:bodyPr>
          <a:lstStyle/>
          <a:p>
            <a:pPr algn="ctr"/>
            <a:r>
              <a:rPr lang="en-US" sz="2400" dirty="0" smtClean="0">
                <a:latin typeface="Century Gothic" panose="020B0502020202020204" pitchFamily="34" charset="0"/>
              </a:rPr>
              <a:t>Of 2015’s turnover</a:t>
            </a:r>
            <a:endParaRPr lang="id-ID" sz="2400" dirty="0">
              <a:latin typeface="Century Gothic" panose="020B0502020202020204" pitchFamily="34" charset="0"/>
            </a:endParaRPr>
          </a:p>
        </p:txBody>
      </p:sp>
      <p:cxnSp>
        <p:nvCxnSpPr>
          <p:cNvPr id="10" name="Straight Connector 9"/>
          <p:cNvCxnSpPr/>
          <p:nvPr/>
        </p:nvCxnSpPr>
        <p:spPr>
          <a:xfrm>
            <a:off x="4572000" y="1700808"/>
            <a:ext cx="0" cy="3600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252074" y="2064788"/>
            <a:ext cx="3129825" cy="461665"/>
          </a:xfrm>
          <a:prstGeom prst="rect">
            <a:avLst/>
          </a:prstGeom>
          <a:noFill/>
        </p:spPr>
        <p:txBody>
          <a:bodyPr wrap="square" rtlCol="0">
            <a:spAutoFit/>
          </a:bodyPr>
          <a:lstStyle/>
          <a:p>
            <a:pPr algn="ctr"/>
            <a:r>
              <a:rPr lang="en-US" sz="2400" dirty="0" smtClean="0">
                <a:latin typeface="Century Gothic" panose="020B0502020202020204" pitchFamily="34" charset="0"/>
              </a:rPr>
              <a:t>Risk of failure to pay</a:t>
            </a:r>
            <a:endParaRPr lang="id-ID" sz="2400" dirty="0">
              <a:latin typeface="Century Gothic" panose="020B0502020202020204" pitchFamily="34" charset="0"/>
            </a:endParaRPr>
          </a:p>
        </p:txBody>
      </p:sp>
      <p:sp>
        <p:nvSpPr>
          <p:cNvPr id="41" name="Rectangle 40"/>
          <p:cNvSpPr/>
          <p:nvPr/>
        </p:nvSpPr>
        <p:spPr>
          <a:xfrm>
            <a:off x="-7601"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2" name="Rectangle 41"/>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3" name="Rectangle 42"/>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9" name="Rectangle 48"/>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1" name="Rectangle 50"/>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2" name="Rectangle 51"/>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Tree>
    <p:extLst>
      <p:ext uri="{BB962C8B-B14F-4D97-AF65-F5344CB8AC3E}">
        <p14:creationId xmlns:p14="http://schemas.microsoft.com/office/powerpoint/2010/main" val="3674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500"/>
                                        <p:tgtEl>
                                          <p:spTgt spid="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0" grpId="0" animBg="1"/>
      <p:bldP spid="3" grpId="0"/>
      <p:bldP spid="20" grpId="0"/>
      <p:bldP spid="21"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7" name="Rectangle 16"/>
          <p:cNvSpPr/>
          <p:nvPr/>
        </p:nvSpPr>
        <p:spPr>
          <a:xfrm>
            <a:off x="-7601" y="341191"/>
            <a:ext cx="576064" cy="57606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8"/>
          <p:cNvSpPr txBox="1"/>
          <p:nvPr/>
        </p:nvSpPr>
        <p:spPr>
          <a:xfrm>
            <a:off x="611560" y="167558"/>
            <a:ext cx="7391767" cy="923330"/>
          </a:xfrm>
          <a:prstGeom prst="rect">
            <a:avLst/>
          </a:prstGeom>
          <a:noFill/>
        </p:spPr>
        <p:txBody>
          <a:bodyPr wrap="none" rtlCol="0">
            <a:spAutoFit/>
          </a:bodyPr>
          <a:lstStyle/>
          <a:p>
            <a:r>
              <a:rPr lang="en-US" sz="3600" b="1" dirty="0" smtClean="0">
                <a:latin typeface="Century Gothic" pitchFamily="34" charset="0"/>
              </a:rPr>
              <a:t>The Impact</a:t>
            </a:r>
            <a:r>
              <a:rPr lang="id-ID" sz="3600" b="1" dirty="0" smtClean="0">
                <a:latin typeface="Century Gothic" pitchFamily="34" charset="0"/>
              </a:rPr>
              <a:t>s</a:t>
            </a:r>
            <a:endParaRPr lang="en-US" sz="3600" b="1" dirty="0" smtClean="0">
              <a:latin typeface="Century Gothic" pitchFamily="34" charset="0"/>
            </a:endParaRPr>
          </a:p>
          <a:p>
            <a:r>
              <a:rPr lang="en-US" b="1" dirty="0" smtClean="0">
                <a:latin typeface="Century Gothic" pitchFamily="34" charset="0"/>
              </a:rPr>
              <a:t>Financial, Strategic, and Reputation Impacts caused by the issue</a:t>
            </a:r>
            <a:endParaRPr lang="id-ID" b="1" dirty="0">
              <a:latin typeface="Century Gothic" pitchFamily="34" charset="0"/>
            </a:endParaRPr>
          </a:p>
        </p:txBody>
      </p:sp>
      <p:sp>
        <p:nvSpPr>
          <p:cNvPr id="28" name="Rectangle 27"/>
          <p:cNvSpPr/>
          <p:nvPr/>
        </p:nvSpPr>
        <p:spPr>
          <a:xfrm>
            <a:off x="467914" y="1199989"/>
            <a:ext cx="8206186" cy="807325"/>
          </a:xfrm>
          <a:prstGeom prst="rect">
            <a:avLst/>
          </a:prstGeom>
          <a:solidFill>
            <a:srgbClr val="1F4E79">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467915" y="1397505"/>
            <a:ext cx="8206186" cy="461665"/>
          </a:xfrm>
          <a:prstGeom prst="rect">
            <a:avLst/>
          </a:prstGeom>
          <a:noFill/>
        </p:spPr>
        <p:txBody>
          <a:bodyPr wrap="square" rtlCol="0">
            <a:spAutoFit/>
          </a:bodyPr>
          <a:lstStyle/>
          <a:p>
            <a:pPr algn="ctr"/>
            <a:r>
              <a:rPr lang="en-US" sz="2400" b="1" dirty="0" smtClean="0">
                <a:solidFill>
                  <a:schemeClr val="bg1"/>
                </a:solidFill>
                <a:latin typeface="Century Gothic" panose="020B0502020202020204" pitchFamily="34" charset="0"/>
                <a:ea typeface="Lato" panose="020F0502020204030203" pitchFamily="34" charset="0"/>
                <a:cs typeface="Lato" panose="020F0502020204030203" pitchFamily="34" charset="0"/>
              </a:rPr>
              <a:t>STRATEGIC &amp; REPUTATION IMPACTS</a:t>
            </a:r>
            <a:endParaRPr lang="en-GB" sz="2400" b="1" dirty="0">
              <a:solidFill>
                <a:schemeClr val="bg1"/>
              </a:solidFill>
              <a:latin typeface="Century Gothic" panose="020B0502020202020204" pitchFamily="34" charset="0"/>
              <a:ea typeface="Lato" panose="020F0502020204030203" pitchFamily="34" charset="0"/>
              <a:cs typeface="Lato" panose="020F0502020204030203" pitchFamily="34" charset="0"/>
            </a:endParaRPr>
          </a:p>
        </p:txBody>
      </p:sp>
      <p:sp>
        <p:nvSpPr>
          <p:cNvPr id="41" name="Rectangle 40"/>
          <p:cNvSpPr/>
          <p:nvPr/>
        </p:nvSpPr>
        <p:spPr>
          <a:xfrm>
            <a:off x="467914" y="2189159"/>
            <a:ext cx="8206186" cy="3754441"/>
          </a:xfrm>
          <a:prstGeom prst="rect">
            <a:avLst/>
          </a:prstGeom>
          <a:solidFill>
            <a:schemeClr val="accent1">
              <a:lumMod val="20000"/>
              <a:lumOff val="8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639335" y="2336449"/>
            <a:ext cx="7856963" cy="3442051"/>
          </a:xfrm>
          <a:prstGeom prst="rect">
            <a:avLst/>
          </a:prstGeom>
          <a:solidFill>
            <a:schemeClr val="tx2">
              <a:lumMod val="20000"/>
              <a:lumOff val="80000"/>
              <a:alpha val="2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p:cNvSpPr txBox="1"/>
          <p:nvPr/>
        </p:nvSpPr>
        <p:spPr>
          <a:xfrm>
            <a:off x="639335" y="2301298"/>
            <a:ext cx="7856963" cy="3539430"/>
          </a:xfrm>
          <a:prstGeom prst="rect">
            <a:avLst/>
          </a:prstGeom>
          <a:noFill/>
        </p:spPr>
        <p:txBody>
          <a:bodyPr wrap="square" rtlCol="0">
            <a:spAutoFit/>
          </a:bodyPr>
          <a:lstStyle/>
          <a:p>
            <a:pPr algn="ctr"/>
            <a:r>
              <a:rPr lang="en-US" sz="2800" b="1" spc="150" dirty="0" smtClean="0">
                <a:latin typeface="Century Gothic" panose="020B0502020202020204" pitchFamily="34" charset="0"/>
                <a:ea typeface="Lato Light" panose="020F0502020204030203" pitchFamily="34" charset="0"/>
                <a:cs typeface="Lato Light" panose="020F0502020204030203" pitchFamily="34" charset="0"/>
              </a:rPr>
              <a:t>SHAREHOLDERS: </a:t>
            </a:r>
          </a:p>
          <a:p>
            <a:pPr algn="ctr"/>
            <a:r>
              <a:rPr lang="en-US" sz="2800" spc="150" dirty="0" smtClean="0">
                <a:latin typeface="Century Gothic" panose="020B0502020202020204" pitchFamily="34" charset="0"/>
                <a:ea typeface="Lato Light" panose="020F0502020204030203" pitchFamily="34" charset="0"/>
                <a:cs typeface="Lato Light" panose="020F0502020204030203" pitchFamily="34" charset="0"/>
              </a:rPr>
              <a:t>Questioning performance’s stability</a:t>
            </a:r>
          </a:p>
          <a:p>
            <a:pPr algn="ctr"/>
            <a:endParaRPr lang="en-US" sz="2800" spc="150" dirty="0" smtClean="0">
              <a:latin typeface="Century Gothic" panose="020B0502020202020204" pitchFamily="34" charset="0"/>
              <a:ea typeface="Lato Light" panose="020F0502020204030203" pitchFamily="34" charset="0"/>
              <a:cs typeface="Lato Light" panose="020F0502020204030203" pitchFamily="34" charset="0"/>
            </a:endParaRPr>
          </a:p>
          <a:p>
            <a:pPr algn="ctr"/>
            <a:r>
              <a:rPr lang="en-US" sz="2800" b="1" spc="150" dirty="0" smtClean="0">
                <a:latin typeface="Century Gothic" panose="020B0502020202020204" pitchFamily="34" charset="0"/>
                <a:ea typeface="Lato Light" panose="020F0502020204030203" pitchFamily="34" charset="0"/>
                <a:cs typeface="Lato Light" panose="020F0502020204030203" pitchFamily="34" charset="0"/>
              </a:rPr>
              <a:t>CUSTOMERS’S TRUST: </a:t>
            </a:r>
          </a:p>
          <a:p>
            <a:pPr algn="ctr"/>
            <a:r>
              <a:rPr lang="en-US" sz="2800" spc="150" dirty="0" smtClean="0">
                <a:latin typeface="Century Gothic" panose="020B0502020202020204" pitchFamily="34" charset="0"/>
                <a:ea typeface="Lato Light" panose="020F0502020204030203" pitchFamily="34" charset="0"/>
                <a:cs typeface="Lato Light" panose="020F0502020204030203" pitchFamily="34" charset="0"/>
              </a:rPr>
              <a:t>“Supporting terrorist action” image</a:t>
            </a:r>
          </a:p>
          <a:p>
            <a:pPr algn="ctr"/>
            <a:endParaRPr lang="en-US" sz="2800" spc="150" dirty="0" smtClean="0">
              <a:latin typeface="Century Gothic" panose="020B0502020202020204" pitchFamily="34" charset="0"/>
              <a:ea typeface="Lato Light" panose="020F0502020204030203" pitchFamily="34" charset="0"/>
              <a:cs typeface="Lato Light" panose="020F0502020204030203" pitchFamily="34" charset="0"/>
            </a:endParaRPr>
          </a:p>
          <a:p>
            <a:pPr algn="ctr"/>
            <a:r>
              <a:rPr lang="en-US" sz="2800" spc="150" dirty="0" smtClean="0">
                <a:latin typeface="Century Gothic" panose="020B0502020202020204" pitchFamily="34" charset="0"/>
                <a:ea typeface="Lato Light" panose="020F0502020204030203" pitchFamily="34" charset="0"/>
                <a:cs typeface="Lato Light" panose="020F0502020204030203" pitchFamily="34" charset="0"/>
              </a:rPr>
              <a:t>Endangered </a:t>
            </a:r>
            <a:r>
              <a:rPr lang="en-US" sz="2800" b="1" spc="150" dirty="0" smtClean="0">
                <a:latin typeface="Century Gothic" panose="020B0502020202020204" pitchFamily="34" charset="0"/>
                <a:ea typeface="Lato Light" panose="020F0502020204030203" pitchFamily="34" charset="0"/>
                <a:cs typeface="Lato Light" panose="020F0502020204030203" pitchFamily="34" charset="0"/>
              </a:rPr>
              <a:t>market leader</a:t>
            </a:r>
            <a:r>
              <a:rPr lang="en-US" sz="2800" spc="150" dirty="0" smtClean="0">
                <a:latin typeface="Century Gothic" panose="020B0502020202020204" pitchFamily="34" charset="0"/>
                <a:ea typeface="Lato Light" panose="020F0502020204030203" pitchFamily="34" charset="0"/>
                <a:cs typeface="Lato Light" panose="020F0502020204030203" pitchFamily="34" charset="0"/>
              </a:rPr>
              <a:t> strategic position</a:t>
            </a:r>
          </a:p>
        </p:txBody>
      </p:sp>
      <p:sp>
        <p:nvSpPr>
          <p:cNvPr id="52" name="Rectangle 51"/>
          <p:cNvSpPr/>
          <p:nvPr/>
        </p:nvSpPr>
        <p:spPr>
          <a:xfrm>
            <a:off x="-7601"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3" name="Rectangle 52"/>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4" name="Rectangle 53"/>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5" name="Rectangle 54"/>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6" name="Rectangle 55"/>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7" name="Rectangle 5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Tree>
    <p:extLst>
      <p:ext uri="{BB962C8B-B14F-4D97-AF65-F5344CB8AC3E}">
        <p14:creationId xmlns:p14="http://schemas.microsoft.com/office/powerpoint/2010/main" val="105899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4">
                                            <p:txEl>
                                              <p:pRg st="0" end="0"/>
                                            </p:txEl>
                                          </p:spTgt>
                                        </p:tgtEl>
                                        <p:attrNameLst>
                                          <p:attrName>style.visibility</p:attrName>
                                        </p:attrNameLst>
                                      </p:cBhvr>
                                      <p:to>
                                        <p:strVal val="visible"/>
                                      </p:to>
                                    </p:set>
                                    <p:animEffect transition="in" filter="wipe(left)">
                                      <p:cBhvr>
                                        <p:cTn id="15" dur="500"/>
                                        <p:tgtEl>
                                          <p:spTgt spid="44">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4">
                                            <p:txEl>
                                              <p:pRg st="1" end="1"/>
                                            </p:txEl>
                                          </p:spTgt>
                                        </p:tgtEl>
                                        <p:attrNameLst>
                                          <p:attrName>style.visibility</p:attrName>
                                        </p:attrNameLst>
                                      </p:cBhvr>
                                      <p:to>
                                        <p:strVal val="visible"/>
                                      </p:to>
                                    </p:set>
                                    <p:animEffect transition="in" filter="wipe(left)">
                                      <p:cBhvr>
                                        <p:cTn id="19" dur="500"/>
                                        <p:tgtEl>
                                          <p:spTgt spid="44">
                                            <p:txEl>
                                              <p:pRg st="1" end="1"/>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xEl>
                                              <p:pRg st="3" end="3"/>
                                            </p:txEl>
                                          </p:spTgt>
                                        </p:tgtEl>
                                        <p:attrNameLst>
                                          <p:attrName>style.visibility</p:attrName>
                                        </p:attrNameLst>
                                      </p:cBhvr>
                                      <p:to>
                                        <p:strVal val="visible"/>
                                      </p:to>
                                    </p:set>
                                    <p:animEffect transition="in" filter="wipe(left)">
                                      <p:cBhvr>
                                        <p:cTn id="23" dur="500"/>
                                        <p:tgtEl>
                                          <p:spTgt spid="44">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4">
                                            <p:txEl>
                                              <p:pRg st="4" end="4"/>
                                            </p:txEl>
                                          </p:spTgt>
                                        </p:tgtEl>
                                        <p:attrNameLst>
                                          <p:attrName>style.visibility</p:attrName>
                                        </p:attrNameLst>
                                      </p:cBhvr>
                                      <p:to>
                                        <p:strVal val="visible"/>
                                      </p:to>
                                    </p:set>
                                    <p:animEffect transition="in" filter="wipe(left)">
                                      <p:cBhvr>
                                        <p:cTn id="27" dur="500"/>
                                        <p:tgtEl>
                                          <p:spTgt spid="44">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4">
                                            <p:txEl>
                                              <p:pRg st="6" end="6"/>
                                            </p:txEl>
                                          </p:spTgt>
                                        </p:tgtEl>
                                        <p:attrNameLst>
                                          <p:attrName>style.visibility</p:attrName>
                                        </p:attrNameLst>
                                      </p:cBhvr>
                                      <p:to>
                                        <p:strVal val="visible"/>
                                      </p:to>
                                    </p:set>
                                    <p:animEffect transition="in" filter="wipe(left)">
                                      <p:cBhvr>
                                        <p:cTn id="31" dur="500"/>
                                        <p:tgtEl>
                                          <p:spTgt spid="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9" grpId="0"/>
      <p:bldP spid="4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3" name="TextBox 22"/>
          <p:cNvSpPr txBox="1"/>
          <p:nvPr/>
        </p:nvSpPr>
        <p:spPr>
          <a:xfrm>
            <a:off x="609601" y="437900"/>
            <a:ext cx="7924799" cy="738664"/>
          </a:xfrm>
          <a:prstGeom prst="rect">
            <a:avLst/>
          </a:prstGeom>
          <a:solidFill>
            <a:srgbClr val="1F4E79"/>
          </a:solidFill>
        </p:spPr>
        <p:txBody>
          <a:bodyPr wrap="square" rtlCol="0">
            <a:spAutoFit/>
          </a:bodyPr>
          <a:lstStyle/>
          <a:p>
            <a:pPr algn="ctr"/>
            <a:r>
              <a:rPr lang="en-US" sz="2800" b="1" dirty="0" smtClean="0">
                <a:solidFill>
                  <a:schemeClr val="bg1"/>
                </a:solidFill>
                <a:latin typeface="Century Gothic" pitchFamily="34" charset="0"/>
              </a:rPr>
              <a:t>Alternatives</a:t>
            </a:r>
            <a:endParaRPr lang="en-US" sz="2800" b="1" dirty="0">
              <a:solidFill>
                <a:schemeClr val="bg1"/>
              </a:solidFill>
              <a:latin typeface="Century Gothic" pitchFamily="34" charset="0"/>
            </a:endParaRPr>
          </a:p>
          <a:p>
            <a:pPr algn="ctr"/>
            <a:r>
              <a:rPr lang="en-US" sz="1400" b="1" dirty="0" smtClean="0">
                <a:solidFill>
                  <a:schemeClr val="bg1"/>
                </a:solidFill>
                <a:latin typeface="Century Gothic" pitchFamily="34" charset="0"/>
              </a:rPr>
              <a:t>SECURITY CRISIS &amp; LEGAL WRANGLING IN NAKOLIA</a:t>
            </a:r>
            <a:endParaRPr lang="id-ID" sz="1400" b="1" dirty="0">
              <a:solidFill>
                <a:schemeClr val="bg1"/>
              </a:solidFill>
              <a:latin typeface="Century Gothic" pitchFamily="34" charset="0"/>
            </a:endParaRPr>
          </a:p>
        </p:txBody>
      </p:sp>
      <p:sp>
        <p:nvSpPr>
          <p:cNvPr id="24" name="Rectangle 23"/>
          <p:cNvSpPr/>
          <p:nvPr/>
        </p:nvSpPr>
        <p:spPr>
          <a:xfrm>
            <a:off x="0" y="516804"/>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8567936" y="514100"/>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7" name="Straight Connector 36"/>
          <p:cNvCxnSpPr/>
          <p:nvPr/>
        </p:nvCxnSpPr>
        <p:spPr>
          <a:xfrm flipV="1">
            <a:off x="4572000" y="1219200"/>
            <a:ext cx="0" cy="477287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142206" y="1703092"/>
            <a:ext cx="3186127" cy="1046243"/>
          </a:xfrm>
          <a:prstGeom prst="rect">
            <a:avLst/>
          </a:prstGeom>
          <a:solidFill>
            <a:schemeClr val="accent2">
              <a:lumMod val="20000"/>
              <a:lumOff val="8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68" name="Rectangle 67"/>
          <p:cNvSpPr/>
          <p:nvPr/>
        </p:nvSpPr>
        <p:spPr>
          <a:xfrm>
            <a:off x="125392" y="1703092"/>
            <a:ext cx="930660" cy="1046243"/>
          </a:xfrm>
          <a:prstGeom prst="rect">
            <a:avLst/>
          </a:prstGeom>
          <a:solidFill>
            <a:srgbClr val="C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#1. </a:t>
            </a:r>
            <a:endParaRPr lang="en-GB" sz="32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70" name="Rectangle 69"/>
          <p:cNvSpPr/>
          <p:nvPr/>
        </p:nvSpPr>
        <p:spPr>
          <a:xfrm>
            <a:off x="5773343" y="1703092"/>
            <a:ext cx="3186127" cy="1046243"/>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a:solidFill>
                  <a:schemeClr val="tx1"/>
                </a:solidFill>
                <a:latin typeface="Lato" panose="020F0502020204030203" pitchFamily="34" charset="0"/>
                <a:ea typeface="Lato" panose="020F0502020204030203" pitchFamily="34" charset="0"/>
                <a:cs typeface="Lato" panose="020F0502020204030203" pitchFamily="34" charset="0"/>
              </a:rPr>
              <a:t>COURT </a:t>
            </a:r>
            <a:r>
              <a:rPr lang="id-ID" sz="2300" b="1" dirty="0">
                <a:solidFill>
                  <a:schemeClr val="tx1"/>
                </a:solidFill>
                <a:latin typeface="Lato" panose="020F0502020204030203" pitchFamily="34" charset="0"/>
                <a:ea typeface="Lato" panose="020F0502020204030203" pitchFamily="34" charset="0"/>
                <a:cs typeface="Lato" panose="020F0502020204030203" pitchFamily="34" charset="0"/>
              </a:rPr>
              <a:t>SETTLEMENT </a:t>
            </a:r>
            <a:r>
              <a:rPr lang="en-US" sz="2300" b="1" dirty="0">
                <a:solidFill>
                  <a:schemeClr val="tx1"/>
                </a:solidFill>
                <a:latin typeface="Lato" panose="020F0502020204030203" pitchFamily="34" charset="0"/>
                <a:ea typeface="Lato" panose="020F0502020204030203" pitchFamily="34" charset="0"/>
                <a:cs typeface="Lato" panose="020F0502020204030203" pitchFamily="34" charset="0"/>
              </a:rPr>
              <a:t>&amp; ACCEPT US$ 3.9 BIL FINE</a:t>
            </a:r>
            <a:endParaRPr lang="en-GB" sz="23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2" name="TextBox 71"/>
          <p:cNvSpPr txBox="1"/>
          <p:nvPr/>
        </p:nvSpPr>
        <p:spPr>
          <a:xfrm>
            <a:off x="5773343" y="3054468"/>
            <a:ext cx="3186128" cy="830997"/>
          </a:xfrm>
          <a:prstGeom prst="rect">
            <a:avLst/>
          </a:prstGeom>
          <a:noFill/>
        </p:spPr>
        <p:txBody>
          <a:bodyPr wrap="square" rtlCol="0">
            <a:spAutoFit/>
          </a:bodyPr>
          <a:lstStyle/>
          <a:p>
            <a:r>
              <a:rPr lang="en-US" sz="2400" b="1" dirty="0" smtClean="0">
                <a:latin typeface="Lato" panose="020F0502020204030203" pitchFamily="34" charset="0"/>
                <a:ea typeface="Lato" panose="020F0502020204030203" pitchFamily="34" charset="0"/>
                <a:cs typeface="Lato" panose="020F0502020204030203" pitchFamily="34" charset="0"/>
              </a:rPr>
              <a:t>Regain stakeholders’ trust</a:t>
            </a:r>
            <a:endParaRPr lang="en-GB" sz="2400" b="1" dirty="0">
              <a:latin typeface="Lato" panose="020F0502020204030203" pitchFamily="34" charset="0"/>
              <a:ea typeface="Lato" panose="020F0502020204030203" pitchFamily="34" charset="0"/>
              <a:cs typeface="Lato" panose="020F0502020204030203" pitchFamily="34" charset="0"/>
            </a:endParaRPr>
          </a:p>
        </p:txBody>
      </p:sp>
      <p:sp>
        <p:nvSpPr>
          <p:cNvPr id="73" name="Rectangle 72"/>
          <p:cNvSpPr/>
          <p:nvPr/>
        </p:nvSpPr>
        <p:spPr>
          <a:xfrm>
            <a:off x="4756529" y="1703092"/>
            <a:ext cx="930660" cy="1046243"/>
          </a:xfrm>
          <a:prstGeom prst="rect">
            <a:avLst/>
          </a:prstGeom>
          <a:solidFill>
            <a:srgbClr val="92D05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#2. </a:t>
            </a:r>
            <a:endParaRPr lang="en-GB" sz="32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1026" name="Picture 2" descr="http://images.gofreedownload.net/thumps_middle/tick-ok-sign-267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9004" y="3335178"/>
            <a:ext cx="450672" cy="45067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images.gofreedownload.net/thumps_middle/tick-ok-sign-267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651" y="4395805"/>
            <a:ext cx="450672" cy="4506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lker.com/cliparts/D/0/R/b/X/W/red-cross-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387" y="3417032"/>
            <a:ext cx="365457" cy="36545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www.clker.com/cliparts/D/0/R/b/X/W/red-cross-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259" y="5256668"/>
            <a:ext cx="365457" cy="36545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7601"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1" name="Rectangle 40"/>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2" name="Rectangle 41"/>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4" name="Rectangle 43"/>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5" name="Rectangle 44"/>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8" name="Rectangle 47"/>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3" name="Rectangle 2"/>
          <p:cNvSpPr/>
          <p:nvPr/>
        </p:nvSpPr>
        <p:spPr>
          <a:xfrm>
            <a:off x="1140753" y="1858544"/>
            <a:ext cx="3133487" cy="830997"/>
          </a:xfrm>
          <a:prstGeom prst="rect">
            <a:avLst/>
          </a:prstGeom>
        </p:spPr>
        <p:txBody>
          <a:bodyPr wrap="none">
            <a:spAutoFit/>
          </a:bodyPr>
          <a:lstStyle/>
          <a:p>
            <a:r>
              <a:rPr lang="en-US" sz="2400" b="1" dirty="0">
                <a:latin typeface="Lato" panose="020F0502020204030203" pitchFamily="34" charset="0"/>
                <a:ea typeface="Lato" panose="020F0502020204030203" pitchFamily="34" charset="0"/>
                <a:cs typeface="Lato" panose="020F0502020204030203" pitchFamily="34" charset="0"/>
              </a:rPr>
              <a:t>CONTINUE </a:t>
            </a:r>
            <a:r>
              <a:rPr lang="id-ID" sz="2400" b="1" dirty="0">
                <a:latin typeface="Lato" panose="020F0502020204030203" pitchFamily="34" charset="0"/>
                <a:ea typeface="Lato" panose="020F0502020204030203" pitchFamily="34" charset="0"/>
                <a:cs typeface="Lato" panose="020F0502020204030203" pitchFamily="34" charset="0"/>
              </a:rPr>
              <a:t>TO </a:t>
            </a:r>
            <a:r>
              <a:rPr lang="en-US" sz="2400" b="1" dirty="0">
                <a:latin typeface="Lato" panose="020F0502020204030203" pitchFamily="34" charset="0"/>
                <a:ea typeface="Lato" panose="020F0502020204030203" pitchFamily="34" charset="0"/>
                <a:cs typeface="Lato" panose="020F0502020204030203" pitchFamily="34" charset="0"/>
              </a:rPr>
              <a:t>PURSUE </a:t>
            </a:r>
            <a:endParaRPr lang="en-US" sz="2400" b="1" dirty="0" smtClean="0">
              <a:latin typeface="Lato" panose="020F0502020204030203" pitchFamily="34" charset="0"/>
              <a:ea typeface="Lato" panose="020F0502020204030203" pitchFamily="34" charset="0"/>
              <a:cs typeface="Lato" panose="020F0502020204030203" pitchFamily="34" charset="0"/>
            </a:endParaRPr>
          </a:p>
          <a:p>
            <a:r>
              <a:rPr lang="en-US" sz="2400" b="1" dirty="0" smtClean="0">
                <a:latin typeface="Lato" panose="020F0502020204030203" pitchFamily="34" charset="0"/>
                <a:ea typeface="Lato" panose="020F0502020204030203" pitchFamily="34" charset="0"/>
                <a:cs typeface="Lato" panose="020F0502020204030203" pitchFamily="34" charset="0"/>
              </a:rPr>
              <a:t>COURT </a:t>
            </a:r>
            <a:r>
              <a:rPr lang="en-US" sz="2400" b="1" dirty="0">
                <a:latin typeface="Lato" panose="020F0502020204030203" pitchFamily="34" charset="0"/>
                <a:ea typeface="Lato" panose="020F0502020204030203" pitchFamily="34" charset="0"/>
                <a:cs typeface="Lato" panose="020F0502020204030203" pitchFamily="34" charset="0"/>
              </a:rPr>
              <a:t>ACTION</a:t>
            </a:r>
            <a:endParaRPr lang="en-GB" sz="2400" b="1" dirty="0">
              <a:latin typeface="Lato" panose="020F0502020204030203" pitchFamily="34" charset="0"/>
              <a:ea typeface="Lato" panose="020F0502020204030203" pitchFamily="34" charset="0"/>
              <a:cs typeface="Lato" panose="020F0502020204030203" pitchFamily="34" charset="0"/>
            </a:endParaRPr>
          </a:p>
        </p:txBody>
      </p:sp>
      <p:sp>
        <p:nvSpPr>
          <p:cNvPr id="4" name="Rectangle 3"/>
          <p:cNvSpPr/>
          <p:nvPr/>
        </p:nvSpPr>
        <p:spPr>
          <a:xfrm>
            <a:off x="1062404" y="3199272"/>
            <a:ext cx="3265929" cy="830997"/>
          </a:xfrm>
          <a:prstGeom prst="rect">
            <a:avLst/>
          </a:prstGeom>
        </p:spPr>
        <p:txBody>
          <a:bodyPr wrap="square">
            <a:spAutoFit/>
          </a:bodyPr>
          <a:lstStyle/>
          <a:p>
            <a:r>
              <a:rPr lang="en-US" sz="2400" b="1" dirty="0">
                <a:latin typeface="Lato" panose="020F0502020204030203" pitchFamily="34" charset="0"/>
                <a:ea typeface="Lato" panose="020F0502020204030203" pitchFamily="34" charset="0"/>
                <a:cs typeface="Lato" panose="020F0502020204030203" pitchFamily="34" charset="0"/>
              </a:rPr>
              <a:t>Low chance for fine reduction</a:t>
            </a:r>
          </a:p>
        </p:txBody>
      </p:sp>
      <p:sp>
        <p:nvSpPr>
          <p:cNvPr id="5" name="Rectangle 4"/>
          <p:cNvSpPr/>
          <p:nvPr/>
        </p:nvSpPr>
        <p:spPr>
          <a:xfrm>
            <a:off x="1095068" y="4149080"/>
            <a:ext cx="3233265" cy="830997"/>
          </a:xfrm>
          <a:prstGeom prst="rect">
            <a:avLst/>
          </a:prstGeom>
        </p:spPr>
        <p:txBody>
          <a:bodyPr wrap="square">
            <a:spAutoFit/>
          </a:bodyPr>
          <a:lstStyle/>
          <a:p>
            <a:r>
              <a:rPr lang="en-GB" sz="2400" b="1" dirty="0">
                <a:latin typeface="Lato" panose="020F0502020204030203" pitchFamily="34" charset="0"/>
                <a:ea typeface="Lato" panose="020F0502020204030203" pitchFamily="34" charset="0"/>
                <a:cs typeface="Lato" panose="020F0502020204030203" pitchFamily="34" charset="0"/>
              </a:rPr>
              <a:t>Stall to get money to pay fine</a:t>
            </a:r>
          </a:p>
        </p:txBody>
      </p:sp>
      <p:sp>
        <p:nvSpPr>
          <p:cNvPr id="7" name="Rectangle 6"/>
          <p:cNvSpPr/>
          <p:nvPr/>
        </p:nvSpPr>
        <p:spPr>
          <a:xfrm>
            <a:off x="2286000" y="2690336"/>
            <a:ext cx="4572000" cy="1200329"/>
          </a:xfrm>
          <a:prstGeom prst="rect">
            <a:avLst/>
          </a:prstGeom>
        </p:spPr>
        <p:txBody>
          <a:bodyPr>
            <a:spAutoFit/>
          </a:bodyPr>
          <a:lstStyle/>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p:txBody>
      </p:sp>
      <p:sp>
        <p:nvSpPr>
          <p:cNvPr id="8" name="Rectangle 7"/>
          <p:cNvSpPr/>
          <p:nvPr/>
        </p:nvSpPr>
        <p:spPr>
          <a:xfrm>
            <a:off x="1084155" y="5082376"/>
            <a:ext cx="3218188" cy="830997"/>
          </a:xfrm>
          <a:prstGeom prst="rect">
            <a:avLst/>
          </a:prstGeom>
        </p:spPr>
        <p:txBody>
          <a:bodyPr wrap="square">
            <a:spAutoFit/>
          </a:bodyPr>
          <a:lstStyle/>
          <a:p>
            <a:r>
              <a:rPr lang="en-GB" sz="2400" b="1" dirty="0">
                <a:latin typeface="Lato" panose="020F0502020204030203" pitchFamily="34" charset="0"/>
                <a:ea typeface="Lato" panose="020F0502020204030203" pitchFamily="34" charset="0"/>
                <a:cs typeface="Lato" panose="020F0502020204030203" pitchFamily="34" charset="0"/>
              </a:rPr>
              <a:t>Worsen MCOM’s reputation </a:t>
            </a:r>
          </a:p>
        </p:txBody>
      </p:sp>
    </p:spTree>
    <p:extLst>
      <p:ext uri="{BB962C8B-B14F-4D97-AF65-F5344CB8AC3E}">
        <p14:creationId xmlns:p14="http://schemas.microsoft.com/office/powerpoint/2010/main" val="163406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fade">
                                      <p:cBhvr>
                                        <p:cTn id="47" dur="500"/>
                                        <p:tgtEl>
                                          <p:spTgt spid="1028"/>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8" grpId="0" animBg="1"/>
      <p:bldP spid="70" grpId="0" animBg="1"/>
      <p:bldP spid="72" grpId="0"/>
      <p:bldP spid="73" grpId="0" animBg="1"/>
      <p:bldP spid="3" grpId="0"/>
      <p:bldP spid="4" grpId="0"/>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3" name="TextBox 22"/>
          <p:cNvSpPr txBox="1"/>
          <p:nvPr/>
        </p:nvSpPr>
        <p:spPr>
          <a:xfrm>
            <a:off x="609601" y="437900"/>
            <a:ext cx="7924799" cy="738664"/>
          </a:xfrm>
          <a:prstGeom prst="rect">
            <a:avLst/>
          </a:prstGeom>
          <a:solidFill>
            <a:srgbClr val="1F4E79"/>
          </a:solidFill>
        </p:spPr>
        <p:txBody>
          <a:bodyPr wrap="square" rtlCol="0">
            <a:spAutoFit/>
          </a:bodyPr>
          <a:lstStyle/>
          <a:p>
            <a:pPr algn="ctr"/>
            <a:r>
              <a:rPr lang="en-US" sz="2800" b="1" dirty="0" smtClean="0">
                <a:solidFill>
                  <a:schemeClr val="bg1"/>
                </a:solidFill>
                <a:latin typeface="Century Gothic" pitchFamily="34" charset="0"/>
              </a:rPr>
              <a:t>Alternatives</a:t>
            </a:r>
            <a:endParaRPr lang="en-US" sz="2800" b="1" dirty="0">
              <a:solidFill>
                <a:schemeClr val="bg1"/>
              </a:solidFill>
              <a:latin typeface="Century Gothic" pitchFamily="34" charset="0"/>
            </a:endParaRPr>
          </a:p>
          <a:p>
            <a:pPr algn="ctr"/>
            <a:r>
              <a:rPr lang="en-US" sz="1400" b="1" dirty="0" smtClean="0">
                <a:solidFill>
                  <a:schemeClr val="bg1"/>
                </a:solidFill>
                <a:latin typeface="Century Gothic" pitchFamily="34" charset="0"/>
              </a:rPr>
              <a:t>SECURITY CRISIS &amp; LEGAL WRANGLING IN NAKOLIA</a:t>
            </a:r>
            <a:endParaRPr lang="id-ID" sz="1400" b="1" dirty="0">
              <a:solidFill>
                <a:schemeClr val="bg1"/>
              </a:solidFill>
              <a:latin typeface="Century Gothic" pitchFamily="34" charset="0"/>
            </a:endParaRPr>
          </a:p>
        </p:txBody>
      </p:sp>
      <p:sp>
        <p:nvSpPr>
          <p:cNvPr id="24" name="Rectangle 23"/>
          <p:cNvSpPr/>
          <p:nvPr/>
        </p:nvSpPr>
        <p:spPr>
          <a:xfrm>
            <a:off x="0" y="516804"/>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8567936" y="514100"/>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7" name="Straight Connector 36"/>
          <p:cNvCxnSpPr/>
          <p:nvPr/>
        </p:nvCxnSpPr>
        <p:spPr>
          <a:xfrm flipV="1">
            <a:off x="4572000" y="1219200"/>
            <a:ext cx="0" cy="477287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142206" y="1703092"/>
            <a:ext cx="3186127" cy="1046243"/>
          </a:xfrm>
          <a:prstGeom prst="rect">
            <a:avLst/>
          </a:prstGeom>
          <a:solidFill>
            <a:schemeClr val="accent2">
              <a:lumMod val="20000"/>
              <a:lumOff val="8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68" name="Rectangle 67"/>
          <p:cNvSpPr/>
          <p:nvPr/>
        </p:nvSpPr>
        <p:spPr>
          <a:xfrm>
            <a:off x="125392" y="1703092"/>
            <a:ext cx="930660" cy="1046243"/>
          </a:xfrm>
          <a:prstGeom prst="rect">
            <a:avLst/>
          </a:prstGeom>
          <a:solidFill>
            <a:srgbClr val="C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#1. </a:t>
            </a:r>
            <a:endParaRPr lang="en-GB" sz="32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70" name="Rectangle 69"/>
          <p:cNvSpPr/>
          <p:nvPr/>
        </p:nvSpPr>
        <p:spPr>
          <a:xfrm>
            <a:off x="5773343" y="1703092"/>
            <a:ext cx="3186127" cy="1046243"/>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a:solidFill>
                  <a:schemeClr val="tx1"/>
                </a:solidFill>
                <a:latin typeface="Lato" panose="020F0502020204030203" pitchFamily="34" charset="0"/>
                <a:ea typeface="Lato" panose="020F0502020204030203" pitchFamily="34" charset="0"/>
                <a:cs typeface="Lato" panose="020F0502020204030203" pitchFamily="34" charset="0"/>
              </a:rPr>
              <a:t>COURT </a:t>
            </a:r>
            <a:r>
              <a:rPr lang="id-ID" sz="2300" b="1" dirty="0">
                <a:solidFill>
                  <a:schemeClr val="tx1"/>
                </a:solidFill>
                <a:latin typeface="Lato" panose="020F0502020204030203" pitchFamily="34" charset="0"/>
                <a:ea typeface="Lato" panose="020F0502020204030203" pitchFamily="34" charset="0"/>
                <a:cs typeface="Lato" panose="020F0502020204030203" pitchFamily="34" charset="0"/>
              </a:rPr>
              <a:t>SETTLEMENT </a:t>
            </a:r>
            <a:r>
              <a:rPr lang="en-US" sz="2300" b="1" dirty="0">
                <a:solidFill>
                  <a:schemeClr val="tx1"/>
                </a:solidFill>
                <a:latin typeface="Lato" panose="020F0502020204030203" pitchFamily="34" charset="0"/>
                <a:ea typeface="Lato" panose="020F0502020204030203" pitchFamily="34" charset="0"/>
                <a:cs typeface="Lato" panose="020F0502020204030203" pitchFamily="34" charset="0"/>
              </a:rPr>
              <a:t>&amp; ACCEPT US$ 3.9 BIL FINE</a:t>
            </a:r>
            <a:endParaRPr lang="en-GB" sz="23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2" name="TextBox 71"/>
          <p:cNvSpPr txBox="1"/>
          <p:nvPr/>
        </p:nvSpPr>
        <p:spPr>
          <a:xfrm>
            <a:off x="5773343" y="3054468"/>
            <a:ext cx="3186128" cy="830997"/>
          </a:xfrm>
          <a:prstGeom prst="rect">
            <a:avLst/>
          </a:prstGeom>
          <a:noFill/>
        </p:spPr>
        <p:txBody>
          <a:bodyPr wrap="square" rtlCol="0">
            <a:spAutoFit/>
          </a:bodyPr>
          <a:lstStyle/>
          <a:p>
            <a:r>
              <a:rPr lang="en-US" sz="2400" b="1" dirty="0" smtClean="0">
                <a:latin typeface="Lato" panose="020F0502020204030203" pitchFamily="34" charset="0"/>
                <a:ea typeface="Lato" panose="020F0502020204030203" pitchFamily="34" charset="0"/>
                <a:cs typeface="Lato" panose="020F0502020204030203" pitchFamily="34" charset="0"/>
              </a:rPr>
              <a:t>Regain stakeholders’ trust</a:t>
            </a:r>
            <a:endParaRPr lang="en-GB" sz="2400" b="1" dirty="0">
              <a:latin typeface="Lato" panose="020F0502020204030203" pitchFamily="34" charset="0"/>
              <a:ea typeface="Lato" panose="020F0502020204030203" pitchFamily="34" charset="0"/>
              <a:cs typeface="Lato" panose="020F0502020204030203" pitchFamily="34" charset="0"/>
            </a:endParaRPr>
          </a:p>
        </p:txBody>
      </p:sp>
      <p:sp>
        <p:nvSpPr>
          <p:cNvPr id="73" name="Rectangle 72"/>
          <p:cNvSpPr/>
          <p:nvPr/>
        </p:nvSpPr>
        <p:spPr>
          <a:xfrm>
            <a:off x="4756529" y="1703092"/>
            <a:ext cx="930660" cy="1046243"/>
          </a:xfrm>
          <a:prstGeom prst="rect">
            <a:avLst/>
          </a:prstGeom>
          <a:solidFill>
            <a:srgbClr val="92D05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Lato" panose="020F0502020204030203" pitchFamily="34" charset="0"/>
                <a:ea typeface="Lato" panose="020F0502020204030203" pitchFamily="34" charset="0"/>
                <a:cs typeface="Lato" panose="020F0502020204030203" pitchFamily="34" charset="0"/>
              </a:rPr>
              <a:t>#2. </a:t>
            </a:r>
            <a:endParaRPr lang="en-GB" sz="32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1026" name="Picture 2" descr="http://images.gofreedownload.net/thumps_middle/tick-ok-sign-267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9004" y="3335178"/>
            <a:ext cx="450672" cy="45067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images.gofreedownload.net/thumps_middle/tick-ok-sign-267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651" y="4395805"/>
            <a:ext cx="450672" cy="4506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lker.com/cliparts/D/0/R/b/X/W/red-cross-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387" y="3417032"/>
            <a:ext cx="365457" cy="36545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www.clker.com/cliparts/D/0/R/b/X/W/red-cross-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259" y="5256668"/>
            <a:ext cx="365457" cy="36545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7601"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1" name="Rectangle 40"/>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2" name="Rectangle 41"/>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4" name="Rectangle 43"/>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5" name="Rectangle 44"/>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8" name="Rectangle 47"/>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3" name="Rectangle 2"/>
          <p:cNvSpPr/>
          <p:nvPr/>
        </p:nvSpPr>
        <p:spPr>
          <a:xfrm>
            <a:off x="1140753" y="1858544"/>
            <a:ext cx="3133487" cy="830997"/>
          </a:xfrm>
          <a:prstGeom prst="rect">
            <a:avLst/>
          </a:prstGeom>
        </p:spPr>
        <p:txBody>
          <a:bodyPr wrap="none">
            <a:spAutoFit/>
          </a:bodyPr>
          <a:lstStyle/>
          <a:p>
            <a:r>
              <a:rPr lang="en-US" sz="2400" b="1" dirty="0">
                <a:latin typeface="Lato" panose="020F0502020204030203" pitchFamily="34" charset="0"/>
                <a:ea typeface="Lato" panose="020F0502020204030203" pitchFamily="34" charset="0"/>
                <a:cs typeface="Lato" panose="020F0502020204030203" pitchFamily="34" charset="0"/>
              </a:rPr>
              <a:t>CONTINUE </a:t>
            </a:r>
            <a:r>
              <a:rPr lang="id-ID" sz="2400" b="1" dirty="0">
                <a:latin typeface="Lato" panose="020F0502020204030203" pitchFamily="34" charset="0"/>
                <a:ea typeface="Lato" panose="020F0502020204030203" pitchFamily="34" charset="0"/>
                <a:cs typeface="Lato" panose="020F0502020204030203" pitchFamily="34" charset="0"/>
              </a:rPr>
              <a:t>TO </a:t>
            </a:r>
            <a:r>
              <a:rPr lang="en-US" sz="2400" b="1" dirty="0">
                <a:latin typeface="Lato" panose="020F0502020204030203" pitchFamily="34" charset="0"/>
                <a:ea typeface="Lato" panose="020F0502020204030203" pitchFamily="34" charset="0"/>
                <a:cs typeface="Lato" panose="020F0502020204030203" pitchFamily="34" charset="0"/>
              </a:rPr>
              <a:t>PURSUE </a:t>
            </a:r>
            <a:endParaRPr lang="en-US" sz="2400" b="1" dirty="0" smtClean="0">
              <a:latin typeface="Lato" panose="020F0502020204030203" pitchFamily="34" charset="0"/>
              <a:ea typeface="Lato" panose="020F0502020204030203" pitchFamily="34" charset="0"/>
              <a:cs typeface="Lato" panose="020F0502020204030203" pitchFamily="34" charset="0"/>
            </a:endParaRPr>
          </a:p>
          <a:p>
            <a:r>
              <a:rPr lang="en-US" sz="2400" b="1" dirty="0" smtClean="0">
                <a:latin typeface="Lato" panose="020F0502020204030203" pitchFamily="34" charset="0"/>
                <a:ea typeface="Lato" panose="020F0502020204030203" pitchFamily="34" charset="0"/>
                <a:cs typeface="Lato" panose="020F0502020204030203" pitchFamily="34" charset="0"/>
              </a:rPr>
              <a:t>COURT </a:t>
            </a:r>
            <a:r>
              <a:rPr lang="en-US" sz="2400" b="1" dirty="0">
                <a:latin typeface="Lato" panose="020F0502020204030203" pitchFamily="34" charset="0"/>
                <a:ea typeface="Lato" panose="020F0502020204030203" pitchFamily="34" charset="0"/>
                <a:cs typeface="Lato" panose="020F0502020204030203" pitchFamily="34" charset="0"/>
              </a:rPr>
              <a:t>ACTION</a:t>
            </a:r>
            <a:endParaRPr lang="en-GB" sz="2400" b="1" dirty="0">
              <a:latin typeface="Lato" panose="020F0502020204030203" pitchFamily="34" charset="0"/>
              <a:ea typeface="Lato" panose="020F0502020204030203" pitchFamily="34" charset="0"/>
              <a:cs typeface="Lato" panose="020F0502020204030203" pitchFamily="34" charset="0"/>
            </a:endParaRPr>
          </a:p>
        </p:txBody>
      </p:sp>
      <p:sp>
        <p:nvSpPr>
          <p:cNvPr id="4" name="Rectangle 3"/>
          <p:cNvSpPr/>
          <p:nvPr/>
        </p:nvSpPr>
        <p:spPr>
          <a:xfrm>
            <a:off x="1062404" y="3199272"/>
            <a:ext cx="3265929" cy="830997"/>
          </a:xfrm>
          <a:prstGeom prst="rect">
            <a:avLst/>
          </a:prstGeom>
        </p:spPr>
        <p:txBody>
          <a:bodyPr wrap="square">
            <a:spAutoFit/>
          </a:bodyPr>
          <a:lstStyle/>
          <a:p>
            <a:r>
              <a:rPr lang="en-US" sz="2400" b="1" dirty="0">
                <a:latin typeface="Lato" panose="020F0502020204030203" pitchFamily="34" charset="0"/>
                <a:ea typeface="Lato" panose="020F0502020204030203" pitchFamily="34" charset="0"/>
                <a:cs typeface="Lato" panose="020F0502020204030203" pitchFamily="34" charset="0"/>
              </a:rPr>
              <a:t>Low chance for fine reduction</a:t>
            </a:r>
          </a:p>
        </p:txBody>
      </p:sp>
      <p:sp>
        <p:nvSpPr>
          <p:cNvPr id="5" name="Rectangle 4"/>
          <p:cNvSpPr/>
          <p:nvPr/>
        </p:nvSpPr>
        <p:spPr>
          <a:xfrm>
            <a:off x="1095068" y="4149080"/>
            <a:ext cx="3233265" cy="830997"/>
          </a:xfrm>
          <a:prstGeom prst="rect">
            <a:avLst/>
          </a:prstGeom>
        </p:spPr>
        <p:txBody>
          <a:bodyPr wrap="square">
            <a:spAutoFit/>
          </a:bodyPr>
          <a:lstStyle/>
          <a:p>
            <a:r>
              <a:rPr lang="en-GB" sz="2400" b="1" dirty="0">
                <a:latin typeface="Lato" panose="020F0502020204030203" pitchFamily="34" charset="0"/>
                <a:ea typeface="Lato" panose="020F0502020204030203" pitchFamily="34" charset="0"/>
                <a:cs typeface="Lato" panose="020F0502020204030203" pitchFamily="34" charset="0"/>
              </a:rPr>
              <a:t>Stall to get money to pay fine</a:t>
            </a:r>
          </a:p>
        </p:txBody>
      </p:sp>
      <p:sp>
        <p:nvSpPr>
          <p:cNvPr id="7" name="Rectangle 6"/>
          <p:cNvSpPr/>
          <p:nvPr/>
        </p:nvSpPr>
        <p:spPr>
          <a:xfrm>
            <a:off x="2286000" y="2690336"/>
            <a:ext cx="4572000" cy="1200329"/>
          </a:xfrm>
          <a:prstGeom prst="rect">
            <a:avLst/>
          </a:prstGeom>
        </p:spPr>
        <p:txBody>
          <a:bodyPr>
            <a:spAutoFit/>
          </a:bodyPr>
          <a:lstStyle/>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a:p>
            <a:endParaRPr lang="en-GB" b="1" dirty="0">
              <a:latin typeface="Lato" panose="020F0502020204030203" pitchFamily="34" charset="0"/>
              <a:ea typeface="Lato" panose="020F0502020204030203" pitchFamily="34" charset="0"/>
              <a:cs typeface="Lato" panose="020F0502020204030203" pitchFamily="34" charset="0"/>
            </a:endParaRPr>
          </a:p>
        </p:txBody>
      </p:sp>
      <p:sp>
        <p:nvSpPr>
          <p:cNvPr id="8" name="Rectangle 7"/>
          <p:cNvSpPr/>
          <p:nvPr/>
        </p:nvSpPr>
        <p:spPr>
          <a:xfrm>
            <a:off x="1084155" y="5082376"/>
            <a:ext cx="3218188" cy="830997"/>
          </a:xfrm>
          <a:prstGeom prst="rect">
            <a:avLst/>
          </a:prstGeom>
        </p:spPr>
        <p:txBody>
          <a:bodyPr wrap="square">
            <a:spAutoFit/>
          </a:bodyPr>
          <a:lstStyle/>
          <a:p>
            <a:r>
              <a:rPr lang="en-GB" sz="2400" b="1" dirty="0">
                <a:latin typeface="Lato" panose="020F0502020204030203" pitchFamily="34" charset="0"/>
                <a:ea typeface="Lato" panose="020F0502020204030203" pitchFamily="34" charset="0"/>
                <a:cs typeface="Lato" panose="020F0502020204030203" pitchFamily="34" charset="0"/>
              </a:rPr>
              <a:t>Worsen MCOM’s reputation </a:t>
            </a:r>
          </a:p>
        </p:txBody>
      </p:sp>
      <p:sp>
        <p:nvSpPr>
          <p:cNvPr id="49" name="Rectangle 48"/>
          <p:cNvSpPr/>
          <p:nvPr/>
        </p:nvSpPr>
        <p:spPr>
          <a:xfrm>
            <a:off x="76303" y="1687789"/>
            <a:ext cx="4419394" cy="4221392"/>
          </a:xfrm>
          <a:prstGeom prst="rect">
            <a:avLst/>
          </a:prstGeom>
          <a:solidFill>
            <a:schemeClr val="bg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smtClean="0">
              <a:solidFill>
                <a:schemeClr val="tx1"/>
              </a:solidFill>
              <a:latin typeface="Century Gothic"/>
              <a:cs typeface="Century Gothic"/>
            </a:endParaRPr>
          </a:p>
        </p:txBody>
      </p:sp>
    </p:spTree>
    <p:extLst>
      <p:ext uri="{BB962C8B-B14F-4D97-AF65-F5344CB8AC3E}">
        <p14:creationId xmlns:p14="http://schemas.microsoft.com/office/powerpoint/2010/main" val="25009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3" name="TextBox 22"/>
          <p:cNvSpPr txBox="1"/>
          <p:nvPr/>
        </p:nvSpPr>
        <p:spPr>
          <a:xfrm>
            <a:off x="609601" y="437900"/>
            <a:ext cx="7924799" cy="738664"/>
          </a:xfrm>
          <a:prstGeom prst="rect">
            <a:avLst/>
          </a:prstGeom>
          <a:solidFill>
            <a:srgbClr val="1F4E79"/>
          </a:solidFill>
        </p:spPr>
        <p:txBody>
          <a:bodyPr wrap="square" rtlCol="0">
            <a:spAutoFit/>
          </a:bodyPr>
          <a:lstStyle/>
          <a:p>
            <a:pPr algn="ctr"/>
            <a:r>
              <a:rPr lang="en-US" sz="2800" b="1" dirty="0" smtClean="0">
                <a:solidFill>
                  <a:schemeClr val="bg1"/>
                </a:solidFill>
                <a:latin typeface="Century Gothic" pitchFamily="34" charset="0"/>
              </a:rPr>
              <a:t>Action </a:t>
            </a:r>
            <a:r>
              <a:rPr lang="id-ID" sz="2800" b="1" dirty="0" smtClean="0">
                <a:solidFill>
                  <a:schemeClr val="bg1"/>
                </a:solidFill>
                <a:latin typeface="Century Gothic" pitchFamily="34" charset="0"/>
              </a:rPr>
              <a:t>P</a:t>
            </a:r>
            <a:r>
              <a:rPr lang="en-US" sz="2800" b="1" dirty="0" err="1" smtClean="0">
                <a:solidFill>
                  <a:schemeClr val="bg1"/>
                </a:solidFill>
                <a:latin typeface="Century Gothic" pitchFamily="34" charset="0"/>
              </a:rPr>
              <a:t>lan</a:t>
            </a:r>
            <a:endParaRPr lang="en-US" sz="2800" b="1" dirty="0" smtClean="0">
              <a:solidFill>
                <a:schemeClr val="bg1"/>
              </a:solidFill>
              <a:latin typeface="Century Gothic" pitchFamily="34" charset="0"/>
            </a:endParaRPr>
          </a:p>
          <a:p>
            <a:pPr algn="ctr"/>
            <a:r>
              <a:rPr lang="en-US" sz="1400" b="1" dirty="0">
                <a:solidFill>
                  <a:schemeClr val="bg1"/>
                </a:solidFill>
                <a:latin typeface="Century Gothic" pitchFamily="34" charset="0"/>
              </a:rPr>
              <a:t>SECURITY CRISIS &amp; LEGAL WRANGLING IN NAKOLIA</a:t>
            </a:r>
            <a:endParaRPr lang="id-ID" sz="1400" b="1" dirty="0">
              <a:solidFill>
                <a:schemeClr val="bg1"/>
              </a:solidFill>
              <a:latin typeface="Century Gothic" pitchFamily="34" charset="0"/>
            </a:endParaRPr>
          </a:p>
        </p:txBody>
      </p:sp>
      <p:sp>
        <p:nvSpPr>
          <p:cNvPr id="24" name="Rectangle 23"/>
          <p:cNvSpPr/>
          <p:nvPr/>
        </p:nvSpPr>
        <p:spPr>
          <a:xfrm>
            <a:off x="0" y="516804"/>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8567936" y="514100"/>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3" name="Diagram 2"/>
          <p:cNvGraphicFramePr/>
          <p:nvPr>
            <p:extLst>
              <p:ext uri="{D42A27DB-BD31-4B8C-83A1-F6EECF244321}">
                <p14:modId xmlns:p14="http://schemas.microsoft.com/office/powerpoint/2010/main" val="1662205588"/>
              </p:ext>
            </p:extLst>
          </p:nvPr>
        </p:nvGraphicFramePr>
        <p:xfrm>
          <a:off x="381000" y="1406872"/>
          <a:ext cx="85344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18"/>
          <p:cNvSpPr/>
          <p:nvPr/>
        </p:nvSpPr>
        <p:spPr>
          <a:xfrm>
            <a:off x="-7601"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0" name="Rectangle 19"/>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1" name="Rectangle 20"/>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2" name="Rectangle 21"/>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8" name="Rectangle 27"/>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7" name="Rectangle 3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Tree>
    <p:extLst>
      <p:ext uri="{BB962C8B-B14F-4D97-AF65-F5344CB8AC3E}">
        <p14:creationId xmlns:p14="http://schemas.microsoft.com/office/powerpoint/2010/main" val="145293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descr="https://c2.staticflickr.com/4/3137/2707582165_c5447198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53" r="11757"/>
          <a:stretch/>
        </p:blipFill>
        <p:spPr bwMode="auto">
          <a:xfrm>
            <a:off x="-252535" y="22858"/>
            <a:ext cx="9433048" cy="6934533"/>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228600" y="1268760"/>
            <a:ext cx="8692821" cy="4593207"/>
          </a:xfrm>
          <a:prstGeom prst="rect">
            <a:avLst/>
          </a:prstGeom>
          <a:solidFill>
            <a:schemeClr val="bg1"/>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0" y="450205"/>
            <a:ext cx="8228535"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I</a:t>
            </a:r>
            <a:r>
              <a:rPr lang="id-ID" sz="2400" b="1" dirty="0" smtClean="0">
                <a:solidFill>
                  <a:schemeClr val="bg1"/>
                </a:solidFill>
                <a:latin typeface="Century Gothic" pitchFamily="34" charset="0"/>
              </a:rPr>
              <a:t>ssue</a:t>
            </a:r>
            <a:r>
              <a:rPr lang="en-US" sz="2400" b="1" dirty="0" smtClean="0">
                <a:solidFill>
                  <a:schemeClr val="bg1"/>
                </a:solidFill>
                <a:latin typeface="Century Gothic" pitchFamily="34" charset="0"/>
              </a:rPr>
              <a:t> #2: Political Risks &amp; Strategic Uncertainty in </a:t>
            </a:r>
            <a:r>
              <a:rPr lang="en-US" sz="2400" b="1" dirty="0" err="1" smtClean="0">
                <a:solidFill>
                  <a:schemeClr val="bg1"/>
                </a:solidFill>
                <a:latin typeface="Century Gothic" pitchFamily="34" charset="0"/>
              </a:rPr>
              <a:t>Ilania</a:t>
            </a:r>
            <a:endParaRPr lang="en-US" sz="2400" b="1" dirty="0">
              <a:solidFill>
                <a:schemeClr val="bg1"/>
              </a:solidFill>
              <a:latin typeface="Century Gothic" pitchFamily="34" charset="0"/>
            </a:endParaRPr>
          </a:p>
        </p:txBody>
      </p:sp>
      <p:graphicFrame>
        <p:nvGraphicFramePr>
          <p:cNvPr id="11" name="Chart 10"/>
          <p:cNvGraphicFramePr/>
          <p:nvPr>
            <p:extLst>
              <p:ext uri="{D42A27DB-BD31-4B8C-83A1-F6EECF244321}">
                <p14:modId xmlns:p14="http://schemas.microsoft.com/office/powerpoint/2010/main" val="4235940903"/>
              </p:ext>
            </p:extLst>
          </p:nvPr>
        </p:nvGraphicFramePr>
        <p:xfrm>
          <a:off x="395536" y="1636212"/>
          <a:ext cx="4386677" cy="359354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4923274" y="1710510"/>
            <a:ext cx="4022208" cy="769441"/>
          </a:xfrm>
          <a:prstGeom prst="rect">
            <a:avLst/>
          </a:prstGeom>
          <a:noFill/>
        </p:spPr>
        <p:txBody>
          <a:bodyPr wrap="square" rtlCol="0">
            <a:spAutoFit/>
          </a:bodyPr>
          <a:lstStyle/>
          <a:p>
            <a:pPr algn="ctr"/>
            <a:r>
              <a:rPr lang="en-US" sz="4400" b="1" spc="300" dirty="0" smtClean="0">
                <a:latin typeface="Century Gothic" panose="020B0502020202020204" pitchFamily="34" charset="0"/>
              </a:rPr>
              <a:t>S$ 4.2 </a:t>
            </a:r>
            <a:r>
              <a:rPr lang="en-US" sz="4400" b="1" spc="300" dirty="0" err="1" smtClean="0">
                <a:latin typeface="Century Gothic" panose="020B0502020202020204" pitchFamily="34" charset="0"/>
              </a:rPr>
              <a:t>Bil</a:t>
            </a:r>
            <a:endParaRPr lang="en-US" sz="4400" b="1" spc="300" dirty="0" smtClean="0">
              <a:latin typeface="Century Gothic" panose="020B0502020202020204" pitchFamily="34" charset="0"/>
            </a:endParaRPr>
          </a:p>
        </p:txBody>
      </p:sp>
      <p:sp>
        <p:nvSpPr>
          <p:cNvPr id="36" name="TextBox 35"/>
          <p:cNvSpPr txBox="1"/>
          <p:nvPr/>
        </p:nvSpPr>
        <p:spPr>
          <a:xfrm>
            <a:off x="5001522" y="4375135"/>
            <a:ext cx="4022208" cy="769441"/>
          </a:xfrm>
          <a:prstGeom prst="rect">
            <a:avLst/>
          </a:prstGeom>
          <a:noFill/>
        </p:spPr>
        <p:txBody>
          <a:bodyPr wrap="square" rtlCol="0">
            <a:spAutoFit/>
          </a:bodyPr>
          <a:lstStyle/>
          <a:p>
            <a:pPr algn="ctr"/>
            <a:r>
              <a:rPr lang="en-US" sz="4400" b="1" spc="300" dirty="0" smtClean="0">
                <a:latin typeface="Century Gothic" panose="020B0502020202020204" pitchFamily="34" charset="0"/>
              </a:rPr>
              <a:t>S$ 5.8 </a:t>
            </a:r>
            <a:r>
              <a:rPr lang="en-US" sz="4400" b="1" spc="300" dirty="0" err="1" smtClean="0">
                <a:latin typeface="Century Gothic" panose="020B0502020202020204" pitchFamily="34" charset="0"/>
              </a:rPr>
              <a:t>Bil</a:t>
            </a:r>
            <a:endParaRPr lang="en-US" sz="4400" b="1" spc="300" dirty="0" smtClean="0">
              <a:latin typeface="Century Gothic" panose="020B0502020202020204" pitchFamily="34" charset="0"/>
            </a:endParaRPr>
          </a:p>
        </p:txBody>
      </p:sp>
      <p:sp>
        <p:nvSpPr>
          <p:cNvPr id="37" name="TextBox 36"/>
          <p:cNvSpPr txBox="1"/>
          <p:nvPr/>
        </p:nvSpPr>
        <p:spPr>
          <a:xfrm>
            <a:off x="4970207" y="5062979"/>
            <a:ext cx="4022208" cy="461665"/>
          </a:xfrm>
          <a:prstGeom prst="rect">
            <a:avLst/>
          </a:prstGeom>
          <a:noFill/>
        </p:spPr>
        <p:txBody>
          <a:bodyPr wrap="square" rtlCol="0">
            <a:spAutoFit/>
          </a:bodyPr>
          <a:lstStyle/>
          <a:p>
            <a:pPr algn="ctr"/>
            <a:r>
              <a:rPr lang="en-US" sz="2400" dirty="0" smtClean="0">
                <a:latin typeface="Century Gothic" panose="020B0502020202020204" pitchFamily="34" charset="0"/>
              </a:rPr>
              <a:t>Loan Receivable</a:t>
            </a:r>
          </a:p>
        </p:txBody>
      </p:sp>
      <p:sp>
        <p:nvSpPr>
          <p:cNvPr id="38" name="TextBox 37"/>
          <p:cNvSpPr txBox="1"/>
          <p:nvPr/>
        </p:nvSpPr>
        <p:spPr>
          <a:xfrm>
            <a:off x="4995282" y="2336194"/>
            <a:ext cx="4022208" cy="461665"/>
          </a:xfrm>
          <a:prstGeom prst="rect">
            <a:avLst/>
          </a:prstGeom>
          <a:noFill/>
        </p:spPr>
        <p:txBody>
          <a:bodyPr wrap="square" rtlCol="0">
            <a:spAutoFit/>
          </a:bodyPr>
          <a:lstStyle/>
          <a:p>
            <a:pPr algn="ctr"/>
            <a:r>
              <a:rPr lang="en-US" sz="2400" dirty="0" smtClean="0">
                <a:latin typeface="Century Gothic" panose="020B0502020202020204" pitchFamily="34" charset="0"/>
              </a:rPr>
              <a:t>Dividend</a:t>
            </a:r>
          </a:p>
        </p:txBody>
      </p:sp>
      <p:sp>
        <p:nvSpPr>
          <p:cNvPr id="39" name="TextBox 38"/>
          <p:cNvSpPr txBox="1"/>
          <p:nvPr/>
        </p:nvSpPr>
        <p:spPr>
          <a:xfrm>
            <a:off x="4970207" y="2660488"/>
            <a:ext cx="4022208" cy="1446550"/>
          </a:xfrm>
          <a:prstGeom prst="rect">
            <a:avLst/>
          </a:prstGeom>
          <a:noFill/>
        </p:spPr>
        <p:txBody>
          <a:bodyPr wrap="square" rtlCol="0">
            <a:spAutoFit/>
          </a:bodyPr>
          <a:lstStyle/>
          <a:p>
            <a:pPr algn="ctr"/>
            <a:r>
              <a:rPr lang="en-US" sz="4400" b="1" spc="300" dirty="0" smtClean="0">
                <a:latin typeface="Century Gothic" panose="020B0502020202020204" pitchFamily="34" charset="0"/>
              </a:rPr>
              <a:t>Political </a:t>
            </a:r>
            <a:r>
              <a:rPr lang="en-US" sz="4400" b="1" spc="300" dirty="0" err="1" smtClean="0">
                <a:latin typeface="Century Gothic" panose="020B0502020202020204" pitchFamily="34" charset="0"/>
              </a:rPr>
              <a:t>Unstability</a:t>
            </a:r>
            <a:endParaRPr lang="en-US" sz="4400" b="1" spc="300" dirty="0" smtClean="0">
              <a:latin typeface="Century Gothic" panose="020B0502020202020204" pitchFamily="34" charset="0"/>
            </a:endParaRPr>
          </a:p>
        </p:txBody>
      </p:sp>
      <p:sp>
        <p:nvSpPr>
          <p:cNvPr id="46" name="TextBox 45"/>
          <p:cNvSpPr txBox="1"/>
          <p:nvPr/>
        </p:nvSpPr>
        <p:spPr>
          <a:xfrm>
            <a:off x="4945131" y="2853958"/>
            <a:ext cx="4022208" cy="1446550"/>
          </a:xfrm>
          <a:prstGeom prst="rect">
            <a:avLst/>
          </a:prstGeom>
          <a:noFill/>
        </p:spPr>
        <p:txBody>
          <a:bodyPr wrap="square" rtlCol="0">
            <a:spAutoFit/>
          </a:bodyPr>
          <a:lstStyle/>
          <a:p>
            <a:pPr algn="ctr"/>
            <a:r>
              <a:rPr lang="en-US" sz="4400" b="1" dirty="0" smtClean="0">
                <a:solidFill>
                  <a:srgbClr val="C80202"/>
                </a:solidFill>
                <a:latin typeface="Century Gothic" panose="020B0502020202020204" pitchFamily="34" charset="0"/>
              </a:rPr>
              <a:t>Cannot be Retrieved</a:t>
            </a:r>
          </a:p>
        </p:txBody>
      </p:sp>
      <p:sp>
        <p:nvSpPr>
          <p:cNvPr id="58" name="Rectangle 57"/>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60" name="Rectangle 59"/>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61" name="Rectangle 6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62" name="Rectangle 61"/>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63" name="Rectangle 6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64" name="Rectangle 63"/>
          <p:cNvSpPr/>
          <p:nvPr/>
        </p:nvSpPr>
        <p:spPr>
          <a:xfrm>
            <a:off x="1829919"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331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P spid="37" grpId="0"/>
      <p:bldP spid="38" grpId="0"/>
      <p:bldP spid="39" grpId="0"/>
      <p:bldP spid="39" grpId="1"/>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4" name="TextBox 43"/>
          <p:cNvSpPr txBox="1"/>
          <p:nvPr/>
        </p:nvSpPr>
        <p:spPr>
          <a:xfrm>
            <a:off x="0" y="911870"/>
            <a:ext cx="3518912" cy="369332"/>
          </a:xfrm>
          <a:prstGeom prst="rect">
            <a:avLst/>
          </a:prstGeom>
          <a:solidFill>
            <a:schemeClr val="bg1"/>
          </a:solidFill>
        </p:spPr>
        <p:txBody>
          <a:bodyPr wrap="none" rtlCol="0">
            <a:spAutoFit/>
          </a:bodyPr>
          <a:lstStyle/>
          <a:p>
            <a:r>
              <a:rPr lang="en-US" b="1" dirty="0" smtClean="0">
                <a:latin typeface="Century Gothic" pitchFamily="34" charset="0"/>
              </a:rPr>
              <a:t>Internal and External Analysis</a:t>
            </a:r>
            <a:endParaRPr lang="en-US" b="1" dirty="0">
              <a:latin typeface="Century Gothic" pitchFamily="34" charset="0"/>
            </a:endParaRPr>
          </a:p>
        </p:txBody>
      </p:sp>
      <p:pic>
        <p:nvPicPr>
          <p:cNvPr id="3074" name="Picture 2" descr="communication, man, network, people, teamwork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95643"/>
            <a:ext cx="1365651" cy="158193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133600" y="4831720"/>
            <a:ext cx="4953000" cy="461665"/>
          </a:xfrm>
          <a:prstGeom prst="rect">
            <a:avLst/>
          </a:prstGeom>
        </p:spPr>
        <p:txBody>
          <a:bodyPr wrap="square">
            <a:spAutoFit/>
          </a:bodyPr>
          <a:lstStyle/>
          <a:p>
            <a:pPr algn="ctr"/>
            <a:r>
              <a:rPr lang="en-US" sz="2400" dirty="0">
                <a:solidFill>
                  <a:schemeClr val="bg1">
                    <a:lumMod val="85000"/>
                  </a:schemeClr>
                </a:solidFill>
                <a:latin typeface="Century Gothic" panose="020B0502020202020204" pitchFamily="34" charset="0"/>
                <a:ea typeface="Calibri" panose="020F0502020204030204" pitchFamily="34" charset="0"/>
                <a:cs typeface="Times New Roman" panose="02020603050405020304" pitchFamily="18" charset="0"/>
              </a:rPr>
              <a:t>V</a:t>
            </a:r>
            <a:r>
              <a:rPr lang="en-US" sz="2400" dirty="0" smtClean="0">
                <a:solidFill>
                  <a:schemeClr val="bg1">
                    <a:lumMod val="85000"/>
                  </a:schemeClr>
                </a:solidFill>
                <a:latin typeface="Century Gothic" panose="020B0502020202020204" pitchFamily="34" charset="0"/>
                <a:ea typeface="Calibri" panose="020F0502020204030204" pitchFamily="34" charset="0"/>
                <a:cs typeface="Times New Roman" panose="02020603050405020304" pitchFamily="18" charset="0"/>
              </a:rPr>
              <a:t>alue Added Services</a:t>
            </a:r>
            <a:endParaRPr lang="en-US" sz="2400" dirty="0">
              <a:solidFill>
                <a:schemeClr val="bg1">
                  <a:lumMod val="85000"/>
                </a:schemeClr>
              </a:solidFill>
              <a:latin typeface="Century Gothic" panose="020B0502020202020204" pitchFamily="34" charset="0"/>
            </a:endParaRPr>
          </a:p>
        </p:txBody>
      </p:sp>
      <p:sp>
        <p:nvSpPr>
          <p:cNvPr id="20" name="Rectangle 19"/>
          <p:cNvSpPr/>
          <p:nvPr/>
        </p:nvSpPr>
        <p:spPr>
          <a:xfrm>
            <a:off x="2095500" y="2868605"/>
            <a:ext cx="4953000" cy="461665"/>
          </a:xfrm>
          <a:prstGeom prst="rect">
            <a:avLst/>
          </a:prstGeom>
        </p:spPr>
        <p:txBody>
          <a:bodyPr wrap="square">
            <a:spAutoFit/>
          </a:bodyPr>
          <a:lstStyle/>
          <a:p>
            <a:pPr algn="ctr"/>
            <a:r>
              <a:rPr lang="en-US" sz="2400" dirty="0" smtClean="0">
                <a:solidFill>
                  <a:schemeClr val="bg1">
                    <a:lumMod val="85000"/>
                  </a:schemeClr>
                </a:solidFill>
                <a:latin typeface="Century Gothic" panose="020B0502020202020204" pitchFamily="34" charset="0"/>
                <a:ea typeface="Calibri" panose="020F0502020204030204" pitchFamily="34" charset="0"/>
                <a:cs typeface="Times New Roman" panose="02020603050405020304" pitchFamily="18" charset="0"/>
              </a:rPr>
              <a:t>Business Solutions</a:t>
            </a:r>
            <a:endParaRPr lang="en-US" sz="2400" dirty="0">
              <a:solidFill>
                <a:schemeClr val="bg1">
                  <a:lumMod val="85000"/>
                </a:schemeClr>
              </a:solidFill>
              <a:latin typeface="Century Gothic" panose="020B0502020202020204" pitchFamily="34" charset="0"/>
            </a:endParaRPr>
          </a:p>
        </p:txBody>
      </p:sp>
      <p:sp>
        <p:nvSpPr>
          <p:cNvPr id="21" name="Rectangle 20"/>
          <p:cNvSpPr/>
          <p:nvPr/>
        </p:nvSpPr>
        <p:spPr>
          <a:xfrm>
            <a:off x="2125202" y="3516859"/>
            <a:ext cx="4953000" cy="461665"/>
          </a:xfrm>
          <a:prstGeom prst="rect">
            <a:avLst/>
          </a:prstGeom>
        </p:spPr>
        <p:txBody>
          <a:bodyPr wrap="square">
            <a:spAutoFit/>
          </a:bodyPr>
          <a:lstStyle/>
          <a:p>
            <a:pPr algn="ctr"/>
            <a:r>
              <a:rPr lang="en-US" sz="2400" dirty="0" smtClean="0">
                <a:solidFill>
                  <a:schemeClr val="bg1">
                    <a:lumMod val="85000"/>
                  </a:schemeClr>
                </a:solidFill>
                <a:latin typeface="Century Gothic" panose="020B0502020202020204" pitchFamily="34" charset="0"/>
                <a:ea typeface="Calibri" panose="020F0502020204030204" pitchFamily="34" charset="0"/>
                <a:cs typeface="Times New Roman" panose="02020603050405020304" pitchFamily="18" charset="0"/>
              </a:rPr>
              <a:t>Voice </a:t>
            </a:r>
            <a:r>
              <a:rPr lang="en-US" sz="2400" dirty="0">
                <a:solidFill>
                  <a:schemeClr val="bg1">
                    <a:lumMod val="85000"/>
                  </a:schemeClr>
                </a:solidFill>
                <a:latin typeface="Century Gothic" panose="020B0502020202020204" pitchFamily="34" charset="0"/>
                <a:ea typeface="Calibri" panose="020F0502020204030204" pitchFamily="34" charset="0"/>
                <a:cs typeface="Times New Roman" panose="02020603050405020304" pitchFamily="18" charset="0"/>
              </a:rPr>
              <a:t>and </a:t>
            </a:r>
            <a:r>
              <a:rPr lang="en-US" sz="2400" dirty="0" smtClean="0">
                <a:solidFill>
                  <a:schemeClr val="bg1">
                    <a:lumMod val="85000"/>
                  </a:schemeClr>
                </a:solidFill>
                <a:latin typeface="Century Gothic" panose="020B0502020202020204" pitchFamily="34" charset="0"/>
                <a:ea typeface="Calibri" panose="020F0502020204030204" pitchFamily="34" charset="0"/>
                <a:cs typeface="Times New Roman" panose="02020603050405020304" pitchFamily="18" charset="0"/>
              </a:rPr>
              <a:t>Data Services</a:t>
            </a:r>
            <a:endParaRPr lang="en-US" sz="2400" dirty="0">
              <a:solidFill>
                <a:schemeClr val="bg1">
                  <a:lumMod val="85000"/>
                </a:schemeClr>
              </a:solidFill>
              <a:latin typeface="Century Gothic" panose="020B0502020202020204" pitchFamily="34" charset="0"/>
            </a:endParaRPr>
          </a:p>
        </p:txBody>
      </p:sp>
      <p:sp>
        <p:nvSpPr>
          <p:cNvPr id="22" name="Rectangle 21"/>
          <p:cNvSpPr/>
          <p:nvPr/>
        </p:nvSpPr>
        <p:spPr>
          <a:xfrm>
            <a:off x="2125202" y="4170383"/>
            <a:ext cx="4953000" cy="461665"/>
          </a:xfrm>
          <a:prstGeom prst="rect">
            <a:avLst/>
          </a:prstGeom>
        </p:spPr>
        <p:txBody>
          <a:bodyPr wrap="square">
            <a:spAutoFit/>
          </a:bodyPr>
          <a:lstStyle/>
          <a:p>
            <a:pPr algn="ctr"/>
            <a:r>
              <a:rPr lang="en-US" sz="2400" dirty="0" smtClean="0">
                <a:solidFill>
                  <a:schemeClr val="bg1">
                    <a:lumMod val="85000"/>
                  </a:schemeClr>
                </a:solidFill>
                <a:latin typeface="Century Gothic" panose="020B0502020202020204" pitchFamily="34" charset="0"/>
                <a:ea typeface="Calibri" panose="020F0502020204030204" pitchFamily="34" charset="0"/>
                <a:cs typeface="Times New Roman" panose="02020603050405020304" pitchFamily="18" charset="0"/>
              </a:rPr>
              <a:t>Messaging</a:t>
            </a:r>
            <a:endParaRPr lang="en-US" sz="2400" dirty="0">
              <a:solidFill>
                <a:schemeClr val="bg1">
                  <a:lumMod val="85000"/>
                </a:schemeClr>
              </a:solidFill>
              <a:latin typeface="Century Gothic" panose="020B0502020202020204" pitchFamily="34" charset="0"/>
            </a:endParaRPr>
          </a:p>
        </p:txBody>
      </p:sp>
      <p:sp>
        <p:nvSpPr>
          <p:cNvPr id="23" name="Rectangle 22"/>
          <p:cNvSpPr/>
          <p:nvPr/>
        </p:nvSpPr>
        <p:spPr>
          <a:xfrm>
            <a:off x="-191551" y="4359941"/>
            <a:ext cx="2209800" cy="830997"/>
          </a:xfrm>
          <a:prstGeom prst="rect">
            <a:avLst/>
          </a:prstGeom>
        </p:spPr>
        <p:txBody>
          <a:bodyPr wrap="square">
            <a:spAutoFit/>
          </a:bodyPr>
          <a:lstStyle/>
          <a:p>
            <a:pPr algn="ctr"/>
            <a:r>
              <a:rPr lang="en-US" sz="2400" dirty="0" smtClean="0">
                <a:latin typeface="Century Gothic" panose="020B0502020202020204" pitchFamily="34" charset="0"/>
                <a:ea typeface="Calibri" panose="020F0502020204030204" pitchFamily="34" charset="0"/>
                <a:cs typeface="Times New Roman" panose="02020603050405020304" pitchFamily="18" charset="0"/>
              </a:rPr>
              <a:t>250 million subscriber</a:t>
            </a:r>
            <a:r>
              <a:rPr lang="id-ID" sz="2400" dirty="0" smtClean="0">
                <a:latin typeface="Century Gothic" panose="020B0502020202020204" pitchFamily="34" charset="0"/>
                <a:ea typeface="Calibri" panose="020F0502020204030204" pitchFamily="34" charset="0"/>
                <a:cs typeface="Times New Roman" panose="02020603050405020304" pitchFamily="18" charset="0"/>
              </a:rPr>
              <a:t>s</a:t>
            </a:r>
            <a:endParaRPr lang="en-US" sz="2400" dirty="0">
              <a:latin typeface="Century Gothic" panose="020B0502020202020204" pitchFamily="34" charset="0"/>
            </a:endParaRPr>
          </a:p>
        </p:txBody>
      </p:sp>
      <p:sp>
        <p:nvSpPr>
          <p:cNvPr id="24" name="TextBox 23"/>
          <p:cNvSpPr txBox="1"/>
          <p:nvPr/>
        </p:nvSpPr>
        <p:spPr>
          <a:xfrm>
            <a:off x="2018249" y="2118761"/>
            <a:ext cx="5068351" cy="461665"/>
          </a:xfrm>
          <a:prstGeom prst="rect">
            <a:avLst/>
          </a:prstGeom>
          <a:solidFill>
            <a:schemeClr val="accent1">
              <a:lumMod val="20000"/>
              <a:lumOff val="80000"/>
            </a:schemeClr>
          </a:solidFill>
        </p:spPr>
        <p:txBody>
          <a:bodyPr wrap="square" rtlCol="0">
            <a:spAutoFit/>
          </a:bodyPr>
          <a:lstStyle/>
          <a:p>
            <a:pPr algn="ctr"/>
            <a:r>
              <a:rPr lang="en-US" sz="2400" dirty="0" smtClean="0">
                <a:latin typeface="Adobe Gothic Std B" panose="020B0800000000000000" pitchFamily="34" charset="-128"/>
                <a:ea typeface="Adobe Gothic Std B" panose="020B0800000000000000" pitchFamily="34" charset="-128"/>
              </a:rPr>
              <a:t>Service Provided</a:t>
            </a:r>
            <a:endParaRPr lang="en-US" sz="2400" dirty="0">
              <a:latin typeface="Adobe Gothic Std B" panose="020B0800000000000000" pitchFamily="34" charset="-128"/>
              <a:ea typeface="Adobe Gothic Std B" panose="020B0800000000000000" pitchFamily="34" charset="-128"/>
            </a:endParaRPr>
          </a:p>
        </p:txBody>
      </p:sp>
      <p:sp>
        <p:nvSpPr>
          <p:cNvPr id="25" name="Rectangle 24"/>
          <p:cNvSpPr/>
          <p:nvPr/>
        </p:nvSpPr>
        <p:spPr>
          <a:xfrm>
            <a:off x="0" y="2118761"/>
            <a:ext cx="1935994"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dobe Gothic Std B" panose="020B0800000000000000" pitchFamily="34" charset="-128"/>
                <a:ea typeface="Adobe Gothic Std B" panose="020B0800000000000000" pitchFamily="34" charset="-128"/>
              </a:rPr>
              <a:t>Market</a:t>
            </a:r>
            <a:endParaRPr lang="en-US" sz="2400" dirty="0">
              <a:latin typeface="Adobe Gothic Std B" panose="020B0800000000000000" pitchFamily="34" charset="-128"/>
              <a:ea typeface="Adobe Gothic Std B" panose="020B0800000000000000" pitchFamily="34" charset="-128"/>
            </a:endParaRPr>
          </a:p>
        </p:txBody>
      </p:sp>
      <p:sp>
        <p:nvSpPr>
          <p:cNvPr id="26" name="Rectangle 25"/>
          <p:cNvSpPr/>
          <p:nvPr/>
        </p:nvSpPr>
        <p:spPr>
          <a:xfrm>
            <a:off x="7168855" y="2118761"/>
            <a:ext cx="1975145"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dobe Gothic Std B" panose="020B0800000000000000" pitchFamily="34" charset="-128"/>
                <a:ea typeface="Adobe Gothic Std B" panose="020B0800000000000000" pitchFamily="34" charset="-128"/>
              </a:rPr>
              <a:t>Growth</a:t>
            </a:r>
            <a:endParaRPr lang="en-US" sz="2400" dirty="0">
              <a:latin typeface="Adobe Gothic Std B" panose="020B0800000000000000" pitchFamily="34" charset="-128"/>
              <a:ea typeface="Adobe Gothic Std B" panose="020B0800000000000000" pitchFamily="34" charset="-128"/>
            </a:endParaRPr>
          </a:p>
        </p:txBody>
      </p:sp>
      <p:sp>
        <p:nvSpPr>
          <p:cNvPr id="31" name="TextBox 30"/>
          <p:cNvSpPr txBox="1"/>
          <p:nvPr/>
        </p:nvSpPr>
        <p:spPr>
          <a:xfrm>
            <a:off x="0" y="450205"/>
            <a:ext cx="4161717"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MCOM Situational Analysis</a:t>
            </a:r>
            <a:endParaRPr lang="en-US" sz="2400" b="1" dirty="0">
              <a:solidFill>
                <a:schemeClr val="bg1"/>
              </a:solidFill>
              <a:latin typeface="Century Gothic" pitchFamily="34" charset="0"/>
            </a:endParaRPr>
          </a:p>
        </p:txBody>
      </p:sp>
      <p:sp>
        <p:nvSpPr>
          <p:cNvPr id="28" name="Rectangle 27"/>
          <p:cNvSpPr/>
          <p:nvPr/>
        </p:nvSpPr>
        <p:spPr>
          <a:xfrm>
            <a:off x="7114728" y="2716001"/>
            <a:ext cx="2209800" cy="523220"/>
          </a:xfrm>
          <a:prstGeom prst="rect">
            <a:avLst/>
          </a:prstGeom>
        </p:spPr>
        <p:txBody>
          <a:bodyPr wrap="square">
            <a:spAutoFit/>
          </a:bodyPr>
          <a:lstStyle/>
          <a:p>
            <a:pPr algn="ctr"/>
            <a:r>
              <a:rPr lang="en-US" sz="2800" b="1" smtClean="0">
                <a:solidFill>
                  <a:schemeClr val="bg1">
                    <a:lumMod val="85000"/>
                  </a:schemeClr>
                </a:solidFill>
                <a:latin typeface="Century Gothic" panose="020B0502020202020204" pitchFamily="34" charset="0"/>
                <a:ea typeface="Calibri" panose="020F0502020204030204" pitchFamily="34" charset="0"/>
                <a:cs typeface="Times New Roman" panose="02020603050405020304" pitchFamily="18" charset="0"/>
              </a:rPr>
              <a:t>12%</a:t>
            </a:r>
            <a:endParaRPr lang="en-US" sz="2800" b="1" dirty="0">
              <a:solidFill>
                <a:schemeClr val="bg1">
                  <a:lumMod val="85000"/>
                </a:schemeClr>
              </a:solidFill>
              <a:latin typeface="Century Gothic" panose="020B0502020202020204" pitchFamily="34" charset="0"/>
            </a:endParaRPr>
          </a:p>
        </p:txBody>
      </p:sp>
      <p:sp>
        <p:nvSpPr>
          <p:cNvPr id="30" name="Rectangle 29"/>
          <p:cNvSpPr/>
          <p:nvPr/>
        </p:nvSpPr>
        <p:spPr>
          <a:xfrm>
            <a:off x="7038528" y="3175686"/>
            <a:ext cx="2209800" cy="461665"/>
          </a:xfrm>
          <a:prstGeom prst="rect">
            <a:avLst/>
          </a:prstGeom>
        </p:spPr>
        <p:txBody>
          <a:bodyPr wrap="square">
            <a:spAutoFit/>
          </a:bodyPr>
          <a:lstStyle/>
          <a:p>
            <a:pPr algn="ctr"/>
            <a:r>
              <a:rPr lang="en-US" sz="2400" smtClean="0">
                <a:solidFill>
                  <a:schemeClr val="bg1">
                    <a:lumMod val="85000"/>
                  </a:schemeClr>
                </a:solidFill>
                <a:latin typeface="Century Gothic" panose="020B0502020202020204" pitchFamily="34" charset="0"/>
                <a:ea typeface="Calibri" panose="020F0502020204030204" pitchFamily="34" charset="0"/>
                <a:cs typeface="Times New Roman" panose="02020603050405020304" pitchFamily="18" charset="0"/>
              </a:rPr>
              <a:t>Subscriber</a:t>
            </a:r>
            <a:endParaRPr lang="en-US" sz="2400" dirty="0">
              <a:solidFill>
                <a:schemeClr val="bg1">
                  <a:lumMod val="85000"/>
                </a:schemeClr>
              </a:solidFill>
              <a:latin typeface="Century Gothic" panose="020B0502020202020204" pitchFamily="34" charset="0"/>
            </a:endParaRPr>
          </a:p>
        </p:txBody>
      </p:sp>
      <p:sp>
        <p:nvSpPr>
          <p:cNvPr id="34" name="Rectangle 33"/>
          <p:cNvSpPr/>
          <p:nvPr/>
        </p:nvSpPr>
        <p:spPr>
          <a:xfrm>
            <a:off x="7092655" y="3802975"/>
            <a:ext cx="2209800" cy="523220"/>
          </a:xfrm>
          <a:prstGeom prst="rect">
            <a:avLst/>
          </a:prstGeom>
        </p:spPr>
        <p:txBody>
          <a:bodyPr wrap="square">
            <a:spAutoFit/>
          </a:bodyPr>
          <a:lstStyle/>
          <a:p>
            <a:pPr algn="ctr"/>
            <a:r>
              <a:rPr lang="en-US" sz="2800" b="1" smtClean="0">
                <a:solidFill>
                  <a:schemeClr val="bg1">
                    <a:lumMod val="85000"/>
                  </a:schemeClr>
                </a:solidFill>
                <a:latin typeface="Century Gothic" panose="020B0502020202020204" pitchFamily="34" charset="0"/>
                <a:ea typeface="Calibri" panose="020F0502020204030204" pitchFamily="34" charset="0"/>
                <a:cs typeface="Times New Roman" panose="02020603050405020304" pitchFamily="18" charset="0"/>
              </a:rPr>
              <a:t>11%</a:t>
            </a:r>
            <a:endParaRPr lang="en-US" sz="2800" b="1" dirty="0">
              <a:solidFill>
                <a:schemeClr val="bg1">
                  <a:lumMod val="85000"/>
                </a:schemeClr>
              </a:solidFill>
              <a:latin typeface="Century Gothic" panose="020B0502020202020204" pitchFamily="34" charset="0"/>
            </a:endParaRPr>
          </a:p>
        </p:txBody>
      </p:sp>
      <p:sp>
        <p:nvSpPr>
          <p:cNvPr id="35" name="Rectangle 34"/>
          <p:cNvSpPr/>
          <p:nvPr/>
        </p:nvSpPr>
        <p:spPr>
          <a:xfrm>
            <a:off x="7168855" y="4326195"/>
            <a:ext cx="2057400" cy="830997"/>
          </a:xfrm>
          <a:prstGeom prst="rect">
            <a:avLst/>
          </a:prstGeom>
        </p:spPr>
        <p:txBody>
          <a:bodyPr wrap="square">
            <a:spAutoFit/>
          </a:bodyPr>
          <a:lstStyle/>
          <a:p>
            <a:pPr algn="ctr"/>
            <a:r>
              <a:rPr lang="en-US" sz="2400" smtClean="0">
                <a:solidFill>
                  <a:schemeClr val="bg1">
                    <a:lumMod val="85000"/>
                  </a:schemeClr>
                </a:solidFill>
                <a:latin typeface="Century Gothic" panose="020B0502020202020204" pitchFamily="34" charset="0"/>
                <a:ea typeface="Calibri" panose="020F0502020204030204" pitchFamily="34" charset="0"/>
                <a:cs typeface="Times New Roman" panose="02020603050405020304" pitchFamily="18" charset="0"/>
              </a:rPr>
              <a:t>Mobile Penetration</a:t>
            </a:r>
            <a:endParaRPr lang="en-US" sz="2400" dirty="0">
              <a:solidFill>
                <a:schemeClr val="bg1">
                  <a:lumMod val="85000"/>
                </a:schemeClr>
              </a:solidFill>
              <a:latin typeface="Century Gothic" panose="020B0502020202020204" pitchFamily="34" charset="0"/>
            </a:endParaRPr>
          </a:p>
        </p:txBody>
      </p:sp>
    </p:spTree>
    <p:extLst>
      <p:ext uri="{BB962C8B-B14F-4D97-AF65-F5344CB8AC3E}">
        <p14:creationId xmlns:p14="http://schemas.microsoft.com/office/powerpoint/2010/main" val="3354784312"/>
      </p:ext>
    </p:extLst>
  </p:cSld>
  <p:clrMapOvr>
    <a:masterClrMapping/>
  </p:clrMapOvr>
  <mc:AlternateContent xmlns:mc="http://schemas.openxmlformats.org/markup-compatibility/2006">
    <mc:Choice xmlns:p14="http://schemas.microsoft.com/office/powerpoint/2010/main" Requires="p14">
      <p:transition spd="slow" p14:dur="2000" advTm="8594"/>
    </mc:Choice>
    <mc:Fallback>
      <p:transition spd="slow" advTm="859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3" name="TextBox 22"/>
          <p:cNvSpPr txBox="1"/>
          <p:nvPr/>
        </p:nvSpPr>
        <p:spPr>
          <a:xfrm>
            <a:off x="609601" y="437900"/>
            <a:ext cx="7924799" cy="738664"/>
          </a:xfrm>
          <a:prstGeom prst="rect">
            <a:avLst/>
          </a:prstGeom>
          <a:solidFill>
            <a:srgbClr val="1F4E79"/>
          </a:solidFill>
        </p:spPr>
        <p:txBody>
          <a:bodyPr wrap="square" rtlCol="0">
            <a:spAutoFit/>
          </a:bodyPr>
          <a:lstStyle/>
          <a:p>
            <a:pPr algn="ctr"/>
            <a:r>
              <a:rPr lang="en-US" sz="2800" b="1" dirty="0" smtClean="0">
                <a:solidFill>
                  <a:schemeClr val="bg1"/>
                </a:solidFill>
                <a:latin typeface="Century Gothic" pitchFamily="34" charset="0"/>
              </a:rPr>
              <a:t>Alternatives</a:t>
            </a:r>
            <a:endParaRPr lang="en-US" sz="2800" b="1" dirty="0">
              <a:solidFill>
                <a:srgbClr val="FF0000"/>
              </a:solidFill>
              <a:latin typeface="Century Gothic" pitchFamily="34" charset="0"/>
            </a:endParaRPr>
          </a:p>
          <a:p>
            <a:pPr algn="ctr"/>
            <a:r>
              <a:rPr lang="en-US" sz="1400" b="1" dirty="0" smtClean="0">
                <a:solidFill>
                  <a:schemeClr val="bg1"/>
                </a:solidFill>
                <a:latin typeface="Century Gothic" pitchFamily="34" charset="0"/>
              </a:rPr>
              <a:t>POLITICAL RISKS &amp; STRATEGIC UNCERTAINTY IN ILANIA</a:t>
            </a:r>
            <a:endParaRPr lang="en-US" sz="1400" b="1" dirty="0">
              <a:solidFill>
                <a:schemeClr val="bg1"/>
              </a:solidFill>
              <a:latin typeface="Century Gothic" pitchFamily="34" charset="0"/>
            </a:endParaRPr>
          </a:p>
        </p:txBody>
      </p:sp>
      <p:sp>
        <p:nvSpPr>
          <p:cNvPr id="24" name="Rectangle 23"/>
          <p:cNvSpPr/>
          <p:nvPr/>
        </p:nvSpPr>
        <p:spPr>
          <a:xfrm>
            <a:off x="0" y="516804"/>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8567936" y="514100"/>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p:cNvPicPr>
            <a:picLocks noChangeAspect="1"/>
          </p:cNvPicPr>
          <p:nvPr/>
        </p:nvPicPr>
        <p:blipFill>
          <a:blip r:embed="rId3" cstate="print"/>
          <a:stretch>
            <a:fillRect/>
          </a:stretch>
        </p:blipFill>
        <p:spPr>
          <a:xfrm>
            <a:off x="9906000" y="237752"/>
            <a:ext cx="4524375" cy="2533650"/>
          </a:xfrm>
          <a:prstGeom prst="rect">
            <a:avLst/>
          </a:prstGeom>
        </p:spPr>
      </p:pic>
      <p:sp>
        <p:nvSpPr>
          <p:cNvPr id="41" name="Rectangle 40"/>
          <p:cNvSpPr/>
          <p:nvPr/>
        </p:nvSpPr>
        <p:spPr>
          <a:xfrm>
            <a:off x="215931" y="2280835"/>
            <a:ext cx="2494676" cy="855088"/>
          </a:xfrm>
          <a:prstGeom prst="rect">
            <a:avLst/>
          </a:prstGeom>
          <a:solidFill>
            <a:schemeClr val="accent2">
              <a:lumMod val="20000"/>
              <a:lumOff val="80000"/>
              <a:alpha val="97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a:cs typeface="Century Gothic"/>
              </a:rPr>
              <a:t>Consolidate &amp; Expand</a:t>
            </a:r>
          </a:p>
        </p:txBody>
      </p:sp>
      <p:sp>
        <p:nvSpPr>
          <p:cNvPr id="45" name="Rectangle 44"/>
          <p:cNvSpPr/>
          <p:nvPr/>
        </p:nvSpPr>
        <p:spPr>
          <a:xfrm>
            <a:off x="215931" y="1493563"/>
            <a:ext cx="2494676" cy="61428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Alternatives</a:t>
            </a:r>
            <a:endParaRPr lang="en-US" b="1" dirty="0">
              <a:solidFill>
                <a:schemeClr val="bg1"/>
              </a:solidFill>
              <a:latin typeface="Century Gothic"/>
              <a:cs typeface="Century Gothic"/>
            </a:endParaRPr>
          </a:p>
        </p:txBody>
      </p:sp>
      <p:sp>
        <p:nvSpPr>
          <p:cNvPr id="61" name="Rectangle 60"/>
          <p:cNvSpPr/>
          <p:nvPr/>
        </p:nvSpPr>
        <p:spPr>
          <a:xfrm>
            <a:off x="2791179" y="1493563"/>
            <a:ext cx="1962226" cy="61428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Decision tree option value</a:t>
            </a:r>
            <a:endParaRPr lang="en-US" b="1" dirty="0">
              <a:solidFill>
                <a:schemeClr val="bg1"/>
              </a:solidFill>
              <a:latin typeface="Century Gothic"/>
              <a:cs typeface="Century Gothic"/>
            </a:endParaRPr>
          </a:p>
        </p:txBody>
      </p:sp>
      <p:sp>
        <p:nvSpPr>
          <p:cNvPr id="67" name="Rectangle 66"/>
          <p:cNvSpPr/>
          <p:nvPr/>
        </p:nvSpPr>
        <p:spPr>
          <a:xfrm>
            <a:off x="4807753" y="1493563"/>
            <a:ext cx="4120316" cy="603558"/>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Other consideration</a:t>
            </a:r>
            <a:endParaRPr lang="en-US" b="1" dirty="0">
              <a:solidFill>
                <a:schemeClr val="bg1"/>
              </a:solidFill>
              <a:latin typeface="Century Gothic"/>
              <a:cs typeface="Century Gothic"/>
            </a:endParaRPr>
          </a:p>
        </p:txBody>
      </p:sp>
      <p:sp>
        <p:nvSpPr>
          <p:cNvPr id="75" name="Rectangle 74"/>
          <p:cNvSpPr/>
          <p:nvPr/>
        </p:nvSpPr>
        <p:spPr>
          <a:xfrm>
            <a:off x="2791079" y="2285430"/>
            <a:ext cx="1962318" cy="849142"/>
          </a:xfrm>
          <a:prstGeom prst="rect">
            <a:avLst/>
          </a:prstGeom>
          <a:solidFill>
            <a:schemeClr val="accent2">
              <a:lumMod val="20000"/>
              <a:lumOff val="80000"/>
              <a:alpha val="97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a:cs typeface="Century Gothic"/>
              </a:rPr>
              <a:t>S$ </a:t>
            </a:r>
            <a:r>
              <a:rPr lang="en-US" b="1" dirty="0">
                <a:solidFill>
                  <a:srgbClr val="C80202"/>
                </a:solidFill>
                <a:latin typeface="Century Gothic"/>
                <a:cs typeface="Century Gothic"/>
              </a:rPr>
              <a:t>(56) </a:t>
            </a:r>
            <a:r>
              <a:rPr lang="en-US" b="1" dirty="0" err="1">
                <a:solidFill>
                  <a:srgbClr val="C80202"/>
                </a:solidFill>
                <a:latin typeface="Century Gothic"/>
                <a:cs typeface="Century Gothic"/>
              </a:rPr>
              <a:t>Bil</a:t>
            </a:r>
            <a:endParaRPr lang="en-US" b="1" dirty="0">
              <a:solidFill>
                <a:srgbClr val="C80202"/>
              </a:solidFill>
              <a:latin typeface="Century Gothic"/>
              <a:cs typeface="Century Gothic"/>
            </a:endParaRPr>
          </a:p>
        </p:txBody>
      </p:sp>
      <p:sp>
        <p:nvSpPr>
          <p:cNvPr id="76" name="Rectangle 75"/>
          <p:cNvSpPr/>
          <p:nvPr/>
        </p:nvSpPr>
        <p:spPr>
          <a:xfrm>
            <a:off x="4821311" y="2274292"/>
            <a:ext cx="4097956" cy="860280"/>
          </a:xfrm>
          <a:prstGeom prst="rect">
            <a:avLst/>
          </a:prstGeom>
          <a:solidFill>
            <a:schemeClr val="accent2">
              <a:lumMod val="20000"/>
              <a:lumOff val="80000"/>
              <a:alpha val="97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a:cs typeface="Century Gothic"/>
              </a:rPr>
              <a:t>Nationalization</a:t>
            </a:r>
            <a:endParaRPr lang="en-US" b="1" dirty="0">
              <a:solidFill>
                <a:schemeClr val="tx1"/>
              </a:solidFill>
              <a:latin typeface="Century Gothic"/>
              <a:cs typeface="Century Gothic"/>
            </a:endParaRPr>
          </a:p>
        </p:txBody>
      </p:sp>
      <p:sp>
        <p:nvSpPr>
          <p:cNvPr id="77" name="Rectangle 76"/>
          <p:cNvSpPr/>
          <p:nvPr/>
        </p:nvSpPr>
        <p:spPr>
          <a:xfrm>
            <a:off x="221374" y="3267230"/>
            <a:ext cx="2494676" cy="855088"/>
          </a:xfrm>
          <a:prstGeom prst="rect">
            <a:avLst/>
          </a:prstGeom>
          <a:solidFill>
            <a:schemeClr val="accent2">
              <a:lumMod val="20000"/>
              <a:lumOff val="80000"/>
              <a:alpha val="97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a:cs typeface="Century Gothic"/>
              </a:rPr>
              <a:t>Stay the Course</a:t>
            </a:r>
          </a:p>
        </p:txBody>
      </p:sp>
      <p:sp>
        <p:nvSpPr>
          <p:cNvPr id="78" name="Rectangle 77"/>
          <p:cNvSpPr/>
          <p:nvPr/>
        </p:nvSpPr>
        <p:spPr>
          <a:xfrm>
            <a:off x="2796522" y="3271825"/>
            <a:ext cx="1962318" cy="855088"/>
          </a:xfrm>
          <a:prstGeom prst="rect">
            <a:avLst/>
          </a:prstGeom>
          <a:solidFill>
            <a:schemeClr val="accent2">
              <a:lumMod val="20000"/>
              <a:lumOff val="80000"/>
              <a:alpha val="97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a:cs typeface="Century Gothic"/>
              </a:rPr>
              <a:t>S$ </a:t>
            </a:r>
            <a:r>
              <a:rPr lang="en-US" b="1" dirty="0" smtClean="0">
                <a:solidFill>
                  <a:srgbClr val="00B050"/>
                </a:solidFill>
                <a:latin typeface="Century Gothic"/>
                <a:cs typeface="Century Gothic"/>
              </a:rPr>
              <a:t>136</a:t>
            </a:r>
            <a:r>
              <a:rPr lang="en-US" b="1" dirty="0">
                <a:solidFill>
                  <a:srgbClr val="00B050"/>
                </a:solidFill>
                <a:latin typeface="Century Gothic"/>
                <a:cs typeface="Century Gothic"/>
              </a:rPr>
              <a:t> </a:t>
            </a:r>
            <a:r>
              <a:rPr lang="en-US" b="1" dirty="0" err="1" smtClean="0">
                <a:solidFill>
                  <a:srgbClr val="00B050"/>
                </a:solidFill>
                <a:latin typeface="Century Gothic"/>
                <a:cs typeface="Century Gothic"/>
              </a:rPr>
              <a:t>Bil</a:t>
            </a:r>
            <a:endParaRPr lang="en-US" b="1" dirty="0">
              <a:solidFill>
                <a:srgbClr val="00B050"/>
              </a:solidFill>
              <a:latin typeface="Century Gothic"/>
              <a:cs typeface="Century Gothic"/>
            </a:endParaRPr>
          </a:p>
        </p:txBody>
      </p:sp>
      <p:sp>
        <p:nvSpPr>
          <p:cNvPr id="79" name="Rectangle 78"/>
          <p:cNvSpPr/>
          <p:nvPr/>
        </p:nvSpPr>
        <p:spPr>
          <a:xfrm>
            <a:off x="4826754" y="3267229"/>
            <a:ext cx="4097956" cy="859683"/>
          </a:xfrm>
          <a:prstGeom prst="rect">
            <a:avLst/>
          </a:prstGeom>
          <a:solidFill>
            <a:schemeClr val="accent2">
              <a:lumMod val="20000"/>
              <a:lumOff val="80000"/>
              <a:alpha val="97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a:cs typeface="Century Gothic"/>
              </a:rPr>
              <a:t>Market Instability</a:t>
            </a:r>
            <a:endParaRPr lang="en-US" b="1" dirty="0">
              <a:solidFill>
                <a:schemeClr val="tx1"/>
              </a:solidFill>
              <a:latin typeface="Century Gothic"/>
              <a:cs typeface="Century Gothic"/>
            </a:endParaRPr>
          </a:p>
        </p:txBody>
      </p:sp>
      <p:sp>
        <p:nvSpPr>
          <p:cNvPr id="80" name="Rectangle 79"/>
          <p:cNvSpPr/>
          <p:nvPr/>
        </p:nvSpPr>
        <p:spPr>
          <a:xfrm>
            <a:off x="215931" y="4248433"/>
            <a:ext cx="2494676" cy="1526765"/>
          </a:xfrm>
          <a:prstGeom prst="rect">
            <a:avLst/>
          </a:prstGeom>
          <a:solidFill>
            <a:srgbClr val="ACE331">
              <a:alpha val="28000"/>
            </a:srgb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a:cs typeface="Century Gothic"/>
              </a:rPr>
              <a:t>Sell-off &amp; </a:t>
            </a:r>
            <a:r>
              <a:rPr lang="id-ID" b="1" dirty="0" smtClean="0">
                <a:solidFill>
                  <a:schemeClr val="tx1"/>
                </a:solidFill>
                <a:latin typeface="Century Gothic"/>
                <a:cs typeface="Century Gothic"/>
              </a:rPr>
              <a:t>W</a:t>
            </a:r>
            <a:r>
              <a:rPr lang="en-US" b="1" dirty="0" err="1" smtClean="0">
                <a:solidFill>
                  <a:schemeClr val="tx1"/>
                </a:solidFill>
                <a:latin typeface="Century Gothic"/>
                <a:cs typeface="Century Gothic"/>
              </a:rPr>
              <a:t>alk</a:t>
            </a:r>
            <a:r>
              <a:rPr lang="en-US" b="1" dirty="0" smtClean="0">
                <a:solidFill>
                  <a:schemeClr val="tx1"/>
                </a:solidFill>
                <a:latin typeface="Century Gothic"/>
                <a:cs typeface="Century Gothic"/>
              </a:rPr>
              <a:t> away</a:t>
            </a:r>
          </a:p>
        </p:txBody>
      </p:sp>
      <p:sp>
        <p:nvSpPr>
          <p:cNvPr id="81" name="Rectangle 80"/>
          <p:cNvSpPr/>
          <p:nvPr/>
        </p:nvSpPr>
        <p:spPr>
          <a:xfrm>
            <a:off x="2791079" y="4253028"/>
            <a:ext cx="1962318" cy="1526765"/>
          </a:xfrm>
          <a:prstGeom prst="rect">
            <a:avLst/>
          </a:prstGeom>
          <a:solidFill>
            <a:srgbClr val="ACE331">
              <a:alpha val="28000"/>
            </a:srgb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a:cs typeface="Century Gothic"/>
              </a:rPr>
              <a:t>S$ </a:t>
            </a:r>
            <a:r>
              <a:rPr lang="en-US" b="1" dirty="0" smtClean="0">
                <a:solidFill>
                  <a:srgbClr val="00B050"/>
                </a:solidFill>
                <a:latin typeface="Century Gothic"/>
                <a:cs typeface="Century Gothic"/>
              </a:rPr>
              <a:t>73</a:t>
            </a:r>
            <a:r>
              <a:rPr lang="en-US" b="1" dirty="0">
                <a:solidFill>
                  <a:srgbClr val="00B050"/>
                </a:solidFill>
                <a:latin typeface="Century Gothic"/>
                <a:cs typeface="Century Gothic"/>
              </a:rPr>
              <a:t> </a:t>
            </a:r>
            <a:r>
              <a:rPr lang="en-US" b="1" dirty="0" err="1" smtClean="0">
                <a:solidFill>
                  <a:srgbClr val="00B050"/>
                </a:solidFill>
                <a:latin typeface="Century Gothic"/>
                <a:cs typeface="Century Gothic"/>
              </a:rPr>
              <a:t>Bil</a:t>
            </a:r>
            <a:endParaRPr lang="en-US" b="1" dirty="0">
              <a:solidFill>
                <a:srgbClr val="00B050"/>
              </a:solidFill>
              <a:latin typeface="Century Gothic"/>
              <a:cs typeface="Century Gothic"/>
            </a:endParaRPr>
          </a:p>
        </p:txBody>
      </p:sp>
      <p:sp>
        <p:nvSpPr>
          <p:cNvPr id="82" name="Rectangle 81"/>
          <p:cNvSpPr/>
          <p:nvPr/>
        </p:nvSpPr>
        <p:spPr>
          <a:xfrm>
            <a:off x="4821311" y="4253027"/>
            <a:ext cx="4097956" cy="701815"/>
          </a:xfrm>
          <a:prstGeom prst="rect">
            <a:avLst/>
          </a:prstGeom>
          <a:solidFill>
            <a:schemeClr val="accent2">
              <a:lumMod val="20000"/>
              <a:lumOff val="80000"/>
              <a:alpha val="97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latin typeface="Century Gothic"/>
                <a:cs typeface="Century Gothic"/>
              </a:rPr>
              <a:t>Bartini’s</a:t>
            </a:r>
            <a:r>
              <a:rPr lang="en-US" sz="1600" b="1" dirty="0" smtClean="0">
                <a:solidFill>
                  <a:schemeClr val="tx1"/>
                </a:solidFill>
                <a:latin typeface="Century Gothic"/>
                <a:cs typeface="Century Gothic"/>
              </a:rPr>
              <a:t> Offer: </a:t>
            </a:r>
            <a:r>
              <a:rPr lang="en-US" sz="1600" dirty="0" smtClean="0">
                <a:solidFill>
                  <a:schemeClr val="tx1"/>
                </a:solidFill>
                <a:latin typeface="Century Gothic"/>
                <a:cs typeface="Century Gothic"/>
              </a:rPr>
              <a:t>Can’t be retrieved</a:t>
            </a:r>
            <a:endParaRPr lang="en-US" sz="1600" dirty="0">
              <a:solidFill>
                <a:schemeClr val="tx1"/>
              </a:solidFill>
              <a:latin typeface="Century Gothic"/>
              <a:cs typeface="Century Gothic"/>
            </a:endParaRPr>
          </a:p>
        </p:txBody>
      </p:sp>
      <p:sp>
        <p:nvSpPr>
          <p:cNvPr id="37" name="Rectangle 36"/>
          <p:cNvSpPr/>
          <p:nvPr/>
        </p:nvSpPr>
        <p:spPr>
          <a:xfrm>
            <a:off x="4821312" y="5045416"/>
            <a:ext cx="4106758" cy="726973"/>
          </a:xfrm>
          <a:prstGeom prst="rect">
            <a:avLst/>
          </a:prstGeom>
          <a:solidFill>
            <a:srgbClr val="ACE331">
              <a:alpha val="28000"/>
            </a:srgb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a:cs typeface="Century Gothic"/>
              </a:rPr>
              <a:t>Mobile Turkish: </a:t>
            </a:r>
            <a:r>
              <a:rPr lang="en-US" sz="1600" dirty="0">
                <a:solidFill>
                  <a:schemeClr val="tx1"/>
                </a:solidFill>
                <a:latin typeface="Century Gothic"/>
                <a:cs typeface="Century Gothic"/>
              </a:rPr>
              <a:t>share-to</a:t>
            </a:r>
            <a:r>
              <a:rPr lang="id-ID" sz="1600" dirty="0">
                <a:solidFill>
                  <a:schemeClr val="tx1"/>
                </a:solidFill>
                <a:latin typeface="Century Gothic"/>
                <a:cs typeface="Century Gothic"/>
              </a:rPr>
              <a:t>-</a:t>
            </a:r>
            <a:r>
              <a:rPr lang="en-US" sz="1600" dirty="0">
                <a:solidFill>
                  <a:schemeClr val="tx1"/>
                </a:solidFill>
                <a:latin typeface="Century Gothic"/>
                <a:cs typeface="Century Gothic"/>
              </a:rPr>
              <a:t>share exchange worth S$ 85,000m</a:t>
            </a:r>
          </a:p>
        </p:txBody>
      </p:sp>
      <p:sp>
        <p:nvSpPr>
          <p:cNvPr id="38" name="Rectangle 37"/>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9" name="Rectangle 3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0" name="Rectangle 39"/>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2" name="Rectangle 41"/>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4" name="Rectangle 43"/>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6" name="Rectangle 45"/>
          <p:cNvSpPr/>
          <p:nvPr/>
        </p:nvSpPr>
        <p:spPr>
          <a:xfrm>
            <a:off x="1829919"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5168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3" name="TextBox 22"/>
          <p:cNvSpPr txBox="1"/>
          <p:nvPr/>
        </p:nvSpPr>
        <p:spPr>
          <a:xfrm>
            <a:off x="609601" y="437900"/>
            <a:ext cx="7924799" cy="738664"/>
          </a:xfrm>
          <a:prstGeom prst="rect">
            <a:avLst/>
          </a:prstGeom>
          <a:solidFill>
            <a:srgbClr val="1F4E79"/>
          </a:solidFill>
        </p:spPr>
        <p:txBody>
          <a:bodyPr wrap="square" rtlCol="0">
            <a:spAutoFit/>
          </a:bodyPr>
          <a:lstStyle/>
          <a:p>
            <a:pPr algn="ctr"/>
            <a:r>
              <a:rPr lang="en-US" sz="2800" b="1" dirty="0" smtClean="0">
                <a:solidFill>
                  <a:schemeClr val="bg1"/>
                </a:solidFill>
                <a:latin typeface="Century Gothic" pitchFamily="34" charset="0"/>
              </a:rPr>
              <a:t>Alternatives</a:t>
            </a:r>
            <a:endParaRPr lang="en-US" sz="2800" b="1" dirty="0">
              <a:solidFill>
                <a:srgbClr val="FF0000"/>
              </a:solidFill>
              <a:latin typeface="Century Gothic" pitchFamily="34" charset="0"/>
            </a:endParaRPr>
          </a:p>
          <a:p>
            <a:pPr algn="ctr"/>
            <a:r>
              <a:rPr lang="en-US" sz="1400" b="1" dirty="0" smtClean="0">
                <a:solidFill>
                  <a:schemeClr val="bg1"/>
                </a:solidFill>
                <a:latin typeface="Century Gothic" pitchFamily="34" charset="0"/>
              </a:rPr>
              <a:t>POLITICAL RISKS &amp; STRATEGIC UNCERTAINTY IN ILANIA</a:t>
            </a:r>
            <a:endParaRPr lang="en-US" sz="1400" b="1" dirty="0">
              <a:solidFill>
                <a:schemeClr val="bg1"/>
              </a:solidFill>
              <a:latin typeface="Century Gothic" pitchFamily="34" charset="0"/>
            </a:endParaRPr>
          </a:p>
        </p:txBody>
      </p:sp>
      <p:sp>
        <p:nvSpPr>
          <p:cNvPr id="24" name="Rectangle 23"/>
          <p:cNvSpPr/>
          <p:nvPr/>
        </p:nvSpPr>
        <p:spPr>
          <a:xfrm>
            <a:off x="0" y="516804"/>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8567936" y="514100"/>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p:cNvPicPr>
            <a:picLocks noChangeAspect="1"/>
          </p:cNvPicPr>
          <p:nvPr/>
        </p:nvPicPr>
        <p:blipFill>
          <a:blip r:embed="rId3" cstate="print"/>
          <a:stretch>
            <a:fillRect/>
          </a:stretch>
        </p:blipFill>
        <p:spPr>
          <a:xfrm>
            <a:off x="9906000" y="237752"/>
            <a:ext cx="4524375" cy="2533650"/>
          </a:xfrm>
          <a:prstGeom prst="rect">
            <a:avLst/>
          </a:prstGeom>
        </p:spPr>
      </p:pic>
      <p:sp>
        <p:nvSpPr>
          <p:cNvPr id="41" name="Rectangle 40"/>
          <p:cNvSpPr/>
          <p:nvPr/>
        </p:nvSpPr>
        <p:spPr>
          <a:xfrm>
            <a:off x="215931" y="2280835"/>
            <a:ext cx="2494676" cy="855088"/>
          </a:xfrm>
          <a:prstGeom prst="rect">
            <a:avLst/>
          </a:prstGeom>
          <a:solidFill>
            <a:schemeClr val="accent2">
              <a:lumMod val="20000"/>
              <a:lumOff val="80000"/>
              <a:alpha val="97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a:cs typeface="Century Gothic"/>
              </a:rPr>
              <a:t>Consolidate &amp; Expand</a:t>
            </a:r>
          </a:p>
        </p:txBody>
      </p:sp>
      <p:sp>
        <p:nvSpPr>
          <p:cNvPr id="45" name="Rectangle 44"/>
          <p:cNvSpPr/>
          <p:nvPr/>
        </p:nvSpPr>
        <p:spPr>
          <a:xfrm>
            <a:off x="215931" y="1493563"/>
            <a:ext cx="2494676" cy="61428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Alternatives</a:t>
            </a:r>
            <a:endParaRPr lang="en-US" b="1" dirty="0">
              <a:solidFill>
                <a:schemeClr val="bg1"/>
              </a:solidFill>
              <a:latin typeface="Century Gothic"/>
              <a:cs typeface="Century Gothic"/>
            </a:endParaRPr>
          </a:p>
        </p:txBody>
      </p:sp>
      <p:sp>
        <p:nvSpPr>
          <p:cNvPr id="61" name="Rectangle 60"/>
          <p:cNvSpPr/>
          <p:nvPr/>
        </p:nvSpPr>
        <p:spPr>
          <a:xfrm>
            <a:off x="2791179" y="1493563"/>
            <a:ext cx="1962226" cy="61428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Decision tree option value</a:t>
            </a:r>
            <a:endParaRPr lang="en-US" b="1" dirty="0">
              <a:solidFill>
                <a:schemeClr val="bg1"/>
              </a:solidFill>
              <a:latin typeface="Century Gothic"/>
              <a:cs typeface="Century Gothic"/>
            </a:endParaRPr>
          </a:p>
        </p:txBody>
      </p:sp>
      <p:sp>
        <p:nvSpPr>
          <p:cNvPr id="67" name="Rectangle 66"/>
          <p:cNvSpPr/>
          <p:nvPr/>
        </p:nvSpPr>
        <p:spPr>
          <a:xfrm>
            <a:off x="4807753" y="1493563"/>
            <a:ext cx="4120316" cy="603558"/>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Other consideration</a:t>
            </a:r>
            <a:endParaRPr lang="en-US" b="1" dirty="0">
              <a:solidFill>
                <a:schemeClr val="bg1"/>
              </a:solidFill>
              <a:latin typeface="Century Gothic"/>
              <a:cs typeface="Century Gothic"/>
            </a:endParaRPr>
          </a:p>
        </p:txBody>
      </p:sp>
      <p:sp>
        <p:nvSpPr>
          <p:cNvPr id="75" name="Rectangle 74"/>
          <p:cNvSpPr/>
          <p:nvPr/>
        </p:nvSpPr>
        <p:spPr>
          <a:xfrm>
            <a:off x="2791079" y="2285430"/>
            <a:ext cx="1962318" cy="849142"/>
          </a:xfrm>
          <a:prstGeom prst="rect">
            <a:avLst/>
          </a:prstGeom>
          <a:solidFill>
            <a:schemeClr val="accent2">
              <a:lumMod val="20000"/>
              <a:lumOff val="80000"/>
              <a:alpha val="97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a:cs typeface="Century Gothic"/>
              </a:rPr>
              <a:t>S$ </a:t>
            </a:r>
            <a:r>
              <a:rPr lang="en-US" b="1" dirty="0" smtClean="0">
                <a:solidFill>
                  <a:srgbClr val="C80202"/>
                </a:solidFill>
                <a:latin typeface="Century Gothic"/>
                <a:cs typeface="Century Gothic"/>
              </a:rPr>
              <a:t>(56) </a:t>
            </a:r>
            <a:r>
              <a:rPr lang="en-US" b="1" dirty="0" err="1" smtClean="0">
                <a:solidFill>
                  <a:srgbClr val="C80202"/>
                </a:solidFill>
                <a:latin typeface="Century Gothic"/>
                <a:cs typeface="Century Gothic"/>
              </a:rPr>
              <a:t>Bil</a:t>
            </a:r>
            <a:endParaRPr lang="en-US" b="1" dirty="0">
              <a:solidFill>
                <a:srgbClr val="C80202"/>
              </a:solidFill>
              <a:latin typeface="Century Gothic"/>
              <a:cs typeface="Century Gothic"/>
            </a:endParaRPr>
          </a:p>
        </p:txBody>
      </p:sp>
      <p:sp>
        <p:nvSpPr>
          <p:cNvPr id="76" name="Rectangle 75"/>
          <p:cNvSpPr/>
          <p:nvPr/>
        </p:nvSpPr>
        <p:spPr>
          <a:xfrm>
            <a:off x="4821311" y="2274292"/>
            <a:ext cx="4097956" cy="860280"/>
          </a:xfrm>
          <a:prstGeom prst="rect">
            <a:avLst/>
          </a:prstGeom>
          <a:solidFill>
            <a:schemeClr val="accent2">
              <a:lumMod val="20000"/>
              <a:lumOff val="80000"/>
              <a:alpha val="97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a:cs typeface="Century Gothic"/>
              </a:rPr>
              <a:t>Nationalization</a:t>
            </a:r>
            <a:endParaRPr lang="en-US" b="1" dirty="0">
              <a:solidFill>
                <a:schemeClr val="tx1"/>
              </a:solidFill>
              <a:latin typeface="Century Gothic"/>
              <a:cs typeface="Century Gothic"/>
            </a:endParaRPr>
          </a:p>
        </p:txBody>
      </p:sp>
      <p:sp>
        <p:nvSpPr>
          <p:cNvPr id="77" name="Rectangle 76"/>
          <p:cNvSpPr/>
          <p:nvPr/>
        </p:nvSpPr>
        <p:spPr>
          <a:xfrm>
            <a:off x="221374" y="3267230"/>
            <a:ext cx="2494676" cy="85508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Stay the Course</a:t>
            </a:r>
          </a:p>
        </p:txBody>
      </p:sp>
      <p:sp>
        <p:nvSpPr>
          <p:cNvPr id="78" name="Rectangle 77"/>
          <p:cNvSpPr/>
          <p:nvPr/>
        </p:nvSpPr>
        <p:spPr>
          <a:xfrm>
            <a:off x="2796522" y="3271825"/>
            <a:ext cx="1962318" cy="85508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S$ 136 </a:t>
            </a:r>
            <a:r>
              <a:rPr lang="en-US" b="1" dirty="0" err="1" smtClean="0">
                <a:solidFill>
                  <a:schemeClr val="bg1">
                    <a:lumMod val="75000"/>
                  </a:schemeClr>
                </a:solidFill>
                <a:latin typeface="Century Gothic"/>
                <a:cs typeface="Century Gothic"/>
              </a:rPr>
              <a:t>Bil</a:t>
            </a:r>
            <a:endParaRPr lang="en-US" b="1" dirty="0">
              <a:solidFill>
                <a:schemeClr val="bg1">
                  <a:lumMod val="75000"/>
                </a:schemeClr>
              </a:solidFill>
              <a:latin typeface="Century Gothic"/>
              <a:cs typeface="Century Gothic"/>
            </a:endParaRPr>
          </a:p>
        </p:txBody>
      </p:sp>
      <p:sp>
        <p:nvSpPr>
          <p:cNvPr id="79" name="Rectangle 78"/>
          <p:cNvSpPr/>
          <p:nvPr/>
        </p:nvSpPr>
        <p:spPr>
          <a:xfrm>
            <a:off x="4826754" y="3267229"/>
            <a:ext cx="4097956" cy="85968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Market Instability</a:t>
            </a:r>
            <a:endParaRPr lang="en-US" b="1" dirty="0">
              <a:solidFill>
                <a:schemeClr val="bg1">
                  <a:lumMod val="75000"/>
                </a:schemeClr>
              </a:solidFill>
              <a:latin typeface="Century Gothic"/>
              <a:cs typeface="Century Gothic"/>
            </a:endParaRPr>
          </a:p>
        </p:txBody>
      </p:sp>
      <p:sp>
        <p:nvSpPr>
          <p:cNvPr id="80" name="Rectangle 79"/>
          <p:cNvSpPr/>
          <p:nvPr/>
        </p:nvSpPr>
        <p:spPr>
          <a:xfrm>
            <a:off x="215931" y="4248433"/>
            <a:ext cx="2494676" cy="152676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Sell-off &amp; </a:t>
            </a:r>
            <a:r>
              <a:rPr lang="id-ID" b="1" dirty="0" smtClean="0">
                <a:solidFill>
                  <a:schemeClr val="bg1">
                    <a:lumMod val="75000"/>
                  </a:schemeClr>
                </a:solidFill>
                <a:latin typeface="Century Gothic"/>
                <a:cs typeface="Century Gothic"/>
              </a:rPr>
              <a:t>W</a:t>
            </a:r>
            <a:r>
              <a:rPr lang="en-US" b="1" dirty="0" err="1" smtClean="0">
                <a:solidFill>
                  <a:schemeClr val="bg1">
                    <a:lumMod val="75000"/>
                  </a:schemeClr>
                </a:solidFill>
                <a:latin typeface="Century Gothic"/>
                <a:cs typeface="Century Gothic"/>
              </a:rPr>
              <a:t>alk</a:t>
            </a:r>
            <a:r>
              <a:rPr lang="en-US" b="1" dirty="0" smtClean="0">
                <a:solidFill>
                  <a:schemeClr val="bg1">
                    <a:lumMod val="75000"/>
                  </a:schemeClr>
                </a:solidFill>
                <a:latin typeface="Century Gothic"/>
                <a:cs typeface="Century Gothic"/>
              </a:rPr>
              <a:t> away</a:t>
            </a:r>
          </a:p>
        </p:txBody>
      </p:sp>
      <p:sp>
        <p:nvSpPr>
          <p:cNvPr id="81" name="Rectangle 80"/>
          <p:cNvSpPr/>
          <p:nvPr/>
        </p:nvSpPr>
        <p:spPr>
          <a:xfrm>
            <a:off x="2791079" y="4253028"/>
            <a:ext cx="1962318" cy="152676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S$ 73 </a:t>
            </a:r>
            <a:r>
              <a:rPr lang="en-US" b="1" dirty="0" err="1" smtClean="0">
                <a:solidFill>
                  <a:schemeClr val="bg1">
                    <a:lumMod val="75000"/>
                  </a:schemeClr>
                </a:solidFill>
                <a:latin typeface="Century Gothic"/>
                <a:cs typeface="Century Gothic"/>
              </a:rPr>
              <a:t>Bil</a:t>
            </a:r>
            <a:endParaRPr lang="en-US" b="1" dirty="0">
              <a:solidFill>
                <a:schemeClr val="bg1">
                  <a:lumMod val="75000"/>
                </a:schemeClr>
              </a:solidFill>
              <a:latin typeface="Century Gothic"/>
              <a:cs typeface="Century Gothic"/>
            </a:endParaRPr>
          </a:p>
        </p:txBody>
      </p:sp>
      <p:sp>
        <p:nvSpPr>
          <p:cNvPr id="82" name="Rectangle 81"/>
          <p:cNvSpPr/>
          <p:nvPr/>
        </p:nvSpPr>
        <p:spPr>
          <a:xfrm>
            <a:off x="4821311" y="4253027"/>
            <a:ext cx="4097956" cy="70181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bg1">
                    <a:lumMod val="75000"/>
                  </a:schemeClr>
                </a:solidFill>
                <a:latin typeface="Century Gothic"/>
                <a:cs typeface="Century Gothic"/>
              </a:rPr>
              <a:t>Bartini’s</a:t>
            </a:r>
            <a:r>
              <a:rPr lang="en-US" sz="1600" b="1" dirty="0" smtClean="0">
                <a:solidFill>
                  <a:schemeClr val="bg1">
                    <a:lumMod val="75000"/>
                  </a:schemeClr>
                </a:solidFill>
                <a:latin typeface="Century Gothic"/>
                <a:cs typeface="Century Gothic"/>
              </a:rPr>
              <a:t> Offer: </a:t>
            </a:r>
            <a:r>
              <a:rPr lang="en-US" sz="1600" dirty="0" smtClean="0">
                <a:solidFill>
                  <a:schemeClr val="bg1">
                    <a:lumMod val="75000"/>
                  </a:schemeClr>
                </a:solidFill>
                <a:latin typeface="Century Gothic"/>
                <a:cs typeface="Century Gothic"/>
              </a:rPr>
              <a:t>Can’t be retrieved</a:t>
            </a:r>
            <a:endParaRPr lang="en-US" sz="1600" dirty="0">
              <a:solidFill>
                <a:schemeClr val="bg1">
                  <a:lumMod val="75000"/>
                </a:schemeClr>
              </a:solidFill>
              <a:latin typeface="Century Gothic"/>
              <a:cs typeface="Century Gothic"/>
            </a:endParaRPr>
          </a:p>
        </p:txBody>
      </p:sp>
      <p:sp>
        <p:nvSpPr>
          <p:cNvPr id="37" name="Rectangle 36"/>
          <p:cNvSpPr/>
          <p:nvPr/>
        </p:nvSpPr>
        <p:spPr>
          <a:xfrm>
            <a:off x="4821312" y="5045416"/>
            <a:ext cx="4106758" cy="72697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75000"/>
                  </a:schemeClr>
                </a:solidFill>
                <a:latin typeface="Century Gothic"/>
                <a:cs typeface="Century Gothic"/>
              </a:rPr>
              <a:t>Mobile Turkish: </a:t>
            </a:r>
            <a:r>
              <a:rPr lang="en-US" sz="1600" dirty="0">
                <a:solidFill>
                  <a:schemeClr val="bg1">
                    <a:lumMod val="75000"/>
                  </a:schemeClr>
                </a:solidFill>
                <a:latin typeface="Century Gothic"/>
                <a:cs typeface="Century Gothic"/>
              </a:rPr>
              <a:t>share-to</a:t>
            </a:r>
            <a:r>
              <a:rPr lang="id-ID" sz="1600" dirty="0">
                <a:solidFill>
                  <a:schemeClr val="bg1">
                    <a:lumMod val="75000"/>
                  </a:schemeClr>
                </a:solidFill>
                <a:latin typeface="Century Gothic"/>
                <a:cs typeface="Century Gothic"/>
              </a:rPr>
              <a:t>-</a:t>
            </a:r>
            <a:r>
              <a:rPr lang="en-US" sz="1600" dirty="0">
                <a:solidFill>
                  <a:schemeClr val="bg1">
                    <a:lumMod val="75000"/>
                  </a:schemeClr>
                </a:solidFill>
                <a:latin typeface="Century Gothic"/>
                <a:cs typeface="Century Gothic"/>
              </a:rPr>
              <a:t>share exchange worth S$ 85,000m</a:t>
            </a:r>
          </a:p>
        </p:txBody>
      </p:sp>
      <p:sp>
        <p:nvSpPr>
          <p:cNvPr id="38" name="Rectangle 37"/>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9" name="Rectangle 3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0" name="Rectangle 39"/>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2" name="Rectangle 41"/>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4" name="Rectangle 43"/>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6" name="Rectangle 45"/>
          <p:cNvSpPr/>
          <p:nvPr/>
        </p:nvSpPr>
        <p:spPr>
          <a:xfrm>
            <a:off x="1829919"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35633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3" name="TextBox 22"/>
          <p:cNvSpPr txBox="1"/>
          <p:nvPr/>
        </p:nvSpPr>
        <p:spPr>
          <a:xfrm>
            <a:off x="609601" y="437900"/>
            <a:ext cx="7924799" cy="738664"/>
          </a:xfrm>
          <a:prstGeom prst="rect">
            <a:avLst/>
          </a:prstGeom>
          <a:solidFill>
            <a:srgbClr val="1F4E79"/>
          </a:solidFill>
        </p:spPr>
        <p:txBody>
          <a:bodyPr wrap="square" rtlCol="0">
            <a:spAutoFit/>
          </a:bodyPr>
          <a:lstStyle/>
          <a:p>
            <a:pPr algn="ctr"/>
            <a:r>
              <a:rPr lang="en-US" sz="2800" b="1" dirty="0" smtClean="0">
                <a:solidFill>
                  <a:schemeClr val="bg1"/>
                </a:solidFill>
                <a:latin typeface="Century Gothic" pitchFamily="34" charset="0"/>
              </a:rPr>
              <a:t>Alternatives</a:t>
            </a:r>
            <a:endParaRPr lang="en-US" sz="2800" b="1" dirty="0">
              <a:solidFill>
                <a:srgbClr val="FF0000"/>
              </a:solidFill>
              <a:latin typeface="Century Gothic" pitchFamily="34" charset="0"/>
            </a:endParaRPr>
          </a:p>
          <a:p>
            <a:pPr algn="ctr"/>
            <a:r>
              <a:rPr lang="en-US" sz="1400" b="1" dirty="0" smtClean="0">
                <a:solidFill>
                  <a:schemeClr val="bg1"/>
                </a:solidFill>
                <a:latin typeface="Century Gothic" pitchFamily="34" charset="0"/>
              </a:rPr>
              <a:t>POLITICAL RISKS &amp; STRATEGIC UNCERTAINTY IN ILANIA</a:t>
            </a:r>
            <a:endParaRPr lang="en-US" sz="1400" b="1" dirty="0">
              <a:solidFill>
                <a:schemeClr val="bg1"/>
              </a:solidFill>
              <a:latin typeface="Century Gothic" pitchFamily="34" charset="0"/>
            </a:endParaRPr>
          </a:p>
        </p:txBody>
      </p:sp>
      <p:sp>
        <p:nvSpPr>
          <p:cNvPr id="24" name="Rectangle 23"/>
          <p:cNvSpPr/>
          <p:nvPr/>
        </p:nvSpPr>
        <p:spPr>
          <a:xfrm>
            <a:off x="0" y="516804"/>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8567936" y="514100"/>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p:cNvPicPr>
            <a:picLocks noChangeAspect="1"/>
          </p:cNvPicPr>
          <p:nvPr/>
        </p:nvPicPr>
        <p:blipFill>
          <a:blip r:embed="rId3" cstate="print"/>
          <a:stretch>
            <a:fillRect/>
          </a:stretch>
        </p:blipFill>
        <p:spPr>
          <a:xfrm>
            <a:off x="9906000" y="237752"/>
            <a:ext cx="4524375" cy="2533650"/>
          </a:xfrm>
          <a:prstGeom prst="rect">
            <a:avLst/>
          </a:prstGeom>
        </p:spPr>
      </p:pic>
      <p:sp>
        <p:nvSpPr>
          <p:cNvPr id="41" name="Rectangle 40"/>
          <p:cNvSpPr/>
          <p:nvPr/>
        </p:nvSpPr>
        <p:spPr>
          <a:xfrm>
            <a:off x="215931" y="2280835"/>
            <a:ext cx="2494676" cy="855088"/>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Consolidate &amp; Expand</a:t>
            </a:r>
          </a:p>
        </p:txBody>
      </p:sp>
      <p:sp>
        <p:nvSpPr>
          <p:cNvPr id="45" name="Rectangle 44"/>
          <p:cNvSpPr/>
          <p:nvPr/>
        </p:nvSpPr>
        <p:spPr>
          <a:xfrm>
            <a:off x="215931" y="1493563"/>
            <a:ext cx="2494676" cy="61428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Alternatives</a:t>
            </a:r>
            <a:endParaRPr lang="en-US" b="1" dirty="0">
              <a:solidFill>
                <a:schemeClr val="bg1"/>
              </a:solidFill>
              <a:latin typeface="Century Gothic"/>
              <a:cs typeface="Century Gothic"/>
            </a:endParaRPr>
          </a:p>
        </p:txBody>
      </p:sp>
      <p:sp>
        <p:nvSpPr>
          <p:cNvPr id="61" name="Rectangle 60"/>
          <p:cNvSpPr/>
          <p:nvPr/>
        </p:nvSpPr>
        <p:spPr>
          <a:xfrm>
            <a:off x="2791179" y="1493563"/>
            <a:ext cx="1962226" cy="61428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Decision tree option value</a:t>
            </a:r>
            <a:endParaRPr lang="en-US" b="1" dirty="0">
              <a:solidFill>
                <a:schemeClr val="bg1"/>
              </a:solidFill>
              <a:latin typeface="Century Gothic"/>
              <a:cs typeface="Century Gothic"/>
            </a:endParaRPr>
          </a:p>
        </p:txBody>
      </p:sp>
      <p:sp>
        <p:nvSpPr>
          <p:cNvPr id="67" name="Rectangle 66"/>
          <p:cNvSpPr/>
          <p:nvPr/>
        </p:nvSpPr>
        <p:spPr>
          <a:xfrm>
            <a:off x="4807753" y="1493563"/>
            <a:ext cx="4120316" cy="603558"/>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Other consideration</a:t>
            </a:r>
            <a:endParaRPr lang="en-US" b="1" dirty="0">
              <a:solidFill>
                <a:schemeClr val="bg1"/>
              </a:solidFill>
              <a:latin typeface="Century Gothic"/>
              <a:cs typeface="Century Gothic"/>
            </a:endParaRPr>
          </a:p>
        </p:txBody>
      </p:sp>
      <p:sp>
        <p:nvSpPr>
          <p:cNvPr id="75" name="Rectangle 74"/>
          <p:cNvSpPr/>
          <p:nvPr/>
        </p:nvSpPr>
        <p:spPr>
          <a:xfrm>
            <a:off x="2791079" y="2285430"/>
            <a:ext cx="1962318" cy="849142"/>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S$ (56) </a:t>
            </a:r>
            <a:r>
              <a:rPr lang="en-US" b="1" dirty="0" err="1" smtClean="0">
                <a:solidFill>
                  <a:schemeClr val="bg1">
                    <a:lumMod val="75000"/>
                  </a:schemeClr>
                </a:solidFill>
                <a:latin typeface="Century Gothic"/>
                <a:cs typeface="Century Gothic"/>
              </a:rPr>
              <a:t>Bil</a:t>
            </a:r>
            <a:endParaRPr lang="en-US" b="1" dirty="0">
              <a:solidFill>
                <a:schemeClr val="bg1">
                  <a:lumMod val="75000"/>
                </a:schemeClr>
              </a:solidFill>
              <a:latin typeface="Century Gothic"/>
              <a:cs typeface="Century Gothic"/>
            </a:endParaRPr>
          </a:p>
        </p:txBody>
      </p:sp>
      <p:sp>
        <p:nvSpPr>
          <p:cNvPr id="76" name="Rectangle 75"/>
          <p:cNvSpPr/>
          <p:nvPr/>
        </p:nvSpPr>
        <p:spPr>
          <a:xfrm>
            <a:off x="4821311" y="2274292"/>
            <a:ext cx="4097956" cy="86028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Nationalization</a:t>
            </a:r>
            <a:endParaRPr lang="en-US" b="1" dirty="0">
              <a:solidFill>
                <a:schemeClr val="bg1">
                  <a:lumMod val="75000"/>
                </a:schemeClr>
              </a:solidFill>
              <a:latin typeface="Century Gothic"/>
              <a:cs typeface="Century Gothic"/>
            </a:endParaRPr>
          </a:p>
        </p:txBody>
      </p:sp>
      <p:sp>
        <p:nvSpPr>
          <p:cNvPr id="77" name="Rectangle 76"/>
          <p:cNvSpPr/>
          <p:nvPr/>
        </p:nvSpPr>
        <p:spPr>
          <a:xfrm>
            <a:off x="221374" y="3267230"/>
            <a:ext cx="2494676" cy="855088"/>
          </a:xfrm>
          <a:prstGeom prst="rect">
            <a:avLst/>
          </a:prstGeom>
          <a:solidFill>
            <a:schemeClr val="accent2">
              <a:lumMod val="20000"/>
              <a:lumOff val="80000"/>
              <a:alpha val="97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a:cs typeface="Century Gothic"/>
              </a:rPr>
              <a:t>Stay the Course</a:t>
            </a:r>
          </a:p>
        </p:txBody>
      </p:sp>
      <p:sp>
        <p:nvSpPr>
          <p:cNvPr id="78" name="Rectangle 77"/>
          <p:cNvSpPr/>
          <p:nvPr/>
        </p:nvSpPr>
        <p:spPr>
          <a:xfrm>
            <a:off x="2796522" y="3271825"/>
            <a:ext cx="1962318" cy="855088"/>
          </a:xfrm>
          <a:prstGeom prst="rect">
            <a:avLst/>
          </a:prstGeom>
          <a:solidFill>
            <a:schemeClr val="accent2">
              <a:lumMod val="20000"/>
              <a:lumOff val="80000"/>
              <a:alpha val="97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a:cs typeface="Century Gothic"/>
              </a:rPr>
              <a:t>S$ </a:t>
            </a:r>
            <a:r>
              <a:rPr lang="en-US" b="1" dirty="0" smtClean="0">
                <a:solidFill>
                  <a:srgbClr val="00B050"/>
                </a:solidFill>
                <a:latin typeface="Century Gothic"/>
                <a:cs typeface="Century Gothic"/>
              </a:rPr>
              <a:t>136 </a:t>
            </a:r>
            <a:r>
              <a:rPr lang="en-US" b="1" dirty="0" err="1" smtClean="0">
                <a:solidFill>
                  <a:srgbClr val="00B050"/>
                </a:solidFill>
                <a:latin typeface="Century Gothic"/>
                <a:cs typeface="Century Gothic"/>
              </a:rPr>
              <a:t>Bil</a:t>
            </a:r>
            <a:endParaRPr lang="en-US" b="1" dirty="0">
              <a:solidFill>
                <a:srgbClr val="00B050"/>
              </a:solidFill>
              <a:latin typeface="Century Gothic"/>
              <a:cs typeface="Century Gothic"/>
            </a:endParaRPr>
          </a:p>
        </p:txBody>
      </p:sp>
      <p:sp>
        <p:nvSpPr>
          <p:cNvPr id="79" name="Rectangle 78"/>
          <p:cNvSpPr/>
          <p:nvPr/>
        </p:nvSpPr>
        <p:spPr>
          <a:xfrm>
            <a:off x="4826754" y="3267229"/>
            <a:ext cx="4097956" cy="859683"/>
          </a:xfrm>
          <a:prstGeom prst="rect">
            <a:avLst/>
          </a:prstGeom>
          <a:solidFill>
            <a:schemeClr val="accent2">
              <a:lumMod val="20000"/>
              <a:lumOff val="80000"/>
              <a:alpha val="97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a:cs typeface="Century Gothic"/>
              </a:rPr>
              <a:t>Market Instability</a:t>
            </a:r>
            <a:endParaRPr lang="en-US" b="1" dirty="0">
              <a:solidFill>
                <a:schemeClr val="tx1"/>
              </a:solidFill>
              <a:latin typeface="Century Gothic"/>
              <a:cs typeface="Century Gothic"/>
            </a:endParaRPr>
          </a:p>
        </p:txBody>
      </p:sp>
      <p:sp>
        <p:nvSpPr>
          <p:cNvPr id="80" name="Rectangle 79"/>
          <p:cNvSpPr/>
          <p:nvPr/>
        </p:nvSpPr>
        <p:spPr>
          <a:xfrm>
            <a:off x="215931" y="4248433"/>
            <a:ext cx="2494676" cy="152676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Sell-off &amp; </a:t>
            </a:r>
            <a:r>
              <a:rPr lang="id-ID" b="1" dirty="0" smtClean="0">
                <a:solidFill>
                  <a:schemeClr val="bg1">
                    <a:lumMod val="75000"/>
                  </a:schemeClr>
                </a:solidFill>
                <a:latin typeface="Century Gothic"/>
                <a:cs typeface="Century Gothic"/>
              </a:rPr>
              <a:t>W</a:t>
            </a:r>
            <a:r>
              <a:rPr lang="en-US" b="1" dirty="0" err="1" smtClean="0">
                <a:solidFill>
                  <a:schemeClr val="bg1">
                    <a:lumMod val="75000"/>
                  </a:schemeClr>
                </a:solidFill>
                <a:latin typeface="Century Gothic"/>
                <a:cs typeface="Century Gothic"/>
              </a:rPr>
              <a:t>alk</a:t>
            </a:r>
            <a:r>
              <a:rPr lang="en-US" b="1" dirty="0" smtClean="0">
                <a:solidFill>
                  <a:schemeClr val="bg1">
                    <a:lumMod val="75000"/>
                  </a:schemeClr>
                </a:solidFill>
                <a:latin typeface="Century Gothic"/>
                <a:cs typeface="Century Gothic"/>
              </a:rPr>
              <a:t> away</a:t>
            </a:r>
          </a:p>
        </p:txBody>
      </p:sp>
      <p:sp>
        <p:nvSpPr>
          <p:cNvPr id="81" name="Rectangle 80"/>
          <p:cNvSpPr/>
          <p:nvPr/>
        </p:nvSpPr>
        <p:spPr>
          <a:xfrm>
            <a:off x="2791079" y="4253028"/>
            <a:ext cx="1962318" cy="152676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entury Gothic"/>
                <a:cs typeface="Century Gothic"/>
              </a:rPr>
              <a:t>S$ 73 </a:t>
            </a:r>
            <a:r>
              <a:rPr lang="en-US" b="1" dirty="0" err="1">
                <a:solidFill>
                  <a:schemeClr val="bg1">
                    <a:lumMod val="75000"/>
                  </a:schemeClr>
                </a:solidFill>
                <a:latin typeface="Century Gothic"/>
                <a:cs typeface="Century Gothic"/>
              </a:rPr>
              <a:t>Bil</a:t>
            </a:r>
            <a:endParaRPr lang="en-US" b="1" dirty="0">
              <a:solidFill>
                <a:schemeClr val="bg1">
                  <a:lumMod val="75000"/>
                </a:schemeClr>
              </a:solidFill>
              <a:latin typeface="Century Gothic"/>
              <a:cs typeface="Century Gothic"/>
            </a:endParaRPr>
          </a:p>
        </p:txBody>
      </p:sp>
      <p:sp>
        <p:nvSpPr>
          <p:cNvPr id="82" name="Rectangle 81"/>
          <p:cNvSpPr/>
          <p:nvPr/>
        </p:nvSpPr>
        <p:spPr>
          <a:xfrm>
            <a:off x="4821311" y="4253027"/>
            <a:ext cx="4097956" cy="70181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bg1">
                    <a:lumMod val="75000"/>
                  </a:schemeClr>
                </a:solidFill>
                <a:latin typeface="Century Gothic"/>
                <a:cs typeface="Century Gothic"/>
              </a:rPr>
              <a:t>Bartini’s</a:t>
            </a:r>
            <a:r>
              <a:rPr lang="en-US" sz="1600" b="1" dirty="0" smtClean="0">
                <a:solidFill>
                  <a:schemeClr val="bg1">
                    <a:lumMod val="75000"/>
                  </a:schemeClr>
                </a:solidFill>
                <a:latin typeface="Century Gothic"/>
                <a:cs typeface="Century Gothic"/>
              </a:rPr>
              <a:t> Offer: </a:t>
            </a:r>
            <a:r>
              <a:rPr lang="en-US" sz="1600" dirty="0" smtClean="0">
                <a:solidFill>
                  <a:schemeClr val="bg1">
                    <a:lumMod val="75000"/>
                  </a:schemeClr>
                </a:solidFill>
                <a:latin typeface="Century Gothic"/>
                <a:cs typeface="Century Gothic"/>
              </a:rPr>
              <a:t>Can’t be retrieved</a:t>
            </a:r>
            <a:endParaRPr lang="en-US" sz="1600" dirty="0">
              <a:solidFill>
                <a:schemeClr val="bg1">
                  <a:lumMod val="75000"/>
                </a:schemeClr>
              </a:solidFill>
              <a:latin typeface="Century Gothic"/>
              <a:cs typeface="Century Gothic"/>
            </a:endParaRPr>
          </a:p>
        </p:txBody>
      </p:sp>
      <p:sp>
        <p:nvSpPr>
          <p:cNvPr id="37" name="Rectangle 36"/>
          <p:cNvSpPr/>
          <p:nvPr/>
        </p:nvSpPr>
        <p:spPr>
          <a:xfrm>
            <a:off x="4821312" y="5045416"/>
            <a:ext cx="4106758" cy="726973"/>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75000"/>
                  </a:schemeClr>
                </a:solidFill>
                <a:latin typeface="Century Gothic"/>
                <a:cs typeface="Century Gothic"/>
              </a:rPr>
              <a:t>Mobile Turkish: </a:t>
            </a:r>
            <a:r>
              <a:rPr lang="en-US" sz="1600" dirty="0">
                <a:solidFill>
                  <a:schemeClr val="bg1">
                    <a:lumMod val="75000"/>
                  </a:schemeClr>
                </a:solidFill>
                <a:latin typeface="Century Gothic"/>
                <a:cs typeface="Century Gothic"/>
              </a:rPr>
              <a:t>share-to</a:t>
            </a:r>
            <a:r>
              <a:rPr lang="id-ID" sz="1600" dirty="0">
                <a:solidFill>
                  <a:schemeClr val="bg1">
                    <a:lumMod val="75000"/>
                  </a:schemeClr>
                </a:solidFill>
                <a:latin typeface="Century Gothic"/>
                <a:cs typeface="Century Gothic"/>
              </a:rPr>
              <a:t>-</a:t>
            </a:r>
            <a:r>
              <a:rPr lang="en-US" sz="1600" dirty="0">
                <a:solidFill>
                  <a:schemeClr val="bg1">
                    <a:lumMod val="75000"/>
                  </a:schemeClr>
                </a:solidFill>
                <a:latin typeface="Century Gothic"/>
                <a:cs typeface="Century Gothic"/>
              </a:rPr>
              <a:t>share exchange worth S$ 85,000m</a:t>
            </a:r>
          </a:p>
        </p:txBody>
      </p:sp>
      <p:sp>
        <p:nvSpPr>
          <p:cNvPr id="38" name="Rectangle 37"/>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9" name="Rectangle 3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0" name="Rectangle 39"/>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2" name="Rectangle 41"/>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4" name="Rectangle 43"/>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6" name="Rectangle 45"/>
          <p:cNvSpPr/>
          <p:nvPr/>
        </p:nvSpPr>
        <p:spPr>
          <a:xfrm>
            <a:off x="1829919"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32446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3" name="TextBox 22"/>
          <p:cNvSpPr txBox="1"/>
          <p:nvPr/>
        </p:nvSpPr>
        <p:spPr>
          <a:xfrm>
            <a:off x="609601" y="437900"/>
            <a:ext cx="7924799" cy="738664"/>
          </a:xfrm>
          <a:prstGeom prst="rect">
            <a:avLst/>
          </a:prstGeom>
          <a:solidFill>
            <a:srgbClr val="1F4E79"/>
          </a:solidFill>
        </p:spPr>
        <p:txBody>
          <a:bodyPr wrap="square" rtlCol="0">
            <a:spAutoFit/>
          </a:bodyPr>
          <a:lstStyle/>
          <a:p>
            <a:pPr algn="ctr"/>
            <a:r>
              <a:rPr lang="en-US" sz="2800" b="1" dirty="0" smtClean="0">
                <a:solidFill>
                  <a:schemeClr val="bg1"/>
                </a:solidFill>
                <a:latin typeface="Century Gothic" pitchFamily="34" charset="0"/>
              </a:rPr>
              <a:t>Alternatives</a:t>
            </a:r>
            <a:endParaRPr lang="en-US" sz="2800" b="1" dirty="0">
              <a:solidFill>
                <a:srgbClr val="FF0000"/>
              </a:solidFill>
              <a:latin typeface="Century Gothic" pitchFamily="34" charset="0"/>
            </a:endParaRPr>
          </a:p>
          <a:p>
            <a:pPr algn="ctr"/>
            <a:r>
              <a:rPr lang="en-US" sz="1400" b="1" dirty="0" smtClean="0">
                <a:solidFill>
                  <a:schemeClr val="bg1"/>
                </a:solidFill>
                <a:latin typeface="Century Gothic" pitchFamily="34" charset="0"/>
              </a:rPr>
              <a:t>POLITICAL RISKS &amp; STRATEGIC UNCERTAINTY IN ILANIA</a:t>
            </a:r>
            <a:endParaRPr lang="en-US" sz="1400" b="1" dirty="0">
              <a:solidFill>
                <a:schemeClr val="bg1"/>
              </a:solidFill>
              <a:latin typeface="Century Gothic" pitchFamily="34" charset="0"/>
            </a:endParaRPr>
          </a:p>
        </p:txBody>
      </p:sp>
      <p:sp>
        <p:nvSpPr>
          <p:cNvPr id="24" name="Rectangle 23"/>
          <p:cNvSpPr/>
          <p:nvPr/>
        </p:nvSpPr>
        <p:spPr>
          <a:xfrm>
            <a:off x="0" y="516804"/>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8567936" y="514100"/>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p:cNvPicPr>
            <a:picLocks noChangeAspect="1"/>
          </p:cNvPicPr>
          <p:nvPr/>
        </p:nvPicPr>
        <p:blipFill>
          <a:blip r:embed="rId3" cstate="print"/>
          <a:stretch>
            <a:fillRect/>
          </a:stretch>
        </p:blipFill>
        <p:spPr>
          <a:xfrm>
            <a:off x="9906000" y="237752"/>
            <a:ext cx="4524375" cy="2533650"/>
          </a:xfrm>
          <a:prstGeom prst="rect">
            <a:avLst/>
          </a:prstGeom>
        </p:spPr>
      </p:pic>
      <p:sp>
        <p:nvSpPr>
          <p:cNvPr id="41" name="Rectangle 40"/>
          <p:cNvSpPr/>
          <p:nvPr/>
        </p:nvSpPr>
        <p:spPr>
          <a:xfrm>
            <a:off x="215931" y="2280835"/>
            <a:ext cx="2494676" cy="855088"/>
          </a:xfrm>
          <a:prstGeom prst="rect">
            <a:avLst/>
          </a:prstGeom>
          <a:solidFill>
            <a:schemeClr val="bg1">
              <a:lumMod val="95000"/>
              <a:alpha val="7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Consolidate &amp; Expand</a:t>
            </a:r>
          </a:p>
        </p:txBody>
      </p:sp>
      <p:sp>
        <p:nvSpPr>
          <p:cNvPr id="45" name="Rectangle 44"/>
          <p:cNvSpPr/>
          <p:nvPr/>
        </p:nvSpPr>
        <p:spPr>
          <a:xfrm>
            <a:off x="215931" y="1493563"/>
            <a:ext cx="2494676" cy="61428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Alternatives</a:t>
            </a:r>
            <a:endParaRPr lang="en-US" b="1" dirty="0">
              <a:solidFill>
                <a:schemeClr val="bg1"/>
              </a:solidFill>
              <a:latin typeface="Century Gothic"/>
              <a:cs typeface="Century Gothic"/>
            </a:endParaRPr>
          </a:p>
        </p:txBody>
      </p:sp>
      <p:sp>
        <p:nvSpPr>
          <p:cNvPr id="61" name="Rectangle 60"/>
          <p:cNvSpPr/>
          <p:nvPr/>
        </p:nvSpPr>
        <p:spPr>
          <a:xfrm>
            <a:off x="2791179" y="1493563"/>
            <a:ext cx="1962226" cy="61428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Decision tree option value</a:t>
            </a:r>
            <a:endParaRPr lang="en-US" b="1" dirty="0">
              <a:solidFill>
                <a:schemeClr val="bg1"/>
              </a:solidFill>
              <a:latin typeface="Century Gothic"/>
              <a:cs typeface="Century Gothic"/>
            </a:endParaRPr>
          </a:p>
        </p:txBody>
      </p:sp>
      <p:sp>
        <p:nvSpPr>
          <p:cNvPr id="67" name="Rectangle 66"/>
          <p:cNvSpPr/>
          <p:nvPr/>
        </p:nvSpPr>
        <p:spPr>
          <a:xfrm>
            <a:off x="4807753" y="1493563"/>
            <a:ext cx="4120316" cy="603558"/>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Other consideration</a:t>
            </a:r>
            <a:endParaRPr lang="en-US" b="1" dirty="0">
              <a:solidFill>
                <a:schemeClr val="bg1"/>
              </a:solidFill>
              <a:latin typeface="Century Gothic"/>
              <a:cs typeface="Century Gothic"/>
            </a:endParaRPr>
          </a:p>
        </p:txBody>
      </p:sp>
      <p:sp>
        <p:nvSpPr>
          <p:cNvPr id="75" name="Rectangle 74"/>
          <p:cNvSpPr/>
          <p:nvPr/>
        </p:nvSpPr>
        <p:spPr>
          <a:xfrm>
            <a:off x="2791079" y="2285430"/>
            <a:ext cx="1962318" cy="849142"/>
          </a:xfrm>
          <a:prstGeom prst="rect">
            <a:avLst/>
          </a:prstGeom>
          <a:solidFill>
            <a:schemeClr val="bg1">
              <a:lumMod val="95000"/>
              <a:alpha val="7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entury Gothic"/>
                <a:cs typeface="Century Gothic"/>
              </a:rPr>
              <a:t>S$ (56) </a:t>
            </a:r>
            <a:r>
              <a:rPr lang="en-US" b="1" dirty="0" err="1">
                <a:solidFill>
                  <a:schemeClr val="bg1">
                    <a:lumMod val="75000"/>
                  </a:schemeClr>
                </a:solidFill>
                <a:latin typeface="Century Gothic"/>
                <a:cs typeface="Century Gothic"/>
              </a:rPr>
              <a:t>Bil</a:t>
            </a:r>
            <a:endParaRPr lang="en-US" b="1" dirty="0">
              <a:solidFill>
                <a:schemeClr val="bg1">
                  <a:lumMod val="75000"/>
                </a:schemeClr>
              </a:solidFill>
              <a:latin typeface="Century Gothic"/>
              <a:cs typeface="Century Gothic"/>
            </a:endParaRPr>
          </a:p>
        </p:txBody>
      </p:sp>
      <p:sp>
        <p:nvSpPr>
          <p:cNvPr id="76" name="Rectangle 75"/>
          <p:cNvSpPr/>
          <p:nvPr/>
        </p:nvSpPr>
        <p:spPr>
          <a:xfrm>
            <a:off x="4821311" y="2274292"/>
            <a:ext cx="4097956" cy="860280"/>
          </a:xfrm>
          <a:prstGeom prst="rect">
            <a:avLst/>
          </a:prstGeom>
          <a:solidFill>
            <a:schemeClr val="bg1">
              <a:lumMod val="95000"/>
              <a:alpha val="7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Nationalization</a:t>
            </a:r>
            <a:endParaRPr lang="en-US" b="1" dirty="0">
              <a:solidFill>
                <a:schemeClr val="bg1">
                  <a:lumMod val="75000"/>
                </a:schemeClr>
              </a:solidFill>
              <a:latin typeface="Century Gothic"/>
              <a:cs typeface="Century Gothic"/>
            </a:endParaRPr>
          </a:p>
        </p:txBody>
      </p:sp>
      <p:sp>
        <p:nvSpPr>
          <p:cNvPr id="77" name="Rectangle 76"/>
          <p:cNvSpPr/>
          <p:nvPr/>
        </p:nvSpPr>
        <p:spPr>
          <a:xfrm>
            <a:off x="221374" y="3267230"/>
            <a:ext cx="2494676" cy="855088"/>
          </a:xfrm>
          <a:prstGeom prst="rect">
            <a:avLst/>
          </a:prstGeom>
          <a:solidFill>
            <a:schemeClr val="bg1">
              <a:lumMod val="95000"/>
              <a:alpha val="7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Stay the Course</a:t>
            </a:r>
          </a:p>
        </p:txBody>
      </p:sp>
      <p:sp>
        <p:nvSpPr>
          <p:cNvPr id="78" name="Rectangle 77"/>
          <p:cNvSpPr/>
          <p:nvPr/>
        </p:nvSpPr>
        <p:spPr>
          <a:xfrm>
            <a:off x="2796522" y="3271825"/>
            <a:ext cx="1962318" cy="855088"/>
          </a:xfrm>
          <a:prstGeom prst="rect">
            <a:avLst/>
          </a:prstGeom>
          <a:solidFill>
            <a:schemeClr val="bg1">
              <a:lumMod val="95000"/>
              <a:alpha val="7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entury Gothic"/>
                <a:cs typeface="Century Gothic"/>
              </a:rPr>
              <a:t>S$ 136 </a:t>
            </a:r>
            <a:r>
              <a:rPr lang="en-US" b="1" dirty="0" err="1">
                <a:solidFill>
                  <a:schemeClr val="bg1">
                    <a:lumMod val="75000"/>
                  </a:schemeClr>
                </a:solidFill>
                <a:latin typeface="Century Gothic"/>
                <a:cs typeface="Century Gothic"/>
              </a:rPr>
              <a:t>Bil</a:t>
            </a:r>
            <a:endParaRPr lang="en-US" b="1" dirty="0">
              <a:solidFill>
                <a:schemeClr val="bg1">
                  <a:lumMod val="75000"/>
                </a:schemeClr>
              </a:solidFill>
              <a:latin typeface="Century Gothic"/>
              <a:cs typeface="Century Gothic"/>
            </a:endParaRPr>
          </a:p>
        </p:txBody>
      </p:sp>
      <p:sp>
        <p:nvSpPr>
          <p:cNvPr id="79" name="Rectangle 78"/>
          <p:cNvSpPr/>
          <p:nvPr/>
        </p:nvSpPr>
        <p:spPr>
          <a:xfrm>
            <a:off x="4826754" y="3267229"/>
            <a:ext cx="4097956" cy="859683"/>
          </a:xfrm>
          <a:prstGeom prst="rect">
            <a:avLst/>
          </a:prstGeom>
          <a:solidFill>
            <a:schemeClr val="bg1">
              <a:lumMod val="95000"/>
              <a:alpha val="7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Market Instability</a:t>
            </a:r>
            <a:endParaRPr lang="en-US" b="1" dirty="0">
              <a:solidFill>
                <a:schemeClr val="bg1">
                  <a:lumMod val="75000"/>
                </a:schemeClr>
              </a:solidFill>
              <a:latin typeface="Century Gothic"/>
              <a:cs typeface="Century Gothic"/>
            </a:endParaRPr>
          </a:p>
        </p:txBody>
      </p:sp>
      <p:sp>
        <p:nvSpPr>
          <p:cNvPr id="80" name="Rectangle 79"/>
          <p:cNvSpPr/>
          <p:nvPr/>
        </p:nvSpPr>
        <p:spPr>
          <a:xfrm>
            <a:off x="215931" y="4248433"/>
            <a:ext cx="2494676" cy="1526765"/>
          </a:xfrm>
          <a:prstGeom prst="rect">
            <a:avLst/>
          </a:prstGeom>
          <a:solidFill>
            <a:srgbClr val="ACE331">
              <a:alpha val="17000"/>
            </a:srgb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a:cs typeface="Century Gothic"/>
              </a:rPr>
              <a:t>Sell-off &amp; </a:t>
            </a:r>
            <a:r>
              <a:rPr lang="id-ID" b="1" dirty="0" smtClean="0">
                <a:solidFill>
                  <a:schemeClr val="tx1"/>
                </a:solidFill>
                <a:latin typeface="Century Gothic"/>
                <a:cs typeface="Century Gothic"/>
              </a:rPr>
              <a:t>W</a:t>
            </a:r>
            <a:r>
              <a:rPr lang="en-US" b="1" dirty="0" err="1" smtClean="0">
                <a:solidFill>
                  <a:schemeClr val="tx1"/>
                </a:solidFill>
                <a:latin typeface="Century Gothic"/>
                <a:cs typeface="Century Gothic"/>
              </a:rPr>
              <a:t>alk</a:t>
            </a:r>
            <a:r>
              <a:rPr lang="en-US" b="1" dirty="0" smtClean="0">
                <a:solidFill>
                  <a:schemeClr val="tx1"/>
                </a:solidFill>
                <a:latin typeface="Century Gothic"/>
                <a:cs typeface="Century Gothic"/>
              </a:rPr>
              <a:t> away</a:t>
            </a:r>
          </a:p>
        </p:txBody>
      </p:sp>
      <p:sp>
        <p:nvSpPr>
          <p:cNvPr id="81" name="Rectangle 80"/>
          <p:cNvSpPr/>
          <p:nvPr/>
        </p:nvSpPr>
        <p:spPr>
          <a:xfrm>
            <a:off x="2791079" y="4253028"/>
            <a:ext cx="1962318" cy="1526765"/>
          </a:xfrm>
          <a:prstGeom prst="rect">
            <a:avLst/>
          </a:prstGeom>
          <a:solidFill>
            <a:srgbClr val="ACE331">
              <a:alpha val="17000"/>
            </a:srgb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a:cs typeface="Century Gothic"/>
              </a:rPr>
              <a:t>S$ </a:t>
            </a:r>
            <a:r>
              <a:rPr lang="en-US" b="1" dirty="0" smtClean="0">
                <a:solidFill>
                  <a:srgbClr val="00B050"/>
                </a:solidFill>
                <a:latin typeface="Century Gothic"/>
                <a:cs typeface="Century Gothic"/>
              </a:rPr>
              <a:t>73 </a:t>
            </a:r>
            <a:r>
              <a:rPr lang="en-US" b="1" dirty="0" err="1" smtClean="0">
                <a:solidFill>
                  <a:srgbClr val="00B050"/>
                </a:solidFill>
                <a:latin typeface="Century Gothic"/>
                <a:cs typeface="Century Gothic"/>
              </a:rPr>
              <a:t>Bil</a:t>
            </a:r>
            <a:endParaRPr lang="en-US" b="1" dirty="0">
              <a:solidFill>
                <a:srgbClr val="00B050"/>
              </a:solidFill>
              <a:latin typeface="Century Gothic"/>
              <a:cs typeface="Century Gothic"/>
            </a:endParaRPr>
          </a:p>
        </p:txBody>
      </p:sp>
      <p:sp>
        <p:nvSpPr>
          <p:cNvPr id="82" name="Rectangle 81"/>
          <p:cNvSpPr/>
          <p:nvPr/>
        </p:nvSpPr>
        <p:spPr>
          <a:xfrm>
            <a:off x="4821311" y="4253027"/>
            <a:ext cx="4097956" cy="701815"/>
          </a:xfrm>
          <a:prstGeom prst="rect">
            <a:avLst/>
          </a:prstGeom>
          <a:solidFill>
            <a:schemeClr val="accent2">
              <a:lumMod val="20000"/>
              <a:lumOff val="80000"/>
              <a:alpha val="73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latin typeface="Century Gothic"/>
                <a:cs typeface="Century Gothic"/>
              </a:rPr>
              <a:t>Bartini’s</a:t>
            </a:r>
            <a:r>
              <a:rPr lang="en-US" sz="1600" b="1" dirty="0" smtClean="0">
                <a:solidFill>
                  <a:schemeClr val="tx1"/>
                </a:solidFill>
                <a:latin typeface="Century Gothic"/>
                <a:cs typeface="Century Gothic"/>
              </a:rPr>
              <a:t> Offer: </a:t>
            </a:r>
            <a:r>
              <a:rPr lang="en-US" sz="1600" dirty="0" smtClean="0">
                <a:solidFill>
                  <a:schemeClr val="tx1"/>
                </a:solidFill>
                <a:latin typeface="Century Gothic"/>
                <a:cs typeface="Century Gothic"/>
              </a:rPr>
              <a:t>Can’t be retrieved</a:t>
            </a:r>
            <a:endParaRPr lang="en-US" sz="1600" dirty="0">
              <a:solidFill>
                <a:schemeClr val="tx1"/>
              </a:solidFill>
              <a:latin typeface="Century Gothic"/>
              <a:cs typeface="Century Gothic"/>
            </a:endParaRPr>
          </a:p>
        </p:txBody>
      </p:sp>
      <p:sp>
        <p:nvSpPr>
          <p:cNvPr id="37" name="Rectangle 36"/>
          <p:cNvSpPr/>
          <p:nvPr/>
        </p:nvSpPr>
        <p:spPr>
          <a:xfrm>
            <a:off x="4821312" y="5045416"/>
            <a:ext cx="4106758" cy="726973"/>
          </a:xfrm>
          <a:prstGeom prst="rect">
            <a:avLst/>
          </a:prstGeom>
          <a:solidFill>
            <a:srgbClr val="ACE331">
              <a:alpha val="17000"/>
            </a:srgb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a:cs typeface="Century Gothic"/>
              </a:rPr>
              <a:t>Mobile Turkish: </a:t>
            </a:r>
            <a:r>
              <a:rPr lang="en-US" sz="1600" dirty="0">
                <a:solidFill>
                  <a:schemeClr val="tx1"/>
                </a:solidFill>
                <a:latin typeface="Century Gothic"/>
                <a:cs typeface="Century Gothic"/>
              </a:rPr>
              <a:t>share-to</a:t>
            </a:r>
            <a:r>
              <a:rPr lang="id-ID" sz="1600" dirty="0">
                <a:solidFill>
                  <a:schemeClr val="tx1"/>
                </a:solidFill>
                <a:latin typeface="Century Gothic"/>
                <a:cs typeface="Century Gothic"/>
              </a:rPr>
              <a:t>-</a:t>
            </a:r>
            <a:r>
              <a:rPr lang="en-US" sz="1600" dirty="0">
                <a:solidFill>
                  <a:schemeClr val="tx1"/>
                </a:solidFill>
                <a:latin typeface="Century Gothic"/>
                <a:cs typeface="Century Gothic"/>
              </a:rPr>
              <a:t>share exchange worth S$ 85,000m</a:t>
            </a:r>
          </a:p>
        </p:txBody>
      </p:sp>
      <p:sp>
        <p:nvSpPr>
          <p:cNvPr id="38" name="Rectangle 37"/>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9" name="Rectangle 3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0" name="Rectangle 39"/>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2" name="Rectangle 41"/>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4" name="Rectangle 43"/>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6" name="Rectangle 45"/>
          <p:cNvSpPr/>
          <p:nvPr/>
        </p:nvSpPr>
        <p:spPr>
          <a:xfrm>
            <a:off x="1829919"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97514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3" name="TextBox 22"/>
          <p:cNvSpPr txBox="1"/>
          <p:nvPr/>
        </p:nvSpPr>
        <p:spPr>
          <a:xfrm>
            <a:off x="609601" y="437900"/>
            <a:ext cx="7924799" cy="738664"/>
          </a:xfrm>
          <a:prstGeom prst="rect">
            <a:avLst/>
          </a:prstGeom>
          <a:solidFill>
            <a:srgbClr val="1F4E79"/>
          </a:solidFill>
        </p:spPr>
        <p:txBody>
          <a:bodyPr wrap="square" rtlCol="0">
            <a:spAutoFit/>
          </a:bodyPr>
          <a:lstStyle/>
          <a:p>
            <a:pPr algn="ctr"/>
            <a:r>
              <a:rPr lang="en-US" sz="2800" b="1" dirty="0" smtClean="0">
                <a:solidFill>
                  <a:schemeClr val="bg1"/>
                </a:solidFill>
                <a:latin typeface="Century Gothic" pitchFamily="34" charset="0"/>
              </a:rPr>
              <a:t>Alternatives</a:t>
            </a:r>
            <a:endParaRPr lang="en-US" sz="2800" b="1" dirty="0">
              <a:solidFill>
                <a:srgbClr val="FF0000"/>
              </a:solidFill>
              <a:latin typeface="Century Gothic" pitchFamily="34" charset="0"/>
            </a:endParaRPr>
          </a:p>
          <a:p>
            <a:pPr algn="ctr"/>
            <a:r>
              <a:rPr lang="en-US" sz="1400" b="1" dirty="0" smtClean="0">
                <a:solidFill>
                  <a:schemeClr val="bg1"/>
                </a:solidFill>
                <a:latin typeface="Century Gothic" pitchFamily="34" charset="0"/>
              </a:rPr>
              <a:t>POLITICAL RISKS &amp; STRATEGIC UNCERTAINTY IN ILANIA</a:t>
            </a:r>
            <a:endParaRPr lang="en-US" sz="1400" b="1" dirty="0">
              <a:solidFill>
                <a:schemeClr val="bg1"/>
              </a:solidFill>
              <a:latin typeface="Century Gothic" pitchFamily="34" charset="0"/>
            </a:endParaRPr>
          </a:p>
        </p:txBody>
      </p:sp>
      <p:sp>
        <p:nvSpPr>
          <p:cNvPr id="24" name="Rectangle 23"/>
          <p:cNvSpPr/>
          <p:nvPr/>
        </p:nvSpPr>
        <p:spPr>
          <a:xfrm>
            <a:off x="0" y="516804"/>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8567936" y="514100"/>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p:cNvPicPr>
            <a:picLocks noChangeAspect="1"/>
          </p:cNvPicPr>
          <p:nvPr/>
        </p:nvPicPr>
        <p:blipFill>
          <a:blip r:embed="rId3" cstate="print"/>
          <a:stretch>
            <a:fillRect/>
          </a:stretch>
        </p:blipFill>
        <p:spPr>
          <a:xfrm>
            <a:off x="9906000" y="237752"/>
            <a:ext cx="4524375" cy="2533650"/>
          </a:xfrm>
          <a:prstGeom prst="rect">
            <a:avLst/>
          </a:prstGeom>
        </p:spPr>
      </p:pic>
      <p:sp>
        <p:nvSpPr>
          <p:cNvPr id="41" name="Rectangle 40"/>
          <p:cNvSpPr/>
          <p:nvPr/>
        </p:nvSpPr>
        <p:spPr>
          <a:xfrm>
            <a:off x="215931" y="2280835"/>
            <a:ext cx="2494676" cy="855088"/>
          </a:xfrm>
          <a:prstGeom prst="rect">
            <a:avLst/>
          </a:prstGeom>
          <a:solidFill>
            <a:schemeClr val="bg1">
              <a:lumMod val="95000"/>
              <a:alpha val="7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Consolidate &amp; Expand</a:t>
            </a:r>
          </a:p>
        </p:txBody>
      </p:sp>
      <p:sp>
        <p:nvSpPr>
          <p:cNvPr id="45" name="Rectangle 44"/>
          <p:cNvSpPr/>
          <p:nvPr/>
        </p:nvSpPr>
        <p:spPr>
          <a:xfrm>
            <a:off x="215931" y="1493563"/>
            <a:ext cx="2494676" cy="61428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Alternatives</a:t>
            </a:r>
            <a:endParaRPr lang="en-US" b="1" dirty="0">
              <a:solidFill>
                <a:schemeClr val="bg1"/>
              </a:solidFill>
              <a:latin typeface="Century Gothic"/>
              <a:cs typeface="Century Gothic"/>
            </a:endParaRPr>
          </a:p>
        </p:txBody>
      </p:sp>
      <p:sp>
        <p:nvSpPr>
          <p:cNvPr id="61" name="Rectangle 60"/>
          <p:cNvSpPr/>
          <p:nvPr/>
        </p:nvSpPr>
        <p:spPr>
          <a:xfrm>
            <a:off x="2791179" y="1493563"/>
            <a:ext cx="1962226" cy="614280"/>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Decision tree option value</a:t>
            </a:r>
            <a:endParaRPr lang="en-US" b="1" dirty="0">
              <a:solidFill>
                <a:schemeClr val="bg1"/>
              </a:solidFill>
              <a:latin typeface="Century Gothic"/>
              <a:cs typeface="Century Gothic"/>
            </a:endParaRPr>
          </a:p>
        </p:txBody>
      </p:sp>
      <p:sp>
        <p:nvSpPr>
          <p:cNvPr id="67" name="Rectangle 66"/>
          <p:cNvSpPr/>
          <p:nvPr/>
        </p:nvSpPr>
        <p:spPr>
          <a:xfrm>
            <a:off x="4807753" y="1493563"/>
            <a:ext cx="4120316" cy="603558"/>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Other consideration</a:t>
            </a:r>
            <a:endParaRPr lang="en-US" b="1" dirty="0">
              <a:solidFill>
                <a:schemeClr val="bg1"/>
              </a:solidFill>
              <a:latin typeface="Century Gothic"/>
              <a:cs typeface="Century Gothic"/>
            </a:endParaRPr>
          </a:p>
        </p:txBody>
      </p:sp>
      <p:sp>
        <p:nvSpPr>
          <p:cNvPr id="75" name="Rectangle 74"/>
          <p:cNvSpPr/>
          <p:nvPr/>
        </p:nvSpPr>
        <p:spPr>
          <a:xfrm>
            <a:off x="2791079" y="2285430"/>
            <a:ext cx="1962318" cy="849142"/>
          </a:xfrm>
          <a:prstGeom prst="rect">
            <a:avLst/>
          </a:prstGeom>
          <a:solidFill>
            <a:schemeClr val="bg1">
              <a:lumMod val="95000"/>
              <a:alpha val="7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entury Gothic"/>
                <a:cs typeface="Century Gothic"/>
              </a:rPr>
              <a:t>S$ (56) </a:t>
            </a:r>
            <a:r>
              <a:rPr lang="en-US" b="1" dirty="0" err="1">
                <a:solidFill>
                  <a:schemeClr val="bg1">
                    <a:lumMod val="75000"/>
                  </a:schemeClr>
                </a:solidFill>
                <a:latin typeface="Century Gothic"/>
                <a:cs typeface="Century Gothic"/>
              </a:rPr>
              <a:t>Bil</a:t>
            </a:r>
            <a:endParaRPr lang="en-US" b="1" dirty="0">
              <a:solidFill>
                <a:schemeClr val="bg1">
                  <a:lumMod val="75000"/>
                </a:schemeClr>
              </a:solidFill>
              <a:latin typeface="Century Gothic"/>
              <a:cs typeface="Century Gothic"/>
            </a:endParaRPr>
          </a:p>
        </p:txBody>
      </p:sp>
      <p:sp>
        <p:nvSpPr>
          <p:cNvPr id="76" name="Rectangle 75"/>
          <p:cNvSpPr/>
          <p:nvPr/>
        </p:nvSpPr>
        <p:spPr>
          <a:xfrm>
            <a:off x="4821311" y="2274292"/>
            <a:ext cx="4097956" cy="860280"/>
          </a:xfrm>
          <a:prstGeom prst="rect">
            <a:avLst/>
          </a:prstGeom>
          <a:solidFill>
            <a:schemeClr val="bg1">
              <a:lumMod val="95000"/>
              <a:alpha val="7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Nationalization</a:t>
            </a:r>
            <a:endParaRPr lang="en-US" b="1" dirty="0">
              <a:solidFill>
                <a:schemeClr val="bg1">
                  <a:lumMod val="75000"/>
                </a:schemeClr>
              </a:solidFill>
              <a:latin typeface="Century Gothic"/>
              <a:cs typeface="Century Gothic"/>
            </a:endParaRPr>
          </a:p>
        </p:txBody>
      </p:sp>
      <p:sp>
        <p:nvSpPr>
          <p:cNvPr id="77" name="Rectangle 76"/>
          <p:cNvSpPr/>
          <p:nvPr/>
        </p:nvSpPr>
        <p:spPr>
          <a:xfrm>
            <a:off x="221374" y="3267230"/>
            <a:ext cx="2494676" cy="855088"/>
          </a:xfrm>
          <a:prstGeom prst="rect">
            <a:avLst/>
          </a:prstGeom>
          <a:solidFill>
            <a:schemeClr val="bg1">
              <a:lumMod val="95000"/>
              <a:alpha val="7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Stay the Course</a:t>
            </a:r>
          </a:p>
        </p:txBody>
      </p:sp>
      <p:sp>
        <p:nvSpPr>
          <p:cNvPr id="78" name="Rectangle 77"/>
          <p:cNvSpPr/>
          <p:nvPr/>
        </p:nvSpPr>
        <p:spPr>
          <a:xfrm>
            <a:off x="2796522" y="3271825"/>
            <a:ext cx="1962318" cy="855088"/>
          </a:xfrm>
          <a:prstGeom prst="rect">
            <a:avLst/>
          </a:prstGeom>
          <a:solidFill>
            <a:schemeClr val="bg1">
              <a:lumMod val="95000"/>
              <a:alpha val="7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75000"/>
                  </a:schemeClr>
                </a:solidFill>
                <a:latin typeface="Century Gothic"/>
                <a:cs typeface="Century Gothic"/>
              </a:rPr>
              <a:t>S$ 136 </a:t>
            </a:r>
            <a:r>
              <a:rPr lang="en-US" b="1" dirty="0" err="1">
                <a:solidFill>
                  <a:schemeClr val="bg1">
                    <a:lumMod val="75000"/>
                  </a:schemeClr>
                </a:solidFill>
                <a:latin typeface="Century Gothic"/>
                <a:cs typeface="Century Gothic"/>
              </a:rPr>
              <a:t>Bil</a:t>
            </a:r>
            <a:endParaRPr lang="en-US" b="1" dirty="0">
              <a:solidFill>
                <a:schemeClr val="bg1">
                  <a:lumMod val="75000"/>
                </a:schemeClr>
              </a:solidFill>
              <a:latin typeface="Century Gothic"/>
              <a:cs typeface="Century Gothic"/>
            </a:endParaRPr>
          </a:p>
        </p:txBody>
      </p:sp>
      <p:sp>
        <p:nvSpPr>
          <p:cNvPr id="79" name="Rectangle 78"/>
          <p:cNvSpPr/>
          <p:nvPr/>
        </p:nvSpPr>
        <p:spPr>
          <a:xfrm>
            <a:off x="4826754" y="3267229"/>
            <a:ext cx="4097956" cy="859683"/>
          </a:xfrm>
          <a:prstGeom prst="rect">
            <a:avLst/>
          </a:prstGeom>
          <a:solidFill>
            <a:schemeClr val="bg1">
              <a:lumMod val="95000"/>
              <a:alpha val="7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75000"/>
                  </a:schemeClr>
                </a:solidFill>
                <a:latin typeface="Century Gothic"/>
                <a:cs typeface="Century Gothic"/>
              </a:rPr>
              <a:t>Market Instability</a:t>
            </a:r>
            <a:endParaRPr lang="en-US" b="1" dirty="0">
              <a:solidFill>
                <a:schemeClr val="bg1">
                  <a:lumMod val="75000"/>
                </a:schemeClr>
              </a:solidFill>
              <a:latin typeface="Century Gothic"/>
              <a:cs typeface="Century Gothic"/>
            </a:endParaRPr>
          </a:p>
        </p:txBody>
      </p:sp>
      <p:sp>
        <p:nvSpPr>
          <p:cNvPr id="80" name="Rectangle 79"/>
          <p:cNvSpPr/>
          <p:nvPr/>
        </p:nvSpPr>
        <p:spPr>
          <a:xfrm>
            <a:off x="215931" y="4248433"/>
            <a:ext cx="2494676" cy="1526765"/>
          </a:xfrm>
          <a:prstGeom prst="rect">
            <a:avLst/>
          </a:prstGeom>
          <a:solidFill>
            <a:srgbClr val="ACE331">
              <a:alpha val="28000"/>
            </a:srgb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a:cs typeface="Century Gothic"/>
              </a:rPr>
              <a:t>Sell-off &amp; </a:t>
            </a:r>
            <a:r>
              <a:rPr lang="id-ID" b="1" dirty="0" smtClean="0">
                <a:solidFill>
                  <a:schemeClr val="tx1"/>
                </a:solidFill>
                <a:latin typeface="Century Gothic"/>
                <a:cs typeface="Century Gothic"/>
              </a:rPr>
              <a:t>W</a:t>
            </a:r>
            <a:r>
              <a:rPr lang="en-US" b="1" dirty="0" err="1" smtClean="0">
                <a:solidFill>
                  <a:schemeClr val="tx1"/>
                </a:solidFill>
                <a:latin typeface="Century Gothic"/>
                <a:cs typeface="Century Gothic"/>
              </a:rPr>
              <a:t>alk</a:t>
            </a:r>
            <a:r>
              <a:rPr lang="en-US" b="1" dirty="0" smtClean="0">
                <a:solidFill>
                  <a:schemeClr val="tx1"/>
                </a:solidFill>
                <a:latin typeface="Century Gothic"/>
                <a:cs typeface="Century Gothic"/>
              </a:rPr>
              <a:t> away</a:t>
            </a:r>
          </a:p>
        </p:txBody>
      </p:sp>
      <p:sp>
        <p:nvSpPr>
          <p:cNvPr id="81" name="Rectangle 80"/>
          <p:cNvSpPr/>
          <p:nvPr/>
        </p:nvSpPr>
        <p:spPr>
          <a:xfrm>
            <a:off x="2791079" y="4253028"/>
            <a:ext cx="1962318" cy="1526765"/>
          </a:xfrm>
          <a:prstGeom prst="rect">
            <a:avLst/>
          </a:prstGeom>
          <a:solidFill>
            <a:srgbClr val="ACE331">
              <a:alpha val="28000"/>
            </a:srgb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a:cs typeface="Century Gothic"/>
              </a:rPr>
              <a:t>S$ </a:t>
            </a:r>
            <a:r>
              <a:rPr lang="en-US" b="1" dirty="0">
                <a:solidFill>
                  <a:srgbClr val="00B050"/>
                </a:solidFill>
                <a:latin typeface="Century Gothic"/>
                <a:cs typeface="Century Gothic"/>
              </a:rPr>
              <a:t>73 </a:t>
            </a:r>
            <a:r>
              <a:rPr lang="en-US" b="1" dirty="0" err="1">
                <a:solidFill>
                  <a:srgbClr val="00B050"/>
                </a:solidFill>
                <a:latin typeface="Century Gothic"/>
                <a:cs typeface="Century Gothic"/>
              </a:rPr>
              <a:t>Bil</a:t>
            </a:r>
            <a:endParaRPr lang="en-US" b="1" dirty="0">
              <a:solidFill>
                <a:srgbClr val="00B050"/>
              </a:solidFill>
              <a:latin typeface="Century Gothic"/>
              <a:cs typeface="Century Gothic"/>
            </a:endParaRPr>
          </a:p>
        </p:txBody>
      </p:sp>
      <p:sp>
        <p:nvSpPr>
          <p:cNvPr id="82" name="Rectangle 81"/>
          <p:cNvSpPr/>
          <p:nvPr/>
        </p:nvSpPr>
        <p:spPr>
          <a:xfrm>
            <a:off x="4821311" y="4253027"/>
            <a:ext cx="4097956" cy="701815"/>
          </a:xfrm>
          <a:prstGeom prst="rect">
            <a:avLst/>
          </a:prstGeom>
          <a:solidFill>
            <a:schemeClr val="bg1">
              <a:lumMod val="95000"/>
              <a:alpha val="73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bg1">
                    <a:lumMod val="75000"/>
                  </a:schemeClr>
                </a:solidFill>
                <a:latin typeface="Century Gothic"/>
                <a:cs typeface="Century Gothic"/>
              </a:rPr>
              <a:t>Bartini’s</a:t>
            </a:r>
            <a:r>
              <a:rPr lang="en-US" sz="1600" b="1" dirty="0" smtClean="0">
                <a:solidFill>
                  <a:schemeClr val="bg1">
                    <a:lumMod val="75000"/>
                  </a:schemeClr>
                </a:solidFill>
                <a:latin typeface="Century Gothic"/>
                <a:cs typeface="Century Gothic"/>
              </a:rPr>
              <a:t> Offer: </a:t>
            </a:r>
            <a:r>
              <a:rPr lang="en-US" sz="1600" dirty="0" smtClean="0">
                <a:solidFill>
                  <a:schemeClr val="bg1">
                    <a:lumMod val="75000"/>
                  </a:schemeClr>
                </a:solidFill>
                <a:latin typeface="Century Gothic"/>
                <a:cs typeface="Century Gothic"/>
              </a:rPr>
              <a:t>Can’t be retrieved</a:t>
            </a:r>
            <a:endParaRPr lang="en-US" sz="1600" dirty="0">
              <a:solidFill>
                <a:schemeClr val="bg1">
                  <a:lumMod val="75000"/>
                </a:schemeClr>
              </a:solidFill>
              <a:latin typeface="Century Gothic"/>
              <a:cs typeface="Century Gothic"/>
            </a:endParaRPr>
          </a:p>
        </p:txBody>
      </p:sp>
      <p:sp>
        <p:nvSpPr>
          <p:cNvPr id="37" name="Rectangle 36"/>
          <p:cNvSpPr/>
          <p:nvPr/>
        </p:nvSpPr>
        <p:spPr>
          <a:xfrm>
            <a:off x="4821312" y="5045416"/>
            <a:ext cx="4106758" cy="726973"/>
          </a:xfrm>
          <a:prstGeom prst="rect">
            <a:avLst/>
          </a:prstGeom>
          <a:solidFill>
            <a:srgbClr val="ACE331">
              <a:alpha val="28000"/>
            </a:srgb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a:cs typeface="Century Gothic"/>
              </a:rPr>
              <a:t>Mobile Turkish: </a:t>
            </a:r>
            <a:r>
              <a:rPr lang="en-US" sz="1600" dirty="0">
                <a:solidFill>
                  <a:schemeClr val="tx1"/>
                </a:solidFill>
                <a:latin typeface="Century Gothic"/>
                <a:cs typeface="Century Gothic"/>
              </a:rPr>
              <a:t>share-to</a:t>
            </a:r>
            <a:r>
              <a:rPr lang="id-ID" sz="1600" dirty="0">
                <a:solidFill>
                  <a:schemeClr val="tx1"/>
                </a:solidFill>
                <a:latin typeface="Century Gothic"/>
                <a:cs typeface="Century Gothic"/>
              </a:rPr>
              <a:t>-</a:t>
            </a:r>
            <a:r>
              <a:rPr lang="en-US" sz="1600" dirty="0">
                <a:solidFill>
                  <a:schemeClr val="tx1"/>
                </a:solidFill>
                <a:latin typeface="Century Gothic"/>
                <a:cs typeface="Century Gothic"/>
              </a:rPr>
              <a:t>share exchange worth S$ 85,000m</a:t>
            </a:r>
          </a:p>
        </p:txBody>
      </p:sp>
      <p:sp>
        <p:nvSpPr>
          <p:cNvPr id="38" name="Rectangle 37"/>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9" name="Rectangle 3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0" name="Rectangle 39"/>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2" name="Rectangle 41"/>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4" name="Rectangle 43"/>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6" name="Rectangle 45"/>
          <p:cNvSpPr/>
          <p:nvPr/>
        </p:nvSpPr>
        <p:spPr>
          <a:xfrm>
            <a:off x="1829919"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57354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3" name="TextBox 22"/>
          <p:cNvSpPr txBox="1"/>
          <p:nvPr/>
        </p:nvSpPr>
        <p:spPr>
          <a:xfrm>
            <a:off x="609601" y="437900"/>
            <a:ext cx="7924799" cy="738664"/>
          </a:xfrm>
          <a:prstGeom prst="rect">
            <a:avLst/>
          </a:prstGeom>
          <a:solidFill>
            <a:srgbClr val="1F4E79"/>
          </a:solidFill>
        </p:spPr>
        <p:txBody>
          <a:bodyPr wrap="square" rtlCol="0">
            <a:spAutoFit/>
          </a:bodyPr>
          <a:lstStyle/>
          <a:p>
            <a:pPr algn="ctr"/>
            <a:r>
              <a:rPr lang="en-US" sz="2800" b="1" dirty="0" smtClean="0">
                <a:solidFill>
                  <a:schemeClr val="bg1"/>
                </a:solidFill>
                <a:latin typeface="Century Gothic" pitchFamily="34" charset="0"/>
              </a:rPr>
              <a:t>Action Plan</a:t>
            </a:r>
          </a:p>
          <a:p>
            <a:pPr algn="ctr"/>
            <a:r>
              <a:rPr lang="en-US" sz="1400" b="1" dirty="0" smtClean="0">
                <a:solidFill>
                  <a:schemeClr val="bg1"/>
                </a:solidFill>
                <a:latin typeface="Century Gothic" pitchFamily="34" charset="0"/>
              </a:rPr>
              <a:t>POLITICAL RISKS &amp; STRATEGIC UNCERTAINTY IN ILANIA</a:t>
            </a:r>
            <a:endParaRPr lang="en-US" sz="1400" b="1" dirty="0">
              <a:solidFill>
                <a:schemeClr val="bg1"/>
              </a:solidFill>
              <a:latin typeface="Century Gothic" pitchFamily="34" charset="0"/>
            </a:endParaRPr>
          </a:p>
        </p:txBody>
      </p:sp>
      <p:sp>
        <p:nvSpPr>
          <p:cNvPr id="24" name="Rectangle 23"/>
          <p:cNvSpPr/>
          <p:nvPr/>
        </p:nvSpPr>
        <p:spPr>
          <a:xfrm>
            <a:off x="0" y="516804"/>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8567936" y="514100"/>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Rectangle 43"/>
          <p:cNvSpPr/>
          <p:nvPr/>
        </p:nvSpPr>
        <p:spPr>
          <a:xfrm>
            <a:off x="1403648" y="2863846"/>
            <a:ext cx="2530257" cy="2181535"/>
          </a:xfrm>
          <a:prstGeom prst="rect">
            <a:avLst/>
          </a:prstGeom>
          <a:solidFill>
            <a:schemeClr val="bg1">
              <a:lumMod val="85000"/>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accent1"/>
                </a:solidFill>
                <a:latin typeface="Century Gothic"/>
                <a:cs typeface="Century Gothic"/>
              </a:rPr>
              <a:t>Sell</a:t>
            </a:r>
            <a:r>
              <a:rPr lang="en-US" sz="3200" b="1" dirty="0" smtClean="0">
                <a:solidFill>
                  <a:schemeClr val="tx1"/>
                </a:solidFill>
                <a:latin typeface="Century Gothic"/>
                <a:cs typeface="Century Gothic"/>
              </a:rPr>
              <a:t> Turkish mobile share </a:t>
            </a:r>
            <a:endParaRPr lang="en-US" sz="3200" b="1" dirty="0">
              <a:solidFill>
                <a:schemeClr val="tx1"/>
              </a:solidFill>
              <a:latin typeface="Century Gothic"/>
              <a:cs typeface="Century Gothic"/>
            </a:endParaRPr>
          </a:p>
        </p:txBody>
      </p:sp>
      <p:sp>
        <p:nvSpPr>
          <p:cNvPr id="47" name="Rectangle 46"/>
          <p:cNvSpPr/>
          <p:nvPr/>
        </p:nvSpPr>
        <p:spPr>
          <a:xfrm>
            <a:off x="4919521" y="2837065"/>
            <a:ext cx="2530257" cy="2137755"/>
          </a:xfrm>
          <a:prstGeom prst="rect">
            <a:avLst/>
          </a:prstGeom>
          <a:solidFill>
            <a:schemeClr val="bg1">
              <a:lumMod val="85000"/>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accent1"/>
                </a:solidFill>
                <a:latin typeface="Century Gothic"/>
                <a:cs typeface="Century Gothic"/>
              </a:rPr>
              <a:t>Pay</a:t>
            </a:r>
            <a:r>
              <a:rPr lang="en-US" sz="2800" b="1" dirty="0" smtClean="0">
                <a:solidFill>
                  <a:srgbClr val="000000"/>
                </a:solidFill>
                <a:latin typeface="Century Gothic"/>
                <a:cs typeface="Century Gothic"/>
              </a:rPr>
              <a:t> the Fine</a:t>
            </a:r>
          </a:p>
          <a:p>
            <a:pPr algn="ctr"/>
            <a:r>
              <a:rPr lang="en-US" sz="2800" b="1" dirty="0">
                <a:solidFill>
                  <a:srgbClr val="000000"/>
                </a:solidFill>
                <a:latin typeface="Century Gothic"/>
                <a:cs typeface="Century Gothic"/>
              </a:rPr>
              <a:t>o</a:t>
            </a:r>
            <a:r>
              <a:rPr lang="en-US" sz="2800" b="1" dirty="0" smtClean="0">
                <a:solidFill>
                  <a:srgbClr val="000000"/>
                </a:solidFill>
                <a:latin typeface="Century Gothic"/>
                <a:cs typeface="Century Gothic"/>
              </a:rPr>
              <a:t>r</a:t>
            </a:r>
          </a:p>
          <a:p>
            <a:pPr algn="ctr"/>
            <a:r>
              <a:rPr lang="en-US" sz="2800" b="1" dirty="0" smtClean="0">
                <a:solidFill>
                  <a:schemeClr val="accent1"/>
                </a:solidFill>
                <a:latin typeface="Century Gothic"/>
                <a:cs typeface="Century Gothic"/>
              </a:rPr>
              <a:t>Expand</a:t>
            </a:r>
            <a:endParaRPr lang="en-US" sz="2800" b="1" dirty="0">
              <a:solidFill>
                <a:schemeClr val="accent1"/>
              </a:solidFill>
              <a:latin typeface="Century Gothic"/>
              <a:cs typeface="Century Gothic"/>
            </a:endParaRPr>
          </a:p>
        </p:txBody>
      </p:sp>
      <p:sp>
        <p:nvSpPr>
          <p:cNvPr id="28" name="TextBox 27"/>
          <p:cNvSpPr txBox="1"/>
          <p:nvPr/>
        </p:nvSpPr>
        <p:spPr>
          <a:xfrm>
            <a:off x="2363019" y="2326043"/>
            <a:ext cx="660758" cy="584775"/>
          </a:xfrm>
          <a:prstGeom prst="rect">
            <a:avLst/>
          </a:prstGeom>
          <a:noFill/>
        </p:spPr>
        <p:txBody>
          <a:bodyPr wrap="none" rtlCol="0">
            <a:spAutoFit/>
          </a:bodyPr>
          <a:lstStyle/>
          <a:p>
            <a:r>
              <a:rPr lang="en-US" sz="3200" b="1" dirty="0">
                <a:latin typeface="Century Gothic" pitchFamily="34" charset="0"/>
              </a:rPr>
              <a:t>#1</a:t>
            </a:r>
          </a:p>
        </p:txBody>
      </p:sp>
      <p:sp>
        <p:nvSpPr>
          <p:cNvPr id="42" name="TextBox 41"/>
          <p:cNvSpPr txBox="1"/>
          <p:nvPr/>
        </p:nvSpPr>
        <p:spPr>
          <a:xfrm>
            <a:off x="5854270" y="2252290"/>
            <a:ext cx="660758" cy="584775"/>
          </a:xfrm>
          <a:prstGeom prst="rect">
            <a:avLst/>
          </a:prstGeom>
          <a:noFill/>
        </p:spPr>
        <p:txBody>
          <a:bodyPr wrap="none" rtlCol="0">
            <a:spAutoFit/>
          </a:bodyPr>
          <a:lstStyle/>
          <a:p>
            <a:r>
              <a:rPr lang="en-US" sz="3200" b="1" dirty="0" smtClean="0">
                <a:latin typeface="Century Gothic" pitchFamily="34" charset="0"/>
              </a:rPr>
              <a:t>#2</a:t>
            </a:r>
            <a:endParaRPr lang="en-US" sz="3200" b="1" dirty="0">
              <a:latin typeface="Century Gothic" pitchFamily="34" charset="0"/>
            </a:endParaRPr>
          </a:p>
        </p:txBody>
      </p:sp>
      <p:sp>
        <p:nvSpPr>
          <p:cNvPr id="50" name="Rectangle 49"/>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1" name="Rectangle 50"/>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2" name="Rectangle 51"/>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3" name="Rectangle 52"/>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4" name="Rectangle 53"/>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55" name="Rectangle 54"/>
          <p:cNvSpPr/>
          <p:nvPr/>
        </p:nvSpPr>
        <p:spPr>
          <a:xfrm>
            <a:off x="1829919"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0473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cdn.govexec.com/media/img/upload/2015/05/26/052615downsizing/medium.jpg"/>
          <p:cNvPicPr>
            <a:picLocks noChangeAspect="1" noChangeArrowheads="1"/>
          </p:cNvPicPr>
          <p:nvPr/>
        </p:nvPicPr>
        <p:blipFill>
          <a:blip r:embed="rId2" cstate="print">
            <a:grayscl/>
          </a:blip>
          <a:srcRect/>
          <a:stretch>
            <a:fillRect/>
          </a:stretch>
        </p:blipFill>
        <p:spPr bwMode="auto">
          <a:xfrm>
            <a:off x="0" y="0"/>
            <a:ext cx="9144000" cy="6858000"/>
          </a:xfrm>
          <a:prstGeom prst="rect">
            <a:avLst/>
          </a:prstGeom>
          <a:noFill/>
        </p:spPr>
      </p:pic>
      <p:sp>
        <p:nvSpPr>
          <p:cNvPr id="7" name="Rectangle 6"/>
          <p:cNvSpPr/>
          <p:nvPr/>
        </p:nvSpPr>
        <p:spPr>
          <a:xfrm>
            <a:off x="228600" y="1742867"/>
            <a:ext cx="8692821" cy="3918381"/>
          </a:xfrm>
          <a:prstGeom prst="rect">
            <a:avLst/>
          </a:prstGeom>
          <a:solidFill>
            <a:schemeClr val="bg1"/>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3" name="TextBox 2"/>
          <p:cNvSpPr txBox="1"/>
          <p:nvPr/>
        </p:nvSpPr>
        <p:spPr>
          <a:xfrm>
            <a:off x="990600" y="2133600"/>
            <a:ext cx="7239000" cy="461665"/>
          </a:xfrm>
          <a:prstGeom prst="rect">
            <a:avLst/>
          </a:prstGeom>
          <a:noFill/>
        </p:spPr>
        <p:txBody>
          <a:bodyPr wrap="square" rtlCol="0">
            <a:spAutoFit/>
          </a:bodyPr>
          <a:lstStyle/>
          <a:p>
            <a:pPr algn="ctr"/>
            <a:r>
              <a:rPr lang="en-US" sz="2400" dirty="0" err="1" smtClean="0">
                <a:solidFill>
                  <a:srgbClr val="C80202"/>
                </a:solidFill>
                <a:latin typeface="Century Gothic" panose="020B0502020202020204" pitchFamily="34" charset="0"/>
              </a:rPr>
              <a:t>Declin</a:t>
            </a:r>
            <a:r>
              <a:rPr lang="id-ID" sz="2400" dirty="0" smtClean="0">
                <a:solidFill>
                  <a:srgbClr val="C80202"/>
                </a:solidFill>
                <a:latin typeface="Century Gothic" panose="020B0502020202020204" pitchFamily="34" charset="0"/>
              </a:rPr>
              <a:t>ing</a:t>
            </a:r>
            <a:r>
              <a:rPr lang="en-US" sz="2400" dirty="0" smtClean="0">
                <a:solidFill>
                  <a:srgbClr val="C80202"/>
                </a:solidFill>
                <a:latin typeface="Century Gothic" panose="020B0502020202020204" pitchFamily="34" charset="0"/>
              </a:rPr>
              <a:t> </a:t>
            </a:r>
            <a:r>
              <a:rPr lang="en-US" sz="2400" dirty="0" smtClean="0">
                <a:latin typeface="Century Gothic" panose="020B0502020202020204" pitchFamily="34" charset="0"/>
              </a:rPr>
              <a:t>revenue and operating performance</a:t>
            </a:r>
            <a:endParaRPr lang="id-ID" sz="2400" dirty="0">
              <a:latin typeface="Century Gothic" panose="020B0502020202020204" pitchFamily="34" charset="0"/>
            </a:endParaRPr>
          </a:p>
        </p:txBody>
      </p:sp>
      <p:grpSp>
        <p:nvGrpSpPr>
          <p:cNvPr id="4" name="Group 3"/>
          <p:cNvGrpSpPr/>
          <p:nvPr/>
        </p:nvGrpSpPr>
        <p:grpSpPr>
          <a:xfrm>
            <a:off x="304800" y="2820420"/>
            <a:ext cx="4495800" cy="1543110"/>
            <a:chOff x="-210911" y="2640742"/>
            <a:chExt cx="4495800" cy="1543110"/>
          </a:xfrm>
        </p:grpSpPr>
        <p:sp>
          <p:nvSpPr>
            <p:cNvPr id="2" name="TextBox 1"/>
            <p:cNvSpPr txBox="1"/>
            <p:nvPr/>
          </p:nvSpPr>
          <p:spPr>
            <a:xfrm>
              <a:off x="-210911" y="2640742"/>
              <a:ext cx="4495800" cy="1107996"/>
            </a:xfrm>
            <a:prstGeom prst="rect">
              <a:avLst/>
            </a:prstGeom>
            <a:noFill/>
          </p:spPr>
          <p:txBody>
            <a:bodyPr wrap="square" rtlCol="0">
              <a:spAutoFit/>
            </a:bodyPr>
            <a:lstStyle/>
            <a:p>
              <a:pPr algn="ctr"/>
              <a:r>
                <a:rPr lang="en-US" sz="6600" b="1" dirty="0" smtClean="0">
                  <a:latin typeface="Century Gothic" panose="020B0502020202020204" pitchFamily="34" charset="0"/>
                </a:rPr>
                <a:t>SSC</a:t>
              </a:r>
            </a:p>
          </p:txBody>
        </p:sp>
        <p:sp>
          <p:nvSpPr>
            <p:cNvPr id="22" name="TextBox 21"/>
            <p:cNvSpPr txBox="1"/>
            <p:nvPr/>
          </p:nvSpPr>
          <p:spPr>
            <a:xfrm>
              <a:off x="17689" y="3783742"/>
              <a:ext cx="4022208" cy="400110"/>
            </a:xfrm>
            <a:prstGeom prst="rect">
              <a:avLst/>
            </a:prstGeom>
            <a:noFill/>
          </p:spPr>
          <p:txBody>
            <a:bodyPr wrap="square" rtlCol="0">
              <a:spAutoFit/>
            </a:bodyPr>
            <a:lstStyle/>
            <a:p>
              <a:pPr algn="ctr"/>
              <a:r>
                <a:rPr lang="en-US" sz="2000" dirty="0" smtClean="0">
                  <a:latin typeface="Century Gothic" panose="020B0502020202020204" pitchFamily="34" charset="0"/>
                </a:rPr>
                <a:t>In 2014, </a:t>
              </a:r>
              <a:r>
                <a:rPr lang="en-US" sz="2000" dirty="0" err="1" smtClean="0">
                  <a:latin typeface="Century Gothic" panose="020B0502020202020204" pitchFamily="34" charset="0"/>
                </a:rPr>
                <a:t>Sadimba</a:t>
              </a:r>
              <a:endParaRPr lang="id-ID" sz="2000" dirty="0">
                <a:latin typeface="Century Gothic" panose="020B0502020202020204" pitchFamily="34" charset="0"/>
              </a:endParaRPr>
            </a:p>
          </p:txBody>
        </p:sp>
      </p:grpSp>
      <p:sp>
        <p:nvSpPr>
          <p:cNvPr id="24" name="Down Arrow 23"/>
          <p:cNvSpPr/>
          <p:nvPr/>
        </p:nvSpPr>
        <p:spPr>
          <a:xfrm rot="16200000">
            <a:off x="4003312" y="3313596"/>
            <a:ext cx="1137376" cy="643662"/>
          </a:xfrm>
          <a:prstGeom prst="downArrow">
            <a:avLst/>
          </a:prstGeom>
          <a:solidFill>
            <a:srgbClr val="C8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4899213" y="2972390"/>
            <a:ext cx="4693197" cy="1391140"/>
            <a:chOff x="181328" y="2821844"/>
            <a:chExt cx="4693197" cy="1391140"/>
          </a:xfrm>
        </p:grpSpPr>
        <p:sp>
          <p:nvSpPr>
            <p:cNvPr id="37" name="TextBox 36"/>
            <p:cNvSpPr txBox="1"/>
            <p:nvPr/>
          </p:nvSpPr>
          <p:spPr>
            <a:xfrm>
              <a:off x="852317" y="2821844"/>
              <a:ext cx="4022208" cy="1015663"/>
            </a:xfrm>
            <a:prstGeom prst="rect">
              <a:avLst/>
            </a:prstGeom>
            <a:noFill/>
          </p:spPr>
          <p:txBody>
            <a:bodyPr wrap="square" rtlCol="0">
              <a:spAutoFit/>
            </a:bodyPr>
            <a:lstStyle/>
            <a:p>
              <a:r>
                <a:rPr lang="en-US" sz="6000" b="1" dirty="0" smtClean="0">
                  <a:latin typeface="Century Gothic" panose="020B0502020202020204" pitchFamily="34" charset="0"/>
                </a:rPr>
                <a:t>S$6,600</a:t>
              </a:r>
              <a:endParaRPr lang="id-ID" sz="6000" b="1" dirty="0">
                <a:latin typeface="Century Gothic" panose="020B0502020202020204" pitchFamily="34" charset="0"/>
              </a:endParaRPr>
            </a:p>
          </p:txBody>
        </p:sp>
        <p:sp>
          <p:nvSpPr>
            <p:cNvPr id="38" name="TextBox 37"/>
            <p:cNvSpPr txBox="1"/>
            <p:nvPr/>
          </p:nvSpPr>
          <p:spPr>
            <a:xfrm>
              <a:off x="181328" y="3812874"/>
              <a:ext cx="4022208" cy="400110"/>
            </a:xfrm>
            <a:prstGeom prst="rect">
              <a:avLst/>
            </a:prstGeom>
            <a:noFill/>
          </p:spPr>
          <p:txBody>
            <a:bodyPr wrap="square" rtlCol="0">
              <a:spAutoFit/>
            </a:bodyPr>
            <a:lstStyle/>
            <a:p>
              <a:pPr algn="ctr"/>
              <a:r>
                <a:rPr lang="en-US" sz="2000" dirty="0" smtClean="0">
                  <a:latin typeface="Century Gothic" panose="020B0502020202020204" pitchFamily="34" charset="0"/>
                </a:rPr>
                <a:t>saving</a:t>
              </a:r>
              <a:endParaRPr lang="id-ID" sz="2000" dirty="0">
                <a:latin typeface="Century Gothic" panose="020B0502020202020204" pitchFamily="34" charset="0"/>
              </a:endParaRPr>
            </a:p>
          </p:txBody>
        </p:sp>
      </p:grpSp>
      <p:sp>
        <p:nvSpPr>
          <p:cNvPr id="41" name="TextBox 40"/>
          <p:cNvSpPr txBox="1"/>
          <p:nvPr/>
        </p:nvSpPr>
        <p:spPr>
          <a:xfrm>
            <a:off x="0" y="450205"/>
            <a:ext cx="6720109"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I</a:t>
            </a:r>
            <a:r>
              <a:rPr lang="id-ID" sz="2400" b="1" dirty="0" smtClean="0">
                <a:solidFill>
                  <a:schemeClr val="bg1"/>
                </a:solidFill>
                <a:latin typeface="Century Gothic" pitchFamily="34" charset="0"/>
              </a:rPr>
              <a:t>ssue</a:t>
            </a:r>
            <a:r>
              <a:rPr lang="en-US" sz="2400" b="1" dirty="0" smtClean="0">
                <a:solidFill>
                  <a:schemeClr val="bg1"/>
                </a:solidFill>
                <a:latin typeface="Century Gothic" pitchFamily="34" charset="0"/>
              </a:rPr>
              <a:t> #3 : Shared Service Center in </a:t>
            </a:r>
            <a:r>
              <a:rPr lang="en-US" sz="2400" b="1" dirty="0" err="1" smtClean="0">
                <a:solidFill>
                  <a:schemeClr val="bg1"/>
                </a:solidFill>
                <a:latin typeface="Century Gothic" pitchFamily="34" charset="0"/>
              </a:rPr>
              <a:t>Sadimba</a:t>
            </a:r>
            <a:endParaRPr lang="en-US" sz="2400" b="1" dirty="0">
              <a:solidFill>
                <a:schemeClr val="bg1"/>
              </a:solidFill>
              <a:latin typeface="Century Gothic" pitchFamily="34" charset="0"/>
            </a:endParaRPr>
          </a:p>
        </p:txBody>
      </p:sp>
      <p:sp>
        <p:nvSpPr>
          <p:cNvPr id="44" name="TextBox 43"/>
          <p:cNvSpPr txBox="1"/>
          <p:nvPr/>
        </p:nvSpPr>
        <p:spPr>
          <a:xfrm>
            <a:off x="0" y="911870"/>
            <a:ext cx="4540025" cy="369332"/>
          </a:xfrm>
          <a:prstGeom prst="rect">
            <a:avLst/>
          </a:prstGeom>
          <a:solidFill>
            <a:schemeClr val="bg1"/>
          </a:solidFill>
        </p:spPr>
        <p:txBody>
          <a:bodyPr wrap="none" rtlCol="0">
            <a:spAutoFit/>
          </a:bodyPr>
          <a:lstStyle/>
          <a:p>
            <a:r>
              <a:rPr lang="en-US" b="1" dirty="0" smtClean="0">
                <a:latin typeface="Century Gothic" pitchFamily="34" charset="0"/>
              </a:rPr>
              <a:t>Trade-off</a:t>
            </a:r>
            <a:r>
              <a:rPr lang="id-ID" b="1" dirty="0" smtClean="0">
                <a:latin typeface="Century Gothic" pitchFamily="34" charset="0"/>
              </a:rPr>
              <a:t>: C</a:t>
            </a:r>
            <a:r>
              <a:rPr lang="en-US" b="1" dirty="0" err="1" smtClean="0">
                <a:latin typeface="Century Gothic" pitchFamily="34" charset="0"/>
              </a:rPr>
              <a:t>ost</a:t>
            </a:r>
            <a:r>
              <a:rPr lang="en-US" b="1" dirty="0" smtClean="0">
                <a:latin typeface="Century Gothic" pitchFamily="34" charset="0"/>
              </a:rPr>
              <a:t> saving </a:t>
            </a:r>
            <a:r>
              <a:rPr lang="id-ID" b="1" dirty="0" smtClean="0">
                <a:latin typeface="Century Gothic" pitchFamily="34" charset="0"/>
              </a:rPr>
              <a:t>vs. P</a:t>
            </a:r>
            <a:r>
              <a:rPr lang="en-US" b="1" dirty="0" err="1" smtClean="0">
                <a:latin typeface="Century Gothic" pitchFamily="34" charset="0"/>
              </a:rPr>
              <a:t>eople’s</a:t>
            </a:r>
            <a:r>
              <a:rPr lang="en-US" b="1" dirty="0" smtClean="0">
                <a:latin typeface="Century Gothic" pitchFamily="34" charset="0"/>
              </a:rPr>
              <a:t>  job</a:t>
            </a:r>
            <a:endParaRPr lang="en-US" b="1" dirty="0">
              <a:latin typeface="Century Gothic" pitchFamily="34" charset="0"/>
            </a:endParaRPr>
          </a:p>
        </p:txBody>
      </p:sp>
      <p:sp>
        <p:nvSpPr>
          <p:cNvPr id="52" name="TextBox 51"/>
          <p:cNvSpPr txBox="1"/>
          <p:nvPr/>
        </p:nvSpPr>
        <p:spPr>
          <a:xfrm>
            <a:off x="304800" y="4625455"/>
            <a:ext cx="8571193" cy="523220"/>
          </a:xfrm>
          <a:prstGeom prst="rect">
            <a:avLst/>
          </a:prstGeom>
          <a:noFill/>
        </p:spPr>
        <p:txBody>
          <a:bodyPr wrap="square" rtlCol="0">
            <a:spAutoFit/>
          </a:bodyPr>
          <a:lstStyle/>
          <a:p>
            <a:pPr algn="ctr"/>
            <a:r>
              <a:rPr lang="en-US" sz="2800" b="1" i="1" dirty="0" smtClean="0"/>
              <a:t>Further expand SSC for other supporting functions</a:t>
            </a:r>
            <a:endParaRPr lang="en-US" sz="2800" b="1" i="1" dirty="0"/>
          </a:p>
        </p:txBody>
      </p:sp>
      <p:sp>
        <p:nvSpPr>
          <p:cNvPr id="27" name="Rectangle 26"/>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0" name="Rectangle 29"/>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32" name="Rectangle 31"/>
          <p:cNvSpPr/>
          <p:nvPr/>
        </p:nvSpPr>
        <p:spPr>
          <a:xfrm>
            <a:off x="1829919"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3667439" y="6255242"/>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6699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24" grpId="0" animBg="1"/>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7" name="Rectangle 16"/>
          <p:cNvSpPr/>
          <p:nvPr/>
        </p:nvSpPr>
        <p:spPr>
          <a:xfrm>
            <a:off x="-7601" y="341191"/>
            <a:ext cx="576064" cy="57606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8"/>
          <p:cNvSpPr txBox="1"/>
          <p:nvPr/>
        </p:nvSpPr>
        <p:spPr>
          <a:xfrm>
            <a:off x="611560" y="167558"/>
            <a:ext cx="2890535" cy="923330"/>
          </a:xfrm>
          <a:prstGeom prst="rect">
            <a:avLst/>
          </a:prstGeom>
          <a:noFill/>
        </p:spPr>
        <p:txBody>
          <a:bodyPr wrap="none" rtlCol="0">
            <a:spAutoFit/>
          </a:bodyPr>
          <a:lstStyle/>
          <a:p>
            <a:r>
              <a:rPr lang="en-US" sz="3600" b="1" dirty="0" smtClean="0">
                <a:latin typeface="Century Gothic" pitchFamily="34" charset="0"/>
              </a:rPr>
              <a:t>The Impact</a:t>
            </a:r>
            <a:r>
              <a:rPr lang="id-ID" sz="3600" b="1" dirty="0" smtClean="0">
                <a:latin typeface="Century Gothic" pitchFamily="34" charset="0"/>
              </a:rPr>
              <a:t>s</a:t>
            </a:r>
            <a:endParaRPr lang="en-US" sz="3600" b="1" dirty="0" smtClean="0">
              <a:latin typeface="Century Gothic" pitchFamily="34" charset="0"/>
            </a:endParaRPr>
          </a:p>
          <a:p>
            <a:r>
              <a:rPr lang="en-US" b="1" dirty="0" smtClean="0">
                <a:latin typeface="Century Gothic" pitchFamily="34" charset="0"/>
              </a:rPr>
              <a:t>The protests</a:t>
            </a:r>
            <a:endParaRPr lang="id-ID" b="1" dirty="0">
              <a:latin typeface="Century Gothic" pitchFamily="34" charset="0"/>
            </a:endParaRPr>
          </a:p>
        </p:txBody>
      </p:sp>
      <p:sp>
        <p:nvSpPr>
          <p:cNvPr id="2" name="TextBox 1"/>
          <p:cNvSpPr txBox="1"/>
          <p:nvPr/>
        </p:nvSpPr>
        <p:spPr>
          <a:xfrm>
            <a:off x="395536" y="1540690"/>
            <a:ext cx="8352928" cy="3662541"/>
          </a:xfrm>
          <a:prstGeom prst="rect">
            <a:avLst/>
          </a:prstGeom>
          <a:noFill/>
        </p:spPr>
        <p:txBody>
          <a:bodyPr wrap="square" rtlCol="0">
            <a:spAutoFit/>
          </a:bodyPr>
          <a:lstStyle/>
          <a:p>
            <a:pPr algn="ctr"/>
            <a:r>
              <a:rPr lang="en-US" sz="4800" b="1" dirty="0" smtClean="0">
                <a:latin typeface="Century Gothic" panose="020B0502020202020204" pitchFamily="34" charset="0"/>
              </a:rPr>
              <a:t>Market’s Protests </a:t>
            </a:r>
          </a:p>
          <a:p>
            <a:pPr algn="ctr"/>
            <a:r>
              <a:rPr lang="en-US" sz="8800" b="1" dirty="0" smtClean="0">
                <a:latin typeface="Century Gothic" panose="020B0502020202020204" pitchFamily="34" charset="0"/>
              </a:rPr>
              <a:t>&amp; </a:t>
            </a:r>
          </a:p>
          <a:p>
            <a:pPr algn="ctr"/>
            <a:r>
              <a:rPr lang="en-US" sz="4800" b="1" dirty="0" smtClean="0">
                <a:latin typeface="Century Gothic" panose="020B0502020202020204" pitchFamily="34" charset="0"/>
              </a:rPr>
              <a:t>Employee’s fear</a:t>
            </a:r>
          </a:p>
          <a:p>
            <a:pPr algn="ctr"/>
            <a:endParaRPr lang="id-ID" sz="4800" b="1" dirty="0">
              <a:latin typeface="Century Gothic" panose="020B0502020202020204" pitchFamily="34" charset="0"/>
            </a:endParaRPr>
          </a:p>
        </p:txBody>
      </p:sp>
      <p:sp>
        <p:nvSpPr>
          <p:cNvPr id="65" name="TextBox 64"/>
          <p:cNvSpPr txBox="1"/>
          <p:nvPr/>
        </p:nvSpPr>
        <p:spPr>
          <a:xfrm>
            <a:off x="609600" y="4648200"/>
            <a:ext cx="8229600" cy="584775"/>
          </a:xfrm>
          <a:prstGeom prst="rect">
            <a:avLst/>
          </a:prstGeom>
          <a:noFill/>
        </p:spPr>
        <p:txBody>
          <a:bodyPr wrap="square" rtlCol="0">
            <a:spAutoFit/>
          </a:bodyPr>
          <a:lstStyle/>
          <a:p>
            <a:pPr algn="ctr"/>
            <a:r>
              <a:rPr lang="en-US" sz="3200" b="1" dirty="0" smtClean="0">
                <a:solidFill>
                  <a:srgbClr val="C00000"/>
                </a:solidFill>
                <a:latin typeface="Century Gothic" panose="020B0502020202020204" pitchFamily="34" charset="0"/>
              </a:rPr>
              <a:t>To continue or not to continue?</a:t>
            </a:r>
            <a:endParaRPr lang="id-ID" sz="3200" b="1" dirty="0">
              <a:solidFill>
                <a:srgbClr val="C00000"/>
              </a:solidFill>
              <a:latin typeface="Century Gothic" panose="020B0502020202020204" pitchFamily="34" charset="0"/>
            </a:endParaRPr>
          </a:p>
        </p:txBody>
      </p:sp>
      <p:sp>
        <p:nvSpPr>
          <p:cNvPr id="18" name="Rectangle 17"/>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0" name="Rectangle 19"/>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1" name="Rectangle 20"/>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2" name="Rectangle 21"/>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3" name="Rectangle 22"/>
          <p:cNvSpPr/>
          <p:nvPr/>
        </p:nvSpPr>
        <p:spPr>
          <a:xfrm>
            <a:off x="1829919"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4" name="Rectangle 23"/>
          <p:cNvSpPr/>
          <p:nvPr/>
        </p:nvSpPr>
        <p:spPr>
          <a:xfrm>
            <a:off x="3667439" y="6255242"/>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12292" name="Picture 4" descr="http://i.telegraph.co.uk/multimedia/archive/03584/Trident-people_3584382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90" r="15866"/>
          <a:stretch/>
        </p:blipFill>
        <p:spPr bwMode="auto">
          <a:xfrm>
            <a:off x="-3480215" y="3698431"/>
            <a:ext cx="2698659" cy="255828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6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7" name="Rectangle 16"/>
          <p:cNvSpPr/>
          <p:nvPr/>
        </p:nvSpPr>
        <p:spPr>
          <a:xfrm>
            <a:off x="-7601" y="341191"/>
            <a:ext cx="576064" cy="57606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8"/>
          <p:cNvSpPr txBox="1"/>
          <p:nvPr/>
        </p:nvSpPr>
        <p:spPr>
          <a:xfrm>
            <a:off x="611560" y="167558"/>
            <a:ext cx="7920758" cy="923330"/>
          </a:xfrm>
          <a:prstGeom prst="rect">
            <a:avLst/>
          </a:prstGeom>
          <a:noFill/>
        </p:spPr>
        <p:txBody>
          <a:bodyPr wrap="none" rtlCol="0">
            <a:spAutoFit/>
          </a:bodyPr>
          <a:lstStyle/>
          <a:p>
            <a:r>
              <a:rPr lang="en-US" sz="3600" b="1" dirty="0" smtClean="0">
                <a:latin typeface="Century Gothic" pitchFamily="34" charset="0"/>
              </a:rPr>
              <a:t>The considerations</a:t>
            </a:r>
          </a:p>
          <a:p>
            <a:r>
              <a:rPr lang="en-US" b="1" dirty="0" smtClean="0">
                <a:latin typeface="Century Gothic" pitchFamily="34" charset="0"/>
              </a:rPr>
              <a:t>Operational and financial </a:t>
            </a:r>
            <a:r>
              <a:rPr lang="id-ID" b="1" dirty="0" smtClean="0">
                <a:latin typeface="Century Gothic" pitchFamily="34" charset="0"/>
              </a:rPr>
              <a:t>points of </a:t>
            </a:r>
            <a:r>
              <a:rPr lang="en-US" b="1" dirty="0" smtClean="0">
                <a:latin typeface="Century Gothic" pitchFamily="34" charset="0"/>
              </a:rPr>
              <a:t>consideration</a:t>
            </a:r>
            <a:r>
              <a:rPr lang="id-ID" b="1" dirty="0" smtClean="0">
                <a:latin typeface="Century Gothic" pitchFamily="34" charset="0"/>
              </a:rPr>
              <a:t> for decision </a:t>
            </a:r>
            <a:r>
              <a:rPr lang="en-US" b="1" dirty="0" smtClean="0">
                <a:latin typeface="Century Gothic" pitchFamily="34" charset="0"/>
              </a:rPr>
              <a:t>making</a:t>
            </a:r>
            <a:endParaRPr lang="id-ID" b="1" dirty="0">
              <a:latin typeface="Century Gothic" pitchFamily="34" charset="0"/>
            </a:endParaRPr>
          </a:p>
        </p:txBody>
      </p:sp>
      <p:sp>
        <p:nvSpPr>
          <p:cNvPr id="28" name="Rectangle 27"/>
          <p:cNvSpPr/>
          <p:nvPr/>
        </p:nvSpPr>
        <p:spPr>
          <a:xfrm>
            <a:off x="467914" y="1199989"/>
            <a:ext cx="8206186" cy="807325"/>
          </a:xfrm>
          <a:prstGeom prst="rect">
            <a:avLst/>
          </a:prstGeom>
          <a:solidFill>
            <a:srgbClr val="1F4E79">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467915" y="1339534"/>
            <a:ext cx="8206186" cy="523220"/>
          </a:xfrm>
          <a:prstGeom prst="rect">
            <a:avLst/>
          </a:prstGeom>
          <a:noFill/>
        </p:spPr>
        <p:txBody>
          <a:bodyPr wrap="square" rtlCol="0">
            <a:spAutoFit/>
          </a:bodyPr>
          <a:lstStyle/>
          <a:p>
            <a:pPr algn="ctr"/>
            <a:r>
              <a:rPr lang="en-US" sz="2800" b="1" spc="300" dirty="0" smtClean="0">
                <a:solidFill>
                  <a:schemeClr val="bg1"/>
                </a:solidFill>
                <a:latin typeface="Adobe Gothic Std B" panose="020B0800000000000000" pitchFamily="34" charset="-128"/>
                <a:ea typeface="Adobe Gothic Std B" panose="020B0800000000000000" pitchFamily="34" charset="-128"/>
                <a:cs typeface="Lato" panose="020F0502020204030203" pitchFamily="34" charset="0"/>
              </a:rPr>
              <a:t>OPERATIONAL</a:t>
            </a:r>
            <a:endParaRPr lang="en-GB" sz="2800" b="1" spc="300" dirty="0">
              <a:solidFill>
                <a:schemeClr val="bg1"/>
              </a:solidFill>
              <a:latin typeface="Adobe Gothic Std B" panose="020B0800000000000000" pitchFamily="34" charset="-128"/>
              <a:ea typeface="Adobe Gothic Std B" panose="020B0800000000000000" pitchFamily="34" charset="-128"/>
              <a:cs typeface="Lato" panose="020F0502020204030203" pitchFamily="34" charset="0"/>
            </a:endParaRPr>
          </a:p>
        </p:txBody>
      </p:sp>
      <p:sp>
        <p:nvSpPr>
          <p:cNvPr id="41" name="Rectangle 40"/>
          <p:cNvSpPr/>
          <p:nvPr/>
        </p:nvSpPr>
        <p:spPr>
          <a:xfrm>
            <a:off x="467914" y="2189159"/>
            <a:ext cx="8206186" cy="375444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639335" y="2336449"/>
            <a:ext cx="7856963" cy="3442051"/>
          </a:xfrm>
          <a:prstGeom prst="rect">
            <a:avLst/>
          </a:prstGeom>
          <a:solidFill>
            <a:schemeClr val="accent1">
              <a:lumMod val="40000"/>
              <a:lumOff val="6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p:cNvSpPr txBox="1"/>
          <p:nvPr/>
        </p:nvSpPr>
        <p:spPr>
          <a:xfrm>
            <a:off x="639335" y="2466424"/>
            <a:ext cx="7856963" cy="3046988"/>
          </a:xfrm>
          <a:prstGeom prst="rect">
            <a:avLst/>
          </a:prstGeom>
          <a:noFill/>
        </p:spPr>
        <p:txBody>
          <a:bodyPr wrap="square" rtlCol="0">
            <a:spAutoFit/>
          </a:bodyPr>
          <a:lstStyle/>
          <a:p>
            <a:pPr algn="ctr">
              <a:lnSpc>
                <a:spcPct val="200000"/>
              </a:lnSpc>
            </a:pPr>
            <a:r>
              <a:rPr lang="en-US" sz="2400" b="1" spc="150" dirty="0" smtClean="0">
                <a:latin typeface="Century Gothic" panose="020B0502020202020204" pitchFamily="34" charset="0"/>
                <a:ea typeface="Lato Light" panose="020F0502020204030203" pitchFamily="34" charset="0"/>
                <a:cs typeface="Lato Light" panose="020F0502020204030203" pitchFamily="34" charset="0"/>
              </a:rPr>
              <a:t>Working structure: </a:t>
            </a:r>
            <a:r>
              <a:rPr lang="en-US" sz="2400" b="1" spc="150" dirty="0" smtClean="0">
                <a:solidFill>
                  <a:srgbClr val="00B050"/>
                </a:solidFill>
                <a:latin typeface="Century Gothic" panose="020B0502020202020204" pitchFamily="34" charset="0"/>
                <a:ea typeface="Lato Light" panose="020F0502020204030203" pitchFamily="34" charset="0"/>
                <a:cs typeface="Lato Light" panose="020F0502020204030203" pitchFamily="34" charset="0"/>
              </a:rPr>
              <a:t>effective</a:t>
            </a:r>
          </a:p>
          <a:p>
            <a:pPr algn="ctr">
              <a:lnSpc>
                <a:spcPct val="200000"/>
              </a:lnSpc>
            </a:pPr>
            <a:r>
              <a:rPr lang="en-US" sz="2400" b="1" spc="150" dirty="0" smtClean="0">
                <a:latin typeface="Century Gothic" panose="020B0502020202020204" pitchFamily="34" charset="0"/>
                <a:ea typeface="Lato Light" panose="020F0502020204030203" pitchFamily="34" charset="0"/>
                <a:cs typeface="Lato Light" panose="020F0502020204030203" pitchFamily="34" charset="0"/>
              </a:rPr>
              <a:t>Task delegation: </a:t>
            </a:r>
            <a:r>
              <a:rPr lang="en-US" sz="2400" b="1" spc="150" dirty="0" smtClean="0">
                <a:solidFill>
                  <a:srgbClr val="00B050"/>
                </a:solidFill>
                <a:latin typeface="Century Gothic" panose="020B0502020202020204" pitchFamily="34" charset="0"/>
                <a:ea typeface="Lato Light" panose="020F0502020204030203" pitchFamily="34" charset="0"/>
                <a:cs typeface="Lato Light" panose="020F0502020204030203" pitchFamily="34" charset="0"/>
              </a:rPr>
              <a:t>simpler</a:t>
            </a:r>
          </a:p>
          <a:p>
            <a:pPr algn="ctr">
              <a:lnSpc>
                <a:spcPct val="200000"/>
              </a:lnSpc>
            </a:pPr>
            <a:r>
              <a:rPr lang="en-US" sz="4800" b="1" spc="600" dirty="0" smtClean="0">
                <a:latin typeface="Century Gothic" panose="020B0502020202020204" pitchFamily="34" charset="0"/>
                <a:ea typeface="Lato Light" panose="020F0502020204030203" pitchFamily="34" charset="0"/>
                <a:cs typeface="Lato Light" panose="020F0502020204030203" pitchFamily="34" charset="0"/>
                <a:sym typeface="Wingdings" pitchFamily="2" charset="2"/>
              </a:rPr>
              <a:t>Economies</a:t>
            </a:r>
            <a:r>
              <a:rPr lang="id-ID" sz="4800" b="1" spc="600" dirty="0" smtClean="0">
                <a:latin typeface="Century Gothic" panose="020B0502020202020204" pitchFamily="34" charset="0"/>
                <a:ea typeface="Lato Light" panose="020F0502020204030203" pitchFamily="34" charset="0"/>
                <a:cs typeface="Lato Light" panose="020F0502020204030203" pitchFamily="34" charset="0"/>
                <a:sym typeface="Wingdings" pitchFamily="2" charset="2"/>
              </a:rPr>
              <a:t> </a:t>
            </a:r>
            <a:r>
              <a:rPr lang="en-US" sz="4800" b="1" spc="600" dirty="0" smtClean="0">
                <a:latin typeface="Century Gothic" panose="020B0502020202020204" pitchFamily="34" charset="0"/>
                <a:ea typeface="Lato Light" panose="020F0502020204030203" pitchFamily="34" charset="0"/>
                <a:cs typeface="Lato Light" panose="020F0502020204030203" pitchFamily="34" charset="0"/>
                <a:sym typeface="Wingdings" pitchFamily="2" charset="2"/>
              </a:rPr>
              <a:t>of Scale</a:t>
            </a:r>
          </a:p>
        </p:txBody>
      </p:sp>
      <p:sp>
        <p:nvSpPr>
          <p:cNvPr id="22" name="Rectangle 21"/>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5" name="Rectangle 24"/>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7" name="Rectangle 2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9" name="Rectangle 28"/>
          <p:cNvSpPr/>
          <p:nvPr/>
        </p:nvSpPr>
        <p:spPr>
          <a:xfrm>
            <a:off x="1829919"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0" name="Rectangle 29"/>
          <p:cNvSpPr/>
          <p:nvPr/>
        </p:nvSpPr>
        <p:spPr>
          <a:xfrm>
            <a:off x="3667439" y="6255242"/>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3261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4">
                                            <p:txEl>
                                              <p:pRg st="0" end="0"/>
                                            </p:txEl>
                                          </p:spTgt>
                                        </p:tgtEl>
                                        <p:attrNameLst>
                                          <p:attrName>style.visibility</p:attrName>
                                        </p:attrNameLst>
                                      </p:cBhvr>
                                      <p:to>
                                        <p:strVal val="visible"/>
                                      </p:to>
                                    </p:set>
                                    <p:animEffect transition="in" filter="wipe(left)">
                                      <p:cBhvr>
                                        <p:cTn id="15" dur="500"/>
                                        <p:tgtEl>
                                          <p:spTgt spid="44">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4">
                                            <p:txEl>
                                              <p:pRg st="1" end="1"/>
                                            </p:txEl>
                                          </p:spTgt>
                                        </p:tgtEl>
                                        <p:attrNameLst>
                                          <p:attrName>style.visibility</p:attrName>
                                        </p:attrNameLst>
                                      </p:cBhvr>
                                      <p:to>
                                        <p:strVal val="visible"/>
                                      </p:to>
                                    </p:set>
                                    <p:animEffect transition="in" filter="wipe(left)">
                                      <p:cBhvr>
                                        <p:cTn id="19" dur="500"/>
                                        <p:tgtEl>
                                          <p:spTgt spid="44">
                                            <p:txEl>
                                              <p:pRg st="1" end="1"/>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xEl>
                                              <p:pRg st="2" end="2"/>
                                            </p:txEl>
                                          </p:spTgt>
                                        </p:tgtEl>
                                        <p:attrNameLst>
                                          <p:attrName>style.visibility</p:attrName>
                                        </p:attrNameLst>
                                      </p:cBhvr>
                                      <p:to>
                                        <p:strVal val="visible"/>
                                      </p:to>
                                    </p:set>
                                    <p:animEffect transition="in" filter="wipe(left)">
                                      <p:cBhvr>
                                        <p:cTn id="23" dur="500"/>
                                        <p:tgtEl>
                                          <p:spTgt spid="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9" grpId="0"/>
      <p:bldP spid="4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7" name="Rectangle 16"/>
          <p:cNvSpPr/>
          <p:nvPr/>
        </p:nvSpPr>
        <p:spPr>
          <a:xfrm>
            <a:off x="-7601" y="341191"/>
            <a:ext cx="576064" cy="57606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8"/>
          <p:cNvSpPr txBox="1"/>
          <p:nvPr/>
        </p:nvSpPr>
        <p:spPr>
          <a:xfrm>
            <a:off x="611560" y="167558"/>
            <a:ext cx="7920758" cy="923330"/>
          </a:xfrm>
          <a:prstGeom prst="rect">
            <a:avLst/>
          </a:prstGeom>
          <a:noFill/>
        </p:spPr>
        <p:txBody>
          <a:bodyPr wrap="none" rtlCol="0">
            <a:spAutoFit/>
          </a:bodyPr>
          <a:lstStyle/>
          <a:p>
            <a:r>
              <a:rPr lang="en-US" sz="3600" b="1" dirty="0" smtClean="0">
                <a:latin typeface="Century Gothic" pitchFamily="34" charset="0"/>
              </a:rPr>
              <a:t>The considerations</a:t>
            </a:r>
          </a:p>
          <a:p>
            <a:r>
              <a:rPr lang="en-US" b="1" dirty="0" smtClean="0">
                <a:latin typeface="Century Gothic" pitchFamily="34" charset="0"/>
              </a:rPr>
              <a:t>Operational and financial </a:t>
            </a:r>
            <a:r>
              <a:rPr lang="id-ID" b="1" dirty="0" smtClean="0">
                <a:latin typeface="Century Gothic" pitchFamily="34" charset="0"/>
              </a:rPr>
              <a:t>points of </a:t>
            </a:r>
            <a:r>
              <a:rPr lang="en-US" b="1" dirty="0" smtClean="0">
                <a:latin typeface="Century Gothic" pitchFamily="34" charset="0"/>
              </a:rPr>
              <a:t>consideration</a:t>
            </a:r>
            <a:r>
              <a:rPr lang="id-ID" b="1" dirty="0" smtClean="0">
                <a:latin typeface="Century Gothic" pitchFamily="34" charset="0"/>
              </a:rPr>
              <a:t> for decision </a:t>
            </a:r>
            <a:r>
              <a:rPr lang="en-US" b="1" dirty="0" smtClean="0">
                <a:latin typeface="Century Gothic" pitchFamily="34" charset="0"/>
              </a:rPr>
              <a:t>making</a:t>
            </a:r>
            <a:endParaRPr lang="id-ID" b="1" dirty="0">
              <a:latin typeface="Century Gothic" pitchFamily="34" charset="0"/>
            </a:endParaRPr>
          </a:p>
        </p:txBody>
      </p:sp>
      <p:sp>
        <p:nvSpPr>
          <p:cNvPr id="28" name="Rectangle 27"/>
          <p:cNvSpPr/>
          <p:nvPr/>
        </p:nvSpPr>
        <p:spPr>
          <a:xfrm>
            <a:off x="467914" y="2024643"/>
            <a:ext cx="8206186" cy="807325"/>
          </a:xfrm>
          <a:prstGeom prst="rect">
            <a:avLst/>
          </a:prstGeom>
          <a:solidFill>
            <a:srgbClr val="1F4E79">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467915" y="2164188"/>
            <a:ext cx="8206186" cy="523220"/>
          </a:xfrm>
          <a:prstGeom prst="rect">
            <a:avLst/>
          </a:prstGeom>
          <a:noFill/>
        </p:spPr>
        <p:txBody>
          <a:bodyPr wrap="square" rtlCol="0">
            <a:spAutoFit/>
          </a:bodyPr>
          <a:lstStyle/>
          <a:p>
            <a:pPr algn="ctr"/>
            <a:r>
              <a:rPr lang="en-US" sz="2800" b="1" spc="300" dirty="0" smtClean="0">
                <a:solidFill>
                  <a:schemeClr val="bg1"/>
                </a:solidFill>
                <a:latin typeface="Adobe Gothic Std B" panose="020B0800000000000000" pitchFamily="34" charset="-128"/>
                <a:ea typeface="Adobe Gothic Std B" panose="020B0800000000000000" pitchFamily="34" charset="-128"/>
                <a:cs typeface="Lato" panose="020F0502020204030203" pitchFamily="34" charset="0"/>
              </a:rPr>
              <a:t>Cost Efficiency </a:t>
            </a:r>
            <a:r>
              <a:rPr lang="en-US" sz="2800" b="1" spc="300" dirty="0">
                <a:solidFill>
                  <a:schemeClr val="bg1"/>
                </a:solidFill>
                <a:latin typeface="Adobe Gothic Std B" panose="020B0800000000000000" pitchFamily="34" charset="-128"/>
                <a:ea typeface="Adobe Gothic Std B" panose="020B0800000000000000" pitchFamily="34" charset="-128"/>
                <a:cs typeface="Lato" panose="020F0502020204030203" pitchFamily="34" charset="0"/>
              </a:rPr>
              <a:t>C</a:t>
            </a:r>
            <a:r>
              <a:rPr lang="en-US" sz="2800" b="1" spc="300" dirty="0" smtClean="0">
                <a:solidFill>
                  <a:schemeClr val="bg1"/>
                </a:solidFill>
                <a:latin typeface="Adobe Gothic Std B" panose="020B0800000000000000" pitchFamily="34" charset="-128"/>
                <a:ea typeface="Adobe Gothic Std B" panose="020B0800000000000000" pitchFamily="34" charset="-128"/>
                <a:cs typeface="Lato" panose="020F0502020204030203" pitchFamily="34" charset="0"/>
              </a:rPr>
              <a:t>alculation</a:t>
            </a:r>
            <a:endParaRPr lang="en-GB" sz="2800" b="1" spc="300" dirty="0">
              <a:solidFill>
                <a:schemeClr val="bg1"/>
              </a:solidFill>
              <a:latin typeface="Adobe Gothic Std B" panose="020B0800000000000000" pitchFamily="34" charset="-128"/>
              <a:ea typeface="Adobe Gothic Std B" panose="020B0800000000000000" pitchFamily="34" charset="-128"/>
              <a:cs typeface="Lato" panose="020F0502020204030203" pitchFamily="34" charset="0"/>
            </a:endParaRPr>
          </a:p>
        </p:txBody>
      </p:sp>
      <p:sp>
        <p:nvSpPr>
          <p:cNvPr id="22" name="Rectangle 21"/>
          <p:cNvSpPr/>
          <p:nvPr/>
        </p:nvSpPr>
        <p:spPr>
          <a:xfrm>
            <a:off x="457200" y="2958254"/>
            <a:ext cx="8153400" cy="2209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solidFill>
                  <a:schemeClr val="tx1"/>
                </a:solidFill>
                <a:latin typeface="Century Gothic" pitchFamily="34" charset="0"/>
              </a:rPr>
              <a:t>Nakolia</a:t>
            </a:r>
            <a:r>
              <a:rPr lang="en-US" sz="2300" dirty="0" smtClean="0">
                <a:solidFill>
                  <a:schemeClr val="tx1"/>
                </a:solidFill>
                <a:latin typeface="Century Gothic" pitchFamily="34" charset="0"/>
              </a:rPr>
              <a:t>, </a:t>
            </a:r>
            <a:r>
              <a:rPr lang="en-US" sz="2300" dirty="0" err="1" smtClean="0">
                <a:solidFill>
                  <a:schemeClr val="tx1"/>
                </a:solidFill>
                <a:latin typeface="Century Gothic" pitchFamily="34" charset="0"/>
              </a:rPr>
              <a:t>Sadimba</a:t>
            </a:r>
            <a:r>
              <a:rPr lang="en-US" sz="2300" dirty="0" smtClean="0">
                <a:solidFill>
                  <a:schemeClr val="tx1"/>
                </a:solidFill>
                <a:latin typeface="Century Gothic" pitchFamily="34" charset="0"/>
              </a:rPr>
              <a:t>, </a:t>
            </a:r>
            <a:r>
              <a:rPr lang="en-US" sz="2300" b="1" dirty="0" smtClean="0">
                <a:solidFill>
                  <a:schemeClr val="tx1"/>
                </a:solidFill>
                <a:latin typeface="Century Gothic" pitchFamily="34" charset="0"/>
              </a:rPr>
              <a:t>all</a:t>
            </a:r>
            <a:r>
              <a:rPr lang="en-US" sz="2300" dirty="0" smtClean="0">
                <a:solidFill>
                  <a:schemeClr val="tx1"/>
                </a:solidFill>
                <a:latin typeface="Century Gothic" pitchFamily="34" charset="0"/>
              </a:rPr>
              <a:t> other countries </a:t>
            </a:r>
            <a:r>
              <a:rPr lang="en-US" sz="2300" dirty="0" smtClean="0">
                <a:solidFill>
                  <a:schemeClr val="tx1"/>
                </a:solidFill>
                <a:latin typeface="Century Gothic" pitchFamily="34" charset="0"/>
                <a:sym typeface="Wingdings" pitchFamily="2" charset="2"/>
              </a:rPr>
              <a:t> save S$ </a:t>
            </a:r>
            <a:r>
              <a:rPr lang="en-US" sz="2300" dirty="0" smtClean="0">
                <a:solidFill>
                  <a:srgbClr val="00B050"/>
                </a:solidFill>
                <a:latin typeface="Century Gothic" pitchFamily="34" charset="0"/>
                <a:sym typeface="Wingdings" pitchFamily="2" charset="2"/>
              </a:rPr>
              <a:t>7,805m</a:t>
            </a:r>
          </a:p>
          <a:p>
            <a:endParaRPr lang="en-US" sz="2300" dirty="0" smtClean="0">
              <a:solidFill>
                <a:schemeClr val="tx1"/>
              </a:solidFill>
              <a:latin typeface="Century Gothic" pitchFamily="34" charset="0"/>
              <a:sym typeface="Wingdings" pitchFamily="2" charset="2"/>
            </a:endParaRPr>
          </a:p>
          <a:p>
            <a:pPr algn="ctr"/>
            <a:r>
              <a:rPr lang="en-US" sz="2300" b="1" dirty="0" smtClean="0">
                <a:solidFill>
                  <a:schemeClr val="tx1"/>
                </a:solidFill>
                <a:latin typeface="Century Gothic" pitchFamily="34" charset="0"/>
                <a:sym typeface="Wingdings" pitchFamily="2" charset="2"/>
              </a:rPr>
              <a:t>Without</a:t>
            </a:r>
            <a:r>
              <a:rPr lang="en-US" sz="2300" dirty="0" smtClean="0">
                <a:solidFill>
                  <a:schemeClr val="tx1"/>
                </a:solidFill>
                <a:latin typeface="Century Gothic" pitchFamily="34" charset="0"/>
                <a:sym typeface="Wingdings" pitchFamily="2" charset="2"/>
              </a:rPr>
              <a:t> </a:t>
            </a:r>
            <a:r>
              <a:rPr lang="en-US" sz="2300" dirty="0" err="1" smtClean="0">
                <a:solidFill>
                  <a:schemeClr val="tx1"/>
                </a:solidFill>
                <a:latin typeface="Century Gothic" pitchFamily="34" charset="0"/>
                <a:sym typeface="Wingdings" pitchFamily="2" charset="2"/>
              </a:rPr>
              <a:t>Nakolia</a:t>
            </a:r>
            <a:r>
              <a:rPr lang="en-US" sz="2300" dirty="0" smtClean="0">
                <a:solidFill>
                  <a:schemeClr val="tx1"/>
                </a:solidFill>
                <a:latin typeface="Century Gothic" pitchFamily="34" charset="0"/>
                <a:sym typeface="Wingdings" pitchFamily="2" charset="2"/>
              </a:rPr>
              <a:t>  save S$ </a:t>
            </a:r>
            <a:r>
              <a:rPr lang="en-US" sz="2300" dirty="0" smtClean="0">
                <a:solidFill>
                  <a:srgbClr val="00B050"/>
                </a:solidFill>
                <a:latin typeface="Century Gothic" pitchFamily="34" charset="0"/>
                <a:sym typeface="Wingdings" pitchFamily="2" charset="2"/>
              </a:rPr>
              <a:t>4,970m</a:t>
            </a:r>
          </a:p>
        </p:txBody>
      </p:sp>
      <p:sp>
        <p:nvSpPr>
          <p:cNvPr id="20" name="Rectangle 19"/>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1" name="Rectangle 2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5" name="Rectangle 24"/>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7" name="Rectangle 26"/>
          <p:cNvSpPr/>
          <p:nvPr/>
        </p:nvSpPr>
        <p:spPr>
          <a:xfrm>
            <a:off x="1829919"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67439" y="6255242"/>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3261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strips(downRight)">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Effect transition="in" filter="strips(downRight)">
                                      <p:cBhvr>
                                        <p:cTn id="20"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4" name="TextBox 43"/>
          <p:cNvSpPr txBox="1"/>
          <p:nvPr/>
        </p:nvSpPr>
        <p:spPr>
          <a:xfrm>
            <a:off x="0" y="911870"/>
            <a:ext cx="3518912" cy="369332"/>
          </a:xfrm>
          <a:prstGeom prst="rect">
            <a:avLst/>
          </a:prstGeom>
          <a:solidFill>
            <a:schemeClr val="bg1"/>
          </a:solidFill>
        </p:spPr>
        <p:txBody>
          <a:bodyPr wrap="none" rtlCol="0">
            <a:spAutoFit/>
          </a:bodyPr>
          <a:lstStyle/>
          <a:p>
            <a:r>
              <a:rPr lang="en-US" b="1" dirty="0" smtClean="0">
                <a:latin typeface="Century Gothic" pitchFamily="34" charset="0"/>
              </a:rPr>
              <a:t>Internal and External Analysis</a:t>
            </a:r>
            <a:endParaRPr lang="en-US" b="1" dirty="0">
              <a:latin typeface="Century Gothic" pitchFamily="34" charset="0"/>
            </a:endParaRPr>
          </a:p>
        </p:txBody>
      </p:sp>
      <p:sp>
        <p:nvSpPr>
          <p:cNvPr id="9" name="Rectangle 8"/>
          <p:cNvSpPr/>
          <p:nvPr/>
        </p:nvSpPr>
        <p:spPr>
          <a:xfrm>
            <a:off x="2133600" y="4831720"/>
            <a:ext cx="4953000" cy="461665"/>
          </a:xfrm>
          <a:prstGeom prst="rect">
            <a:avLst/>
          </a:prstGeom>
        </p:spPr>
        <p:txBody>
          <a:bodyPr wrap="square">
            <a:spAutoFit/>
          </a:bodyPr>
          <a:lstStyle/>
          <a:p>
            <a:pPr algn="ctr"/>
            <a:r>
              <a:rPr lang="en-US" sz="2400" dirty="0">
                <a:latin typeface="Century Gothic" panose="020B0502020202020204" pitchFamily="34" charset="0"/>
                <a:ea typeface="Calibri" panose="020F0502020204030204" pitchFamily="34" charset="0"/>
                <a:cs typeface="Times New Roman" panose="02020603050405020304" pitchFamily="18" charset="0"/>
              </a:rPr>
              <a:t>V</a:t>
            </a:r>
            <a:r>
              <a:rPr lang="en-US" sz="2400" dirty="0" smtClean="0">
                <a:latin typeface="Century Gothic" panose="020B0502020202020204" pitchFamily="34" charset="0"/>
                <a:ea typeface="Calibri" panose="020F0502020204030204" pitchFamily="34" charset="0"/>
                <a:cs typeface="Times New Roman" panose="02020603050405020304" pitchFamily="18" charset="0"/>
              </a:rPr>
              <a:t>alue Added Services</a:t>
            </a:r>
            <a:endParaRPr lang="en-US" sz="2400" dirty="0">
              <a:latin typeface="Century Gothic" panose="020B0502020202020204" pitchFamily="34" charset="0"/>
            </a:endParaRPr>
          </a:p>
        </p:txBody>
      </p:sp>
      <p:sp>
        <p:nvSpPr>
          <p:cNvPr id="10" name="Rectangle 9"/>
          <p:cNvSpPr/>
          <p:nvPr/>
        </p:nvSpPr>
        <p:spPr>
          <a:xfrm>
            <a:off x="2095500" y="2868605"/>
            <a:ext cx="4953000" cy="461665"/>
          </a:xfrm>
          <a:prstGeom prst="rect">
            <a:avLst/>
          </a:prstGeom>
        </p:spPr>
        <p:txBody>
          <a:bodyPr wrap="square">
            <a:spAutoFit/>
          </a:bodyPr>
          <a:lstStyle/>
          <a:p>
            <a:pPr algn="ctr"/>
            <a:r>
              <a:rPr lang="en-US" sz="2400" dirty="0" smtClean="0">
                <a:latin typeface="Century Gothic" panose="020B0502020202020204" pitchFamily="34" charset="0"/>
                <a:ea typeface="Calibri" panose="020F0502020204030204" pitchFamily="34" charset="0"/>
                <a:cs typeface="Times New Roman" panose="02020603050405020304" pitchFamily="18" charset="0"/>
              </a:rPr>
              <a:t>Business Solutions</a:t>
            </a:r>
            <a:endParaRPr lang="en-US" sz="2400" dirty="0">
              <a:latin typeface="Century Gothic" panose="020B0502020202020204" pitchFamily="34" charset="0"/>
            </a:endParaRPr>
          </a:p>
        </p:txBody>
      </p:sp>
      <p:sp>
        <p:nvSpPr>
          <p:cNvPr id="11" name="Rectangle 10"/>
          <p:cNvSpPr/>
          <p:nvPr/>
        </p:nvSpPr>
        <p:spPr>
          <a:xfrm>
            <a:off x="2125202" y="3516859"/>
            <a:ext cx="4953000" cy="461665"/>
          </a:xfrm>
          <a:prstGeom prst="rect">
            <a:avLst/>
          </a:prstGeom>
        </p:spPr>
        <p:txBody>
          <a:bodyPr wrap="square">
            <a:spAutoFit/>
          </a:bodyPr>
          <a:lstStyle/>
          <a:p>
            <a:pPr algn="ctr"/>
            <a:r>
              <a:rPr lang="en-US" sz="2400" dirty="0" smtClean="0">
                <a:latin typeface="Century Gothic" panose="020B0502020202020204" pitchFamily="34" charset="0"/>
                <a:ea typeface="Calibri" panose="020F0502020204030204" pitchFamily="34" charset="0"/>
                <a:cs typeface="Times New Roman" panose="02020603050405020304" pitchFamily="18" charset="0"/>
              </a:rPr>
              <a:t>Voice </a:t>
            </a:r>
            <a:r>
              <a:rPr lang="en-US" sz="2400" dirty="0">
                <a:latin typeface="Century Gothic" panose="020B0502020202020204" pitchFamily="34" charset="0"/>
                <a:ea typeface="Calibri" panose="020F0502020204030204" pitchFamily="34" charset="0"/>
                <a:cs typeface="Times New Roman" panose="02020603050405020304" pitchFamily="18" charset="0"/>
              </a:rPr>
              <a:t>and </a:t>
            </a:r>
            <a:r>
              <a:rPr lang="en-US" sz="2400" dirty="0" smtClean="0">
                <a:latin typeface="Century Gothic" panose="020B0502020202020204" pitchFamily="34" charset="0"/>
                <a:ea typeface="Calibri" panose="020F0502020204030204" pitchFamily="34" charset="0"/>
                <a:cs typeface="Times New Roman" panose="02020603050405020304" pitchFamily="18" charset="0"/>
              </a:rPr>
              <a:t>Data Services</a:t>
            </a:r>
            <a:endParaRPr lang="en-US" sz="2400" dirty="0">
              <a:latin typeface="Century Gothic" panose="020B0502020202020204" pitchFamily="34" charset="0"/>
            </a:endParaRPr>
          </a:p>
        </p:txBody>
      </p:sp>
      <p:sp>
        <p:nvSpPr>
          <p:cNvPr id="12" name="Rectangle 11"/>
          <p:cNvSpPr/>
          <p:nvPr/>
        </p:nvSpPr>
        <p:spPr>
          <a:xfrm>
            <a:off x="2125202" y="4170383"/>
            <a:ext cx="4953000" cy="461665"/>
          </a:xfrm>
          <a:prstGeom prst="rect">
            <a:avLst/>
          </a:prstGeom>
        </p:spPr>
        <p:txBody>
          <a:bodyPr wrap="square">
            <a:spAutoFit/>
          </a:bodyPr>
          <a:lstStyle/>
          <a:p>
            <a:pPr algn="ctr"/>
            <a:r>
              <a:rPr lang="en-US" sz="2400" dirty="0" smtClean="0">
                <a:latin typeface="Century Gothic" panose="020B0502020202020204" pitchFamily="34" charset="0"/>
                <a:ea typeface="Calibri" panose="020F0502020204030204" pitchFamily="34" charset="0"/>
                <a:cs typeface="Times New Roman" panose="02020603050405020304" pitchFamily="18" charset="0"/>
              </a:rPr>
              <a:t>Messaging</a:t>
            </a:r>
            <a:endParaRPr lang="en-US" sz="2400" dirty="0">
              <a:latin typeface="Century Gothic" panose="020B0502020202020204" pitchFamily="34" charset="0"/>
            </a:endParaRPr>
          </a:p>
        </p:txBody>
      </p:sp>
      <p:pic>
        <p:nvPicPr>
          <p:cNvPr id="3074" name="Picture 2" descr="communication, man, network, people, teamwork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95643"/>
            <a:ext cx="1365651" cy="158193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91551" y="4359941"/>
            <a:ext cx="2209800" cy="830997"/>
          </a:xfrm>
          <a:prstGeom prst="rect">
            <a:avLst/>
          </a:prstGeom>
        </p:spPr>
        <p:txBody>
          <a:bodyPr wrap="square">
            <a:spAutoFit/>
          </a:bodyPr>
          <a:lstStyle/>
          <a:p>
            <a:pPr algn="ctr"/>
            <a:r>
              <a:rPr lang="en-US" sz="2400" dirty="0" smtClean="0">
                <a:latin typeface="Century Gothic" panose="020B0502020202020204" pitchFamily="34" charset="0"/>
                <a:ea typeface="Calibri" panose="020F0502020204030204" pitchFamily="34" charset="0"/>
                <a:cs typeface="Times New Roman" panose="02020603050405020304" pitchFamily="18" charset="0"/>
              </a:rPr>
              <a:t>250 million subscriber</a:t>
            </a:r>
            <a:r>
              <a:rPr lang="id-ID" sz="2400" dirty="0" smtClean="0">
                <a:latin typeface="Century Gothic" panose="020B0502020202020204" pitchFamily="34" charset="0"/>
                <a:ea typeface="Calibri" panose="020F0502020204030204" pitchFamily="34" charset="0"/>
                <a:cs typeface="Times New Roman" panose="02020603050405020304" pitchFamily="18" charset="0"/>
              </a:rPr>
              <a:t>s</a:t>
            </a:r>
            <a:endParaRPr lang="en-US" sz="2400" dirty="0">
              <a:latin typeface="Century Gothic" panose="020B0502020202020204" pitchFamily="34" charset="0"/>
            </a:endParaRPr>
          </a:p>
        </p:txBody>
      </p:sp>
      <p:sp>
        <p:nvSpPr>
          <p:cNvPr id="20" name="TextBox 19"/>
          <p:cNvSpPr txBox="1"/>
          <p:nvPr/>
        </p:nvSpPr>
        <p:spPr>
          <a:xfrm>
            <a:off x="2018249" y="2118761"/>
            <a:ext cx="5068351" cy="461665"/>
          </a:xfrm>
          <a:prstGeom prst="rect">
            <a:avLst/>
          </a:prstGeom>
          <a:solidFill>
            <a:schemeClr val="accent1">
              <a:lumMod val="20000"/>
              <a:lumOff val="80000"/>
            </a:schemeClr>
          </a:solidFill>
        </p:spPr>
        <p:txBody>
          <a:bodyPr wrap="square" rtlCol="0">
            <a:spAutoFit/>
          </a:bodyPr>
          <a:lstStyle/>
          <a:p>
            <a:pPr algn="ctr"/>
            <a:r>
              <a:rPr lang="en-US" sz="2400" dirty="0" smtClean="0">
                <a:latin typeface="Adobe Gothic Std B" panose="020B0800000000000000" pitchFamily="34" charset="-128"/>
                <a:ea typeface="Adobe Gothic Std B" panose="020B0800000000000000" pitchFamily="34" charset="-128"/>
              </a:rPr>
              <a:t>Service Provided</a:t>
            </a:r>
            <a:endParaRPr lang="en-US" sz="2400" dirty="0">
              <a:latin typeface="Adobe Gothic Std B" panose="020B0800000000000000" pitchFamily="34" charset="-128"/>
              <a:ea typeface="Adobe Gothic Std B" panose="020B0800000000000000" pitchFamily="34" charset="-128"/>
            </a:endParaRPr>
          </a:p>
        </p:txBody>
      </p:sp>
      <p:sp>
        <p:nvSpPr>
          <p:cNvPr id="21" name="Rectangle 20"/>
          <p:cNvSpPr/>
          <p:nvPr/>
        </p:nvSpPr>
        <p:spPr>
          <a:xfrm>
            <a:off x="0" y="2118761"/>
            <a:ext cx="1935994"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dobe Gothic Std B" panose="020B0800000000000000" pitchFamily="34" charset="-128"/>
                <a:ea typeface="Adobe Gothic Std B" panose="020B0800000000000000" pitchFamily="34" charset="-128"/>
              </a:rPr>
              <a:t>Market</a:t>
            </a:r>
            <a:endParaRPr lang="en-US" sz="2400" dirty="0">
              <a:latin typeface="Adobe Gothic Std B" panose="020B0800000000000000" pitchFamily="34" charset="-128"/>
              <a:ea typeface="Adobe Gothic Std B" panose="020B0800000000000000" pitchFamily="34" charset="-128"/>
            </a:endParaRPr>
          </a:p>
        </p:txBody>
      </p:sp>
      <p:sp>
        <p:nvSpPr>
          <p:cNvPr id="22" name="Rectangle 21"/>
          <p:cNvSpPr/>
          <p:nvPr/>
        </p:nvSpPr>
        <p:spPr>
          <a:xfrm>
            <a:off x="7168855" y="2118761"/>
            <a:ext cx="1975145"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dobe Gothic Std B" panose="020B0800000000000000" pitchFamily="34" charset="-128"/>
                <a:ea typeface="Adobe Gothic Std B" panose="020B0800000000000000" pitchFamily="34" charset="-128"/>
              </a:rPr>
              <a:t>Growth</a:t>
            </a:r>
            <a:endParaRPr lang="en-US" sz="2400" dirty="0">
              <a:latin typeface="Adobe Gothic Std B" panose="020B0800000000000000" pitchFamily="34" charset="-128"/>
              <a:ea typeface="Adobe Gothic Std B" panose="020B0800000000000000" pitchFamily="34" charset="-128"/>
            </a:endParaRPr>
          </a:p>
        </p:txBody>
      </p:sp>
      <p:sp>
        <p:nvSpPr>
          <p:cNvPr id="23" name="Rectangle 22"/>
          <p:cNvSpPr/>
          <p:nvPr/>
        </p:nvSpPr>
        <p:spPr>
          <a:xfrm>
            <a:off x="7114728" y="2716001"/>
            <a:ext cx="2209800" cy="523220"/>
          </a:xfrm>
          <a:prstGeom prst="rect">
            <a:avLst/>
          </a:prstGeom>
        </p:spPr>
        <p:txBody>
          <a:bodyPr wrap="square">
            <a:spAutoFit/>
          </a:bodyPr>
          <a:lstStyle/>
          <a:p>
            <a:pPr algn="ctr"/>
            <a:r>
              <a:rPr lang="en-US" sz="2800" b="1" smtClean="0">
                <a:solidFill>
                  <a:schemeClr val="bg1">
                    <a:lumMod val="85000"/>
                  </a:schemeClr>
                </a:solidFill>
                <a:latin typeface="Century Gothic" panose="020B0502020202020204" pitchFamily="34" charset="0"/>
                <a:ea typeface="Calibri" panose="020F0502020204030204" pitchFamily="34" charset="0"/>
                <a:cs typeface="Times New Roman" panose="02020603050405020304" pitchFamily="18" charset="0"/>
              </a:rPr>
              <a:t>12%</a:t>
            </a:r>
            <a:endParaRPr lang="en-US" sz="2800" b="1" dirty="0">
              <a:solidFill>
                <a:schemeClr val="bg1">
                  <a:lumMod val="85000"/>
                </a:schemeClr>
              </a:solidFill>
              <a:latin typeface="Century Gothic" panose="020B0502020202020204" pitchFamily="34" charset="0"/>
            </a:endParaRPr>
          </a:p>
        </p:txBody>
      </p:sp>
      <p:sp>
        <p:nvSpPr>
          <p:cNvPr id="25" name="Rectangle 24"/>
          <p:cNvSpPr/>
          <p:nvPr/>
        </p:nvSpPr>
        <p:spPr>
          <a:xfrm>
            <a:off x="7038528" y="3175686"/>
            <a:ext cx="2209800" cy="461665"/>
          </a:xfrm>
          <a:prstGeom prst="rect">
            <a:avLst/>
          </a:prstGeom>
        </p:spPr>
        <p:txBody>
          <a:bodyPr wrap="square">
            <a:spAutoFit/>
          </a:bodyPr>
          <a:lstStyle/>
          <a:p>
            <a:pPr algn="ctr"/>
            <a:r>
              <a:rPr lang="en-US" sz="2400" smtClean="0">
                <a:solidFill>
                  <a:schemeClr val="bg1">
                    <a:lumMod val="85000"/>
                  </a:schemeClr>
                </a:solidFill>
                <a:latin typeface="Century Gothic" panose="020B0502020202020204" pitchFamily="34" charset="0"/>
                <a:ea typeface="Calibri" panose="020F0502020204030204" pitchFamily="34" charset="0"/>
                <a:cs typeface="Times New Roman" panose="02020603050405020304" pitchFamily="18" charset="0"/>
              </a:rPr>
              <a:t>Subscriber</a:t>
            </a:r>
            <a:endParaRPr lang="en-US" sz="2400" dirty="0">
              <a:solidFill>
                <a:schemeClr val="bg1">
                  <a:lumMod val="85000"/>
                </a:schemeClr>
              </a:solidFill>
              <a:latin typeface="Century Gothic" panose="020B0502020202020204" pitchFamily="34" charset="0"/>
            </a:endParaRPr>
          </a:p>
        </p:txBody>
      </p:sp>
      <p:sp>
        <p:nvSpPr>
          <p:cNvPr id="27" name="TextBox 26"/>
          <p:cNvSpPr txBox="1"/>
          <p:nvPr/>
        </p:nvSpPr>
        <p:spPr>
          <a:xfrm>
            <a:off x="0" y="450205"/>
            <a:ext cx="4161717"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MCOM Situational Analysis</a:t>
            </a:r>
            <a:endParaRPr lang="en-US" sz="2400" b="1" dirty="0">
              <a:solidFill>
                <a:schemeClr val="bg1"/>
              </a:solidFill>
              <a:latin typeface="Century Gothic" pitchFamily="34" charset="0"/>
            </a:endParaRPr>
          </a:p>
        </p:txBody>
      </p:sp>
      <p:sp>
        <p:nvSpPr>
          <p:cNvPr id="28" name="Rectangle 27"/>
          <p:cNvSpPr/>
          <p:nvPr/>
        </p:nvSpPr>
        <p:spPr>
          <a:xfrm>
            <a:off x="7092655" y="3802975"/>
            <a:ext cx="2209800" cy="523220"/>
          </a:xfrm>
          <a:prstGeom prst="rect">
            <a:avLst/>
          </a:prstGeom>
        </p:spPr>
        <p:txBody>
          <a:bodyPr wrap="square">
            <a:spAutoFit/>
          </a:bodyPr>
          <a:lstStyle/>
          <a:p>
            <a:pPr algn="ctr"/>
            <a:r>
              <a:rPr lang="en-US" sz="2800" b="1" smtClean="0">
                <a:solidFill>
                  <a:schemeClr val="bg1">
                    <a:lumMod val="85000"/>
                  </a:schemeClr>
                </a:solidFill>
                <a:latin typeface="Century Gothic" panose="020B0502020202020204" pitchFamily="34" charset="0"/>
                <a:ea typeface="Calibri" panose="020F0502020204030204" pitchFamily="34" charset="0"/>
                <a:cs typeface="Times New Roman" panose="02020603050405020304" pitchFamily="18" charset="0"/>
              </a:rPr>
              <a:t>11%</a:t>
            </a:r>
            <a:endParaRPr lang="en-US" sz="2800" b="1" dirty="0">
              <a:solidFill>
                <a:schemeClr val="bg1">
                  <a:lumMod val="85000"/>
                </a:schemeClr>
              </a:solidFill>
              <a:latin typeface="Century Gothic" panose="020B0502020202020204" pitchFamily="34" charset="0"/>
            </a:endParaRPr>
          </a:p>
        </p:txBody>
      </p:sp>
      <p:sp>
        <p:nvSpPr>
          <p:cNvPr id="29" name="Rectangle 28"/>
          <p:cNvSpPr/>
          <p:nvPr/>
        </p:nvSpPr>
        <p:spPr>
          <a:xfrm>
            <a:off x="7168855" y="4326195"/>
            <a:ext cx="2057400" cy="830997"/>
          </a:xfrm>
          <a:prstGeom prst="rect">
            <a:avLst/>
          </a:prstGeom>
        </p:spPr>
        <p:txBody>
          <a:bodyPr wrap="square">
            <a:spAutoFit/>
          </a:bodyPr>
          <a:lstStyle/>
          <a:p>
            <a:pPr algn="ctr"/>
            <a:r>
              <a:rPr lang="en-US" sz="2400" smtClean="0">
                <a:solidFill>
                  <a:schemeClr val="bg1">
                    <a:lumMod val="85000"/>
                  </a:schemeClr>
                </a:solidFill>
                <a:latin typeface="Century Gothic" panose="020B0502020202020204" pitchFamily="34" charset="0"/>
                <a:ea typeface="Calibri" panose="020F0502020204030204" pitchFamily="34" charset="0"/>
                <a:cs typeface="Times New Roman" panose="02020603050405020304" pitchFamily="18" charset="0"/>
              </a:rPr>
              <a:t>Mobile Penetration</a:t>
            </a:r>
            <a:endParaRPr lang="en-US" sz="2400" dirty="0">
              <a:solidFill>
                <a:schemeClr val="bg1">
                  <a:lumMod val="85000"/>
                </a:schemeClr>
              </a:solidFill>
              <a:latin typeface="Century Gothic" panose="020B0502020202020204" pitchFamily="34" charset="0"/>
            </a:endParaRPr>
          </a:p>
        </p:txBody>
      </p:sp>
    </p:spTree>
    <p:extLst>
      <p:ext uri="{BB962C8B-B14F-4D97-AF65-F5344CB8AC3E}">
        <p14:creationId xmlns:p14="http://schemas.microsoft.com/office/powerpoint/2010/main" val="368935678"/>
      </p:ext>
    </p:extLst>
  </p:cSld>
  <p:clrMapOvr>
    <a:masterClrMapping/>
  </p:clrMapOvr>
  <mc:AlternateContent xmlns:mc="http://schemas.openxmlformats.org/markup-compatibility/2006">
    <mc:Choice xmlns:p14="http://schemas.microsoft.com/office/powerpoint/2010/main" Requires="p14">
      <p:transition spd="slow" p14:dur="2000" advTm="14022"/>
    </mc:Choice>
    <mc:Fallback>
      <p:transition spd="slow" advTm="14022"/>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3" name="TextBox 22"/>
          <p:cNvSpPr txBox="1"/>
          <p:nvPr/>
        </p:nvSpPr>
        <p:spPr>
          <a:xfrm>
            <a:off x="609601" y="437900"/>
            <a:ext cx="7924799" cy="738664"/>
          </a:xfrm>
          <a:prstGeom prst="rect">
            <a:avLst/>
          </a:prstGeom>
          <a:solidFill>
            <a:srgbClr val="1F4E79"/>
          </a:solidFill>
        </p:spPr>
        <p:txBody>
          <a:bodyPr wrap="square" rtlCol="0">
            <a:spAutoFit/>
          </a:bodyPr>
          <a:lstStyle/>
          <a:p>
            <a:pPr algn="ctr"/>
            <a:r>
              <a:rPr lang="en-US" sz="2800" b="1" dirty="0" smtClean="0">
                <a:solidFill>
                  <a:schemeClr val="bg1"/>
                </a:solidFill>
                <a:latin typeface="Century Gothic" pitchFamily="34" charset="0"/>
              </a:rPr>
              <a:t>Recommendation</a:t>
            </a:r>
            <a:r>
              <a:rPr lang="id-ID" sz="2800" b="1" dirty="0" smtClean="0">
                <a:solidFill>
                  <a:schemeClr val="bg1"/>
                </a:solidFill>
                <a:latin typeface="Century Gothic" pitchFamily="34" charset="0"/>
              </a:rPr>
              <a:t>s</a:t>
            </a:r>
            <a:endParaRPr lang="en-US" sz="2800" b="1" dirty="0" smtClean="0">
              <a:solidFill>
                <a:schemeClr val="bg1"/>
              </a:solidFill>
              <a:latin typeface="Century Gothic" pitchFamily="34" charset="0"/>
            </a:endParaRPr>
          </a:p>
          <a:p>
            <a:pPr algn="ctr"/>
            <a:r>
              <a:rPr lang="en-US" sz="1400" b="1" dirty="0" smtClean="0">
                <a:solidFill>
                  <a:schemeClr val="bg1"/>
                </a:solidFill>
                <a:latin typeface="Century Gothic" pitchFamily="34" charset="0"/>
              </a:rPr>
              <a:t>WHAT </a:t>
            </a:r>
            <a:r>
              <a:rPr lang="id-ID" sz="1400" b="1" dirty="0" smtClean="0">
                <a:solidFill>
                  <a:schemeClr val="bg1"/>
                </a:solidFill>
                <a:latin typeface="Century Gothic" pitchFamily="34" charset="0"/>
              </a:rPr>
              <a:t>MCOM </a:t>
            </a:r>
            <a:r>
              <a:rPr lang="en-US" sz="1400" b="1" dirty="0" smtClean="0">
                <a:solidFill>
                  <a:schemeClr val="bg1"/>
                </a:solidFill>
                <a:latin typeface="Century Gothic" pitchFamily="34" charset="0"/>
              </a:rPr>
              <a:t>SHOULD DO TO SOLVE TH</a:t>
            </a:r>
            <a:r>
              <a:rPr lang="id-ID" sz="1400" b="1" dirty="0" smtClean="0">
                <a:solidFill>
                  <a:schemeClr val="bg1"/>
                </a:solidFill>
                <a:latin typeface="Century Gothic" pitchFamily="34" charset="0"/>
              </a:rPr>
              <a:t>E </a:t>
            </a:r>
            <a:r>
              <a:rPr lang="en-US" sz="1400" b="1" dirty="0" smtClean="0">
                <a:solidFill>
                  <a:schemeClr val="bg1"/>
                </a:solidFill>
                <a:latin typeface="Century Gothic" pitchFamily="34" charset="0"/>
              </a:rPr>
              <a:t>ISSUE</a:t>
            </a:r>
            <a:endParaRPr lang="id-ID" sz="1400" b="1" dirty="0">
              <a:solidFill>
                <a:schemeClr val="bg1"/>
              </a:solidFill>
              <a:latin typeface="Century Gothic" pitchFamily="34" charset="0"/>
            </a:endParaRPr>
          </a:p>
        </p:txBody>
      </p:sp>
      <p:sp>
        <p:nvSpPr>
          <p:cNvPr id="24" name="Rectangle 23"/>
          <p:cNvSpPr/>
          <p:nvPr/>
        </p:nvSpPr>
        <p:spPr>
          <a:xfrm>
            <a:off x="0" y="516804"/>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8567936" y="514100"/>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Rectangle 45"/>
          <p:cNvSpPr/>
          <p:nvPr/>
        </p:nvSpPr>
        <p:spPr>
          <a:xfrm>
            <a:off x="1142206" y="1447800"/>
            <a:ext cx="7011194" cy="1046243"/>
          </a:xfrm>
          <a:prstGeom prst="rect">
            <a:avLst/>
          </a:prstGeom>
          <a:solidFill>
            <a:srgbClr val="1F4E79">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47" name="TextBox 46"/>
          <p:cNvSpPr txBox="1"/>
          <p:nvPr/>
        </p:nvSpPr>
        <p:spPr>
          <a:xfrm>
            <a:off x="1219200" y="1616978"/>
            <a:ext cx="6858793" cy="707886"/>
          </a:xfrm>
          <a:prstGeom prst="rect">
            <a:avLst/>
          </a:prstGeom>
          <a:noFill/>
        </p:spPr>
        <p:txBody>
          <a:bodyPr wrap="square" rtlCol="0">
            <a:spAutoFit/>
          </a:bodyPr>
          <a:lstStyle/>
          <a:p>
            <a:pPr algn="ctr"/>
            <a:r>
              <a:rPr lang="id-ID" sz="2000" b="1" spc="600" dirty="0" smtClean="0">
                <a:solidFill>
                  <a:schemeClr val="bg1"/>
                </a:solidFill>
                <a:latin typeface="Adobe Gothic Std B" panose="020B0800000000000000" pitchFamily="34" charset="-128"/>
                <a:ea typeface="Adobe Gothic Std B" panose="020B0800000000000000" pitchFamily="34" charset="-128"/>
                <a:cs typeface="Lato" panose="020F0502020204030203" pitchFamily="34" charset="0"/>
              </a:rPr>
              <a:t>GRADUAL </a:t>
            </a:r>
            <a:r>
              <a:rPr lang="en-US" sz="2000" b="1" spc="600" dirty="0" err="1" smtClean="0">
                <a:solidFill>
                  <a:schemeClr val="bg1"/>
                </a:solidFill>
                <a:latin typeface="Adobe Gothic Std B" panose="020B0800000000000000" pitchFamily="34" charset="-128"/>
                <a:ea typeface="Adobe Gothic Std B" panose="020B0800000000000000" pitchFamily="34" charset="-128"/>
                <a:cs typeface="Lato" panose="020F0502020204030203" pitchFamily="34" charset="0"/>
              </a:rPr>
              <a:t>EXPAN</a:t>
            </a:r>
            <a:r>
              <a:rPr lang="id-ID" sz="2000" b="1" spc="600" dirty="0" smtClean="0">
                <a:solidFill>
                  <a:schemeClr val="bg1"/>
                </a:solidFill>
                <a:latin typeface="Adobe Gothic Std B" panose="020B0800000000000000" pitchFamily="34" charset="-128"/>
                <a:ea typeface="Adobe Gothic Std B" panose="020B0800000000000000" pitchFamily="34" charset="-128"/>
                <a:cs typeface="Lato" panose="020F0502020204030203" pitchFamily="34" charset="0"/>
              </a:rPr>
              <a:t>SION OF </a:t>
            </a:r>
          </a:p>
          <a:p>
            <a:pPr algn="ctr"/>
            <a:r>
              <a:rPr lang="en-US" sz="2000" b="1" spc="600" dirty="0" smtClean="0">
                <a:solidFill>
                  <a:schemeClr val="bg1"/>
                </a:solidFill>
                <a:latin typeface="Adobe Gothic Std B" panose="020B0800000000000000" pitchFamily="34" charset="-128"/>
                <a:ea typeface="Adobe Gothic Std B" panose="020B0800000000000000" pitchFamily="34" charset="-128"/>
                <a:cs typeface="Lato" panose="020F0502020204030203" pitchFamily="34" charset="0"/>
              </a:rPr>
              <a:t>SHARE</a:t>
            </a:r>
            <a:r>
              <a:rPr lang="id-ID" sz="2000" b="1" spc="600" dirty="0" smtClean="0">
                <a:solidFill>
                  <a:schemeClr val="bg1"/>
                </a:solidFill>
                <a:latin typeface="Adobe Gothic Std B" panose="020B0800000000000000" pitchFamily="34" charset="-128"/>
                <a:ea typeface="Adobe Gothic Std B" panose="020B0800000000000000" pitchFamily="34" charset="-128"/>
                <a:cs typeface="Lato" panose="020F0502020204030203" pitchFamily="34" charset="0"/>
              </a:rPr>
              <a:t>D</a:t>
            </a:r>
            <a:r>
              <a:rPr lang="en-US" sz="2000" b="1" spc="600" dirty="0" smtClean="0">
                <a:solidFill>
                  <a:schemeClr val="bg1"/>
                </a:solidFill>
                <a:latin typeface="Adobe Gothic Std B" panose="020B0800000000000000" pitchFamily="34" charset="-128"/>
                <a:ea typeface="Adobe Gothic Std B" panose="020B0800000000000000" pitchFamily="34" charset="-128"/>
                <a:cs typeface="Lato" panose="020F0502020204030203" pitchFamily="34" charset="0"/>
              </a:rPr>
              <a:t> SERVICE CENTER</a:t>
            </a:r>
            <a:endParaRPr lang="en-GB" sz="2000" b="1" spc="600" dirty="0">
              <a:solidFill>
                <a:schemeClr val="bg1"/>
              </a:solidFill>
              <a:latin typeface="Adobe Gothic Std B" panose="020B0800000000000000" pitchFamily="34" charset="-128"/>
              <a:ea typeface="Adobe Gothic Std B" panose="020B0800000000000000" pitchFamily="34" charset="-128"/>
              <a:cs typeface="Lato" panose="020F0502020204030203" pitchFamily="34" charset="0"/>
            </a:endParaRPr>
          </a:p>
        </p:txBody>
      </p:sp>
      <p:sp>
        <p:nvSpPr>
          <p:cNvPr id="58" name="TextBox 57"/>
          <p:cNvSpPr txBox="1"/>
          <p:nvPr/>
        </p:nvSpPr>
        <p:spPr>
          <a:xfrm>
            <a:off x="990600" y="2667000"/>
            <a:ext cx="7010400" cy="1446550"/>
          </a:xfrm>
          <a:prstGeom prst="rect">
            <a:avLst/>
          </a:prstGeom>
          <a:noFill/>
        </p:spPr>
        <p:txBody>
          <a:bodyPr wrap="square" rtlCol="0">
            <a:spAutoFit/>
          </a:bodyPr>
          <a:lstStyle/>
          <a:p>
            <a:pPr algn="ctr"/>
            <a:r>
              <a:rPr lang="en-GB" sz="2000" b="1" dirty="0" smtClean="0">
                <a:latin typeface="Century Gothic" pitchFamily="34" charset="0"/>
                <a:ea typeface="Lato" panose="020F0502020204030203" pitchFamily="34" charset="0"/>
                <a:cs typeface="Lato" panose="020F0502020204030203" pitchFamily="34" charset="0"/>
              </a:rPr>
              <a:t>Strategy of implementation:</a:t>
            </a:r>
          </a:p>
          <a:p>
            <a:endParaRPr lang="en-GB" sz="2000" b="1" dirty="0" smtClean="0">
              <a:latin typeface="Century Gothic" pitchFamily="34" charset="0"/>
              <a:ea typeface="Lato" panose="020F0502020204030203" pitchFamily="34" charset="0"/>
              <a:cs typeface="Lato" panose="020F0502020204030203" pitchFamily="34" charset="0"/>
            </a:endParaRPr>
          </a:p>
          <a:p>
            <a:pPr algn="ctr"/>
            <a:r>
              <a:rPr lang="en-GB" sz="2800" b="1" dirty="0" smtClean="0">
                <a:solidFill>
                  <a:srgbClr val="00B050"/>
                </a:solidFill>
                <a:latin typeface="Century Gothic" pitchFamily="34" charset="0"/>
                <a:ea typeface="Lato" panose="020F0502020204030203" pitchFamily="34" charset="0"/>
                <a:cs typeface="Lato" panose="020F0502020204030203" pitchFamily="34" charset="0"/>
              </a:rPr>
              <a:t>Step by Step</a:t>
            </a:r>
          </a:p>
          <a:p>
            <a:endParaRPr lang="en-GB" sz="2000" b="1" dirty="0" smtClean="0">
              <a:latin typeface="Lato" panose="020F0502020204030203" pitchFamily="34" charset="0"/>
              <a:ea typeface="Lato" panose="020F0502020204030203" pitchFamily="34" charset="0"/>
              <a:cs typeface="Lato" panose="020F0502020204030203" pitchFamily="34" charset="0"/>
            </a:endParaRPr>
          </a:p>
        </p:txBody>
      </p:sp>
      <p:sp>
        <p:nvSpPr>
          <p:cNvPr id="55" name="Rectangle 54"/>
          <p:cNvSpPr/>
          <p:nvPr/>
        </p:nvSpPr>
        <p:spPr>
          <a:xfrm>
            <a:off x="1613140" y="4267200"/>
            <a:ext cx="1752600"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smtClean="0">
                <a:solidFill>
                  <a:schemeClr val="tx1"/>
                </a:solidFill>
                <a:latin typeface="Adobe Gothic Std B" panose="020B0800000000000000" pitchFamily="34" charset="-128"/>
                <a:ea typeface="Adobe Gothic Std B" panose="020B0800000000000000" pitchFamily="34" charset="-128"/>
              </a:rPr>
              <a:t>SADIMBA</a:t>
            </a:r>
            <a:endParaRPr lang="en-US" spc="300" dirty="0">
              <a:solidFill>
                <a:schemeClr val="tx1"/>
              </a:solidFill>
              <a:latin typeface="Adobe Gothic Std B" panose="020B0800000000000000" pitchFamily="34" charset="-128"/>
              <a:ea typeface="Adobe Gothic Std B" panose="020B0800000000000000" pitchFamily="34" charset="-128"/>
            </a:endParaRPr>
          </a:p>
        </p:txBody>
      </p:sp>
      <p:sp>
        <p:nvSpPr>
          <p:cNvPr id="59" name="Rectangle 58"/>
          <p:cNvSpPr/>
          <p:nvPr/>
        </p:nvSpPr>
        <p:spPr>
          <a:xfrm>
            <a:off x="5727940" y="4267200"/>
            <a:ext cx="1752600"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smtClean="0">
                <a:solidFill>
                  <a:schemeClr val="tx1"/>
                </a:solidFill>
                <a:latin typeface="Adobe Gothic Std B" panose="020B0800000000000000" pitchFamily="34" charset="-128"/>
                <a:ea typeface="Adobe Gothic Std B" panose="020B0800000000000000" pitchFamily="34" charset="-128"/>
              </a:rPr>
              <a:t>OTHER</a:t>
            </a:r>
            <a:endParaRPr lang="en-US" spc="300" dirty="0">
              <a:solidFill>
                <a:schemeClr val="tx1"/>
              </a:solidFill>
              <a:latin typeface="Adobe Gothic Std B" panose="020B0800000000000000" pitchFamily="34" charset="-128"/>
              <a:ea typeface="Adobe Gothic Std B" panose="020B0800000000000000" pitchFamily="34" charset="-128"/>
            </a:endParaRPr>
          </a:p>
        </p:txBody>
      </p:sp>
      <p:sp>
        <p:nvSpPr>
          <p:cNvPr id="61" name="Rectangle 60"/>
          <p:cNvSpPr/>
          <p:nvPr/>
        </p:nvSpPr>
        <p:spPr>
          <a:xfrm>
            <a:off x="3667439" y="4286507"/>
            <a:ext cx="1752600"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300" dirty="0" smtClean="0">
                <a:solidFill>
                  <a:schemeClr val="tx1"/>
                </a:solidFill>
                <a:latin typeface="Adobe Gothic Std B" panose="020B0800000000000000" pitchFamily="34" charset="-128"/>
                <a:ea typeface="Adobe Gothic Std B" panose="020B0800000000000000" pitchFamily="34" charset="-128"/>
              </a:rPr>
              <a:t>NAKOLIA</a:t>
            </a:r>
            <a:endParaRPr lang="en-US" spc="300" dirty="0">
              <a:solidFill>
                <a:schemeClr val="tx1"/>
              </a:solidFill>
              <a:latin typeface="Adobe Gothic Std B" panose="020B0800000000000000" pitchFamily="34" charset="-128"/>
              <a:ea typeface="Adobe Gothic Std B" panose="020B0800000000000000" pitchFamily="34" charset="-128"/>
            </a:endParaRPr>
          </a:p>
        </p:txBody>
      </p:sp>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7" name="Rectangle 26"/>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8" name="Rectangle 27"/>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9" name="Rectangle 28"/>
          <p:cNvSpPr/>
          <p:nvPr/>
        </p:nvSpPr>
        <p:spPr>
          <a:xfrm>
            <a:off x="1829919"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0" name="Rectangle 29"/>
          <p:cNvSpPr/>
          <p:nvPr/>
        </p:nvSpPr>
        <p:spPr>
          <a:xfrm>
            <a:off x="3667439" y="6255242"/>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12569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g00.deviantart.net/e4db/i/2010/206/d/7/satellite_tower_by_shang87.jpg"/>
          <p:cNvPicPr>
            <a:picLocks noChangeAspect="1" noChangeArrowheads="1"/>
          </p:cNvPicPr>
          <p:nvPr/>
        </p:nvPicPr>
        <p:blipFill>
          <a:blip r:embed="rId2" cstate="print">
            <a:grayscl/>
          </a:blip>
          <a:srcRect/>
          <a:stretch>
            <a:fillRect/>
          </a:stretch>
        </p:blipFill>
        <p:spPr bwMode="auto">
          <a:xfrm>
            <a:off x="-522575" y="0"/>
            <a:ext cx="9742775" cy="6858000"/>
          </a:xfrm>
          <a:prstGeom prst="rect">
            <a:avLst/>
          </a:prstGeom>
          <a:noFill/>
        </p:spPr>
      </p:pic>
      <p:sp>
        <p:nvSpPr>
          <p:cNvPr id="7" name="Rectangle 6"/>
          <p:cNvSpPr/>
          <p:nvPr/>
        </p:nvSpPr>
        <p:spPr>
          <a:xfrm>
            <a:off x="-16365" y="1700808"/>
            <a:ext cx="8692821" cy="3874615"/>
          </a:xfrm>
          <a:prstGeom prst="rect">
            <a:avLst/>
          </a:prstGeom>
          <a:solidFill>
            <a:schemeClr val="bg1"/>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3" name="TextBox 2"/>
          <p:cNvSpPr txBox="1"/>
          <p:nvPr/>
        </p:nvSpPr>
        <p:spPr>
          <a:xfrm>
            <a:off x="65856" y="4202623"/>
            <a:ext cx="2819400" cy="1323439"/>
          </a:xfrm>
          <a:prstGeom prst="rect">
            <a:avLst/>
          </a:prstGeom>
          <a:noFill/>
        </p:spPr>
        <p:txBody>
          <a:bodyPr wrap="square" rtlCol="0">
            <a:spAutoFit/>
          </a:bodyPr>
          <a:lstStyle/>
          <a:p>
            <a:pPr algn="ctr"/>
            <a:r>
              <a:rPr lang="en-US" sz="2000" b="1" dirty="0" smtClean="0">
                <a:latin typeface="Century Gothic" panose="020B0502020202020204" pitchFamily="34" charset="0"/>
              </a:rPr>
              <a:t>Financials</a:t>
            </a:r>
            <a:r>
              <a:rPr lang="en-US" sz="2000" dirty="0" smtClean="0">
                <a:latin typeface="Century Gothic" panose="020B0502020202020204" pitchFamily="34" charset="0"/>
              </a:rPr>
              <a:t> adjustments</a:t>
            </a:r>
          </a:p>
          <a:p>
            <a:pPr algn="ctr"/>
            <a:endParaRPr lang="en-US" sz="2000" dirty="0" smtClean="0">
              <a:latin typeface="Century Gothic" panose="020B0502020202020204" pitchFamily="34" charset="0"/>
            </a:endParaRPr>
          </a:p>
          <a:p>
            <a:pPr algn="ctr"/>
            <a:endParaRPr lang="en-US" sz="2000" dirty="0" smtClean="0">
              <a:latin typeface="Century Gothic" panose="020B0502020202020204" pitchFamily="34" charset="0"/>
            </a:endParaRPr>
          </a:p>
        </p:txBody>
      </p:sp>
      <p:sp>
        <p:nvSpPr>
          <p:cNvPr id="41" name="TextBox 40"/>
          <p:cNvSpPr txBox="1"/>
          <p:nvPr/>
        </p:nvSpPr>
        <p:spPr>
          <a:xfrm>
            <a:off x="0" y="450205"/>
            <a:ext cx="7643439"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I</a:t>
            </a:r>
            <a:r>
              <a:rPr lang="id-ID" sz="2400" b="1" dirty="0" smtClean="0">
                <a:solidFill>
                  <a:schemeClr val="bg1"/>
                </a:solidFill>
                <a:latin typeface="Century Gothic" pitchFamily="34" charset="0"/>
              </a:rPr>
              <a:t>ssue</a:t>
            </a:r>
            <a:r>
              <a:rPr lang="en-US" sz="2400" b="1" dirty="0" smtClean="0">
                <a:solidFill>
                  <a:schemeClr val="bg1"/>
                </a:solidFill>
                <a:latin typeface="Century Gothic" pitchFamily="34" charset="0"/>
              </a:rPr>
              <a:t> #4: </a:t>
            </a:r>
            <a:r>
              <a:rPr lang="en-US" sz="2400" b="1" dirty="0" err="1" smtClean="0">
                <a:solidFill>
                  <a:schemeClr val="bg1"/>
                </a:solidFill>
                <a:latin typeface="Century Gothic" pitchFamily="34" charset="0"/>
              </a:rPr>
              <a:t>Nakolia</a:t>
            </a:r>
            <a:r>
              <a:rPr lang="en-US" sz="2400" b="1" dirty="0" smtClean="0">
                <a:solidFill>
                  <a:schemeClr val="bg1"/>
                </a:solidFill>
                <a:latin typeface="Century Gothic" pitchFamily="34" charset="0"/>
              </a:rPr>
              <a:t> fine and MCOM capital structure</a:t>
            </a:r>
            <a:endParaRPr lang="en-US" sz="2400" b="1" dirty="0">
              <a:solidFill>
                <a:schemeClr val="bg1"/>
              </a:solidFill>
              <a:latin typeface="Century Gothic" pitchFamily="34" charset="0"/>
            </a:endParaRPr>
          </a:p>
        </p:txBody>
      </p:sp>
      <p:sp>
        <p:nvSpPr>
          <p:cNvPr id="44" name="TextBox 43"/>
          <p:cNvSpPr txBox="1"/>
          <p:nvPr/>
        </p:nvSpPr>
        <p:spPr>
          <a:xfrm>
            <a:off x="0" y="911870"/>
            <a:ext cx="3938899" cy="369332"/>
          </a:xfrm>
          <a:prstGeom prst="rect">
            <a:avLst/>
          </a:prstGeom>
          <a:solidFill>
            <a:schemeClr val="bg1"/>
          </a:solidFill>
        </p:spPr>
        <p:txBody>
          <a:bodyPr wrap="none" rtlCol="0">
            <a:spAutoFit/>
          </a:bodyPr>
          <a:lstStyle/>
          <a:p>
            <a:r>
              <a:rPr lang="en-US" b="1" dirty="0" smtClean="0">
                <a:latin typeface="Century Gothic" pitchFamily="34" charset="0"/>
              </a:rPr>
              <a:t>Funding options for fine payments</a:t>
            </a:r>
            <a:endParaRPr lang="en-US" b="1" dirty="0">
              <a:latin typeface="Century Gothic" pitchFamily="34" charset="0"/>
            </a:endParaRPr>
          </a:p>
        </p:txBody>
      </p:sp>
      <p:sp>
        <p:nvSpPr>
          <p:cNvPr id="45" name="TextBox 44"/>
          <p:cNvSpPr txBox="1"/>
          <p:nvPr/>
        </p:nvSpPr>
        <p:spPr>
          <a:xfrm>
            <a:off x="3190056" y="4187963"/>
            <a:ext cx="2362200" cy="707886"/>
          </a:xfrm>
          <a:prstGeom prst="rect">
            <a:avLst/>
          </a:prstGeom>
          <a:noFill/>
        </p:spPr>
        <p:txBody>
          <a:bodyPr wrap="square" rtlCol="0">
            <a:spAutoFit/>
          </a:bodyPr>
          <a:lstStyle/>
          <a:p>
            <a:pPr algn="ctr"/>
            <a:r>
              <a:rPr lang="en-US" sz="2000" b="1" dirty="0" smtClean="0">
                <a:latin typeface="Century Gothic" panose="020B0502020202020204" pitchFamily="34" charset="0"/>
              </a:rPr>
              <a:t>Audit</a:t>
            </a:r>
            <a:r>
              <a:rPr lang="en-US" sz="2000" dirty="0" smtClean="0">
                <a:latin typeface="Century Gothic" panose="020B0502020202020204" pitchFamily="34" charset="0"/>
              </a:rPr>
              <a:t> considerations</a:t>
            </a:r>
            <a:endParaRPr lang="id-ID" sz="2000" dirty="0">
              <a:latin typeface="Century Gothic" panose="020B0502020202020204" pitchFamily="34" charset="0"/>
            </a:endParaRPr>
          </a:p>
        </p:txBody>
      </p:sp>
      <p:sp>
        <p:nvSpPr>
          <p:cNvPr id="28" name="TextBox 27"/>
          <p:cNvSpPr txBox="1"/>
          <p:nvPr/>
        </p:nvSpPr>
        <p:spPr>
          <a:xfrm>
            <a:off x="6314256" y="4211552"/>
            <a:ext cx="1812408" cy="1015663"/>
          </a:xfrm>
          <a:prstGeom prst="rect">
            <a:avLst/>
          </a:prstGeom>
          <a:noFill/>
        </p:spPr>
        <p:txBody>
          <a:bodyPr wrap="square" rtlCol="0">
            <a:spAutoFit/>
          </a:bodyPr>
          <a:lstStyle/>
          <a:p>
            <a:pPr algn="ctr"/>
            <a:r>
              <a:rPr lang="en-US" sz="2000" b="1" dirty="0" smtClean="0">
                <a:latin typeface="Century Gothic" panose="020B0502020202020204" pitchFamily="34" charset="0"/>
              </a:rPr>
              <a:t>Funding</a:t>
            </a:r>
            <a:r>
              <a:rPr lang="en-US" sz="2000" dirty="0" smtClean="0">
                <a:latin typeface="Century Gothic" panose="020B0502020202020204" pitchFamily="34" charset="0"/>
              </a:rPr>
              <a:t> structure for fine</a:t>
            </a:r>
            <a:endParaRPr lang="id-ID" sz="2000" dirty="0">
              <a:latin typeface="Century Gothic" panose="020B0502020202020204" pitchFamily="34" charset="0"/>
            </a:endParaRPr>
          </a:p>
        </p:txBody>
      </p:sp>
      <p:cxnSp>
        <p:nvCxnSpPr>
          <p:cNvPr id="37" name="Straight Connector 36"/>
          <p:cNvCxnSpPr/>
          <p:nvPr/>
        </p:nvCxnSpPr>
        <p:spPr>
          <a:xfrm>
            <a:off x="65856" y="4084215"/>
            <a:ext cx="8534400" cy="0"/>
          </a:xfrm>
          <a:prstGeom prst="line">
            <a:avLst/>
          </a:prstGeom>
          <a:ln w="25400"/>
        </p:spPr>
        <p:style>
          <a:lnRef idx="1">
            <a:schemeClr val="dk1"/>
          </a:lnRef>
          <a:fillRef idx="0">
            <a:schemeClr val="dk1"/>
          </a:fillRef>
          <a:effectRef idx="0">
            <a:schemeClr val="dk1"/>
          </a:effectRef>
          <a:fontRef idx="minor">
            <a:schemeClr val="tx1"/>
          </a:fontRef>
        </p:style>
      </p:cxnSp>
      <p:sp>
        <p:nvSpPr>
          <p:cNvPr id="47" name="Oval 46"/>
          <p:cNvSpPr/>
          <p:nvPr/>
        </p:nvSpPr>
        <p:spPr>
          <a:xfrm>
            <a:off x="1236106" y="4020715"/>
            <a:ext cx="152400" cy="1397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4226956" y="4020715"/>
            <a:ext cx="152400" cy="1397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122556" y="4020715"/>
            <a:ext cx="152400" cy="1397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121978" y="2188352"/>
            <a:ext cx="6248400" cy="1261884"/>
          </a:xfrm>
          <a:prstGeom prst="rect">
            <a:avLst/>
          </a:prstGeom>
          <a:noFill/>
        </p:spPr>
        <p:txBody>
          <a:bodyPr wrap="square" rtlCol="0">
            <a:spAutoFit/>
          </a:bodyPr>
          <a:lstStyle/>
          <a:p>
            <a:pPr algn="ctr"/>
            <a:r>
              <a:rPr lang="en-US" sz="4000" b="1" dirty="0" smtClean="0">
                <a:latin typeface="Century Gothic" panose="020B0502020202020204" pitchFamily="34" charset="0"/>
              </a:rPr>
              <a:t>Financial Strategy</a:t>
            </a:r>
          </a:p>
          <a:p>
            <a:pPr algn="ctr"/>
            <a:r>
              <a:rPr lang="en-US" sz="3600" b="1" spc="600" dirty="0" smtClean="0">
                <a:latin typeface="Century Gothic" panose="020B0502020202020204" pitchFamily="34" charset="0"/>
              </a:rPr>
              <a:t>External Audit</a:t>
            </a:r>
            <a:endParaRPr lang="id-ID" sz="3600" b="1" spc="600" dirty="0">
              <a:latin typeface="Century Gothic" panose="020B0502020202020204" pitchFamily="34" charset="0"/>
            </a:endParaRPr>
          </a:p>
        </p:txBody>
      </p:sp>
      <p:sp>
        <p:nvSpPr>
          <p:cNvPr id="35" name="Rectangle 3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6" name="Rectangle 35"/>
          <p:cNvSpPr/>
          <p:nvPr/>
        </p:nvSpPr>
        <p:spPr>
          <a:xfrm>
            <a:off x="5543790" y="6261202"/>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8" name="Rectangle 37"/>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9" name="Rectangle 38"/>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0" name="Rectangle 39"/>
          <p:cNvSpPr/>
          <p:nvPr/>
        </p:nvSpPr>
        <p:spPr>
          <a:xfrm>
            <a:off x="1829919"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2" name="Rectangle 41"/>
          <p:cNvSpPr/>
          <p:nvPr/>
        </p:nvSpPr>
        <p:spPr>
          <a:xfrm>
            <a:off x="3667439" y="62552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6703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par>
                          <p:cTn id="11" fill="hold">
                            <p:stCondLst>
                              <p:cond delay="500"/>
                            </p:stCondLst>
                            <p:childTnLst>
                              <p:par>
                                <p:cTn id="12" presetID="18" presetClass="entr" presetSubtype="6"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strips(downRight)">
                                      <p:cBhvr>
                                        <p:cTn id="14" dur="500"/>
                                        <p:tgtEl>
                                          <p:spTgt spid="37"/>
                                        </p:tgtEl>
                                      </p:cBhvr>
                                    </p:animEffect>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strips(downRight)">
                                      <p:cBhvr>
                                        <p:cTn id="18" dur="500"/>
                                        <p:tgtEl>
                                          <p:spTgt spid="47"/>
                                        </p:tgtEl>
                                      </p:cBhvr>
                                    </p:animEffect>
                                  </p:child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strips(downRight)">
                                      <p:cBhvr>
                                        <p:cTn id="22" dur="500"/>
                                        <p:tgtEl>
                                          <p:spTgt spid="48"/>
                                        </p:tgtEl>
                                      </p:cBhvr>
                                    </p:animEffect>
                                  </p:childTnLst>
                                </p:cTn>
                              </p:par>
                            </p:childTnLst>
                          </p:cTn>
                        </p:par>
                        <p:par>
                          <p:cTn id="23" fill="hold">
                            <p:stCondLst>
                              <p:cond delay="2000"/>
                            </p:stCondLst>
                            <p:childTnLst>
                              <p:par>
                                <p:cTn id="24" presetID="18" presetClass="entr" presetSubtype="6"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strips(downRight)">
                                      <p:cBhvr>
                                        <p:cTn id="26" dur="500"/>
                                        <p:tgtEl>
                                          <p:spTgt spid="49"/>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45" grpId="0"/>
      <p:bldP spid="28" grpId="0"/>
      <p:bldP spid="47" grpId="0" animBg="1"/>
      <p:bldP spid="48" grpId="0" animBg="1"/>
      <p:bldP spid="49"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3" name="TextBox 22"/>
          <p:cNvSpPr txBox="1"/>
          <p:nvPr/>
        </p:nvSpPr>
        <p:spPr>
          <a:xfrm>
            <a:off x="609601" y="437900"/>
            <a:ext cx="7924799" cy="738664"/>
          </a:xfrm>
          <a:prstGeom prst="rect">
            <a:avLst/>
          </a:prstGeom>
          <a:solidFill>
            <a:srgbClr val="1F4E79"/>
          </a:solidFill>
        </p:spPr>
        <p:txBody>
          <a:bodyPr wrap="square" rtlCol="0">
            <a:spAutoFit/>
          </a:bodyPr>
          <a:lstStyle/>
          <a:p>
            <a:pPr algn="ctr"/>
            <a:r>
              <a:rPr lang="en-US" sz="2800" b="1" dirty="0" smtClean="0">
                <a:solidFill>
                  <a:schemeClr val="bg1"/>
                </a:solidFill>
                <a:latin typeface="Century Gothic" pitchFamily="34" charset="0"/>
              </a:rPr>
              <a:t>Adjusted Financials</a:t>
            </a:r>
          </a:p>
          <a:p>
            <a:pPr algn="ctr"/>
            <a:r>
              <a:rPr lang="en-US" sz="1400" b="1" dirty="0" smtClean="0">
                <a:solidFill>
                  <a:schemeClr val="bg1"/>
                </a:solidFill>
                <a:latin typeface="Century Gothic" pitchFamily="34" charset="0"/>
              </a:rPr>
              <a:t>Matters to consider </a:t>
            </a:r>
            <a:endParaRPr lang="en-US" sz="1400" b="1" dirty="0">
              <a:solidFill>
                <a:schemeClr val="bg1"/>
              </a:solidFill>
              <a:latin typeface="Century Gothic" pitchFamily="34" charset="0"/>
            </a:endParaRPr>
          </a:p>
        </p:txBody>
      </p:sp>
      <p:sp>
        <p:nvSpPr>
          <p:cNvPr id="24" name="Rectangle 23"/>
          <p:cNvSpPr/>
          <p:nvPr/>
        </p:nvSpPr>
        <p:spPr>
          <a:xfrm>
            <a:off x="0" y="516804"/>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8567936" y="514100"/>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ectangle 40"/>
          <p:cNvSpPr/>
          <p:nvPr/>
        </p:nvSpPr>
        <p:spPr>
          <a:xfrm>
            <a:off x="215931" y="2280834"/>
            <a:ext cx="4769050" cy="1300566"/>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entury Gothic"/>
              <a:cs typeface="Century Gothic"/>
            </a:endParaRPr>
          </a:p>
          <a:p>
            <a:r>
              <a:rPr lang="en-US" sz="1600" b="1" dirty="0" smtClean="0">
                <a:solidFill>
                  <a:schemeClr val="tx1"/>
                </a:solidFill>
                <a:latin typeface="Century Gothic"/>
                <a:cs typeface="Century Gothic"/>
              </a:rPr>
              <a:t>Recognition of fine ( IAS 37)</a:t>
            </a:r>
          </a:p>
          <a:p>
            <a:endParaRPr lang="en-US" sz="1600" dirty="0">
              <a:solidFill>
                <a:schemeClr val="tx1"/>
              </a:solidFill>
              <a:latin typeface="Century Gothic"/>
              <a:cs typeface="Century Gothic"/>
            </a:endParaRPr>
          </a:p>
        </p:txBody>
      </p:sp>
      <p:sp>
        <p:nvSpPr>
          <p:cNvPr id="45" name="Rectangle 44"/>
          <p:cNvSpPr/>
          <p:nvPr/>
        </p:nvSpPr>
        <p:spPr>
          <a:xfrm>
            <a:off x="215931" y="1493563"/>
            <a:ext cx="4769050" cy="614280"/>
          </a:xfrm>
          <a:prstGeom prst="rect">
            <a:avLst/>
          </a:prstGeom>
          <a:solidFill>
            <a:srgbClr val="A5A5A5"/>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Matters</a:t>
            </a:r>
            <a:endParaRPr lang="en-US" b="1" dirty="0">
              <a:solidFill>
                <a:schemeClr val="bg1"/>
              </a:solidFill>
              <a:latin typeface="Century Gothic"/>
              <a:cs typeface="Century Gothic"/>
            </a:endParaRPr>
          </a:p>
        </p:txBody>
      </p:sp>
      <p:sp>
        <p:nvSpPr>
          <p:cNvPr id="61" name="Rectangle 60"/>
          <p:cNvSpPr/>
          <p:nvPr/>
        </p:nvSpPr>
        <p:spPr>
          <a:xfrm>
            <a:off x="5077640" y="1493563"/>
            <a:ext cx="3751170" cy="614280"/>
          </a:xfrm>
          <a:prstGeom prst="rect">
            <a:avLst/>
          </a:prstGeom>
          <a:solidFill>
            <a:srgbClr val="A5A5A5"/>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Amount</a:t>
            </a:r>
            <a:endParaRPr lang="en-US" b="1" dirty="0">
              <a:solidFill>
                <a:schemeClr val="bg1"/>
              </a:solidFill>
              <a:latin typeface="Century Gothic"/>
              <a:cs typeface="Century Gothic"/>
            </a:endParaRPr>
          </a:p>
        </p:txBody>
      </p:sp>
      <p:sp>
        <p:nvSpPr>
          <p:cNvPr id="75" name="Rectangle 74"/>
          <p:cNvSpPr/>
          <p:nvPr/>
        </p:nvSpPr>
        <p:spPr>
          <a:xfrm>
            <a:off x="5077449" y="2285430"/>
            <a:ext cx="3751346" cy="1295970"/>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latin typeface="Century Gothic"/>
                <a:cs typeface="Century Gothic"/>
              </a:rPr>
              <a:t>Adjustment</a:t>
            </a:r>
            <a:r>
              <a:rPr lang="en-US" sz="1600" b="1" dirty="0" smtClean="0">
                <a:solidFill>
                  <a:schemeClr val="tx1"/>
                </a:solidFill>
                <a:latin typeface="Century Gothic"/>
                <a:cs typeface="Century Gothic"/>
              </a:rPr>
              <a:t> </a:t>
            </a:r>
          </a:p>
          <a:p>
            <a:pPr algn="ctr"/>
            <a:r>
              <a:rPr lang="en-US" sz="1600" b="1" dirty="0" smtClean="0">
                <a:solidFill>
                  <a:schemeClr val="tx1"/>
                </a:solidFill>
                <a:latin typeface="Century Gothic"/>
                <a:cs typeface="Century Gothic"/>
              </a:rPr>
              <a:t>S$ 58 billion</a:t>
            </a:r>
            <a:endParaRPr lang="en-US" sz="1600" b="1" dirty="0">
              <a:solidFill>
                <a:schemeClr val="tx1"/>
              </a:solidFill>
              <a:latin typeface="Century Gothic"/>
              <a:cs typeface="Century Gothic"/>
            </a:endParaRPr>
          </a:p>
        </p:txBody>
      </p:sp>
      <p:sp>
        <p:nvSpPr>
          <p:cNvPr id="77" name="Rectangle 76"/>
          <p:cNvSpPr/>
          <p:nvPr/>
        </p:nvSpPr>
        <p:spPr>
          <a:xfrm>
            <a:off x="226336" y="4495800"/>
            <a:ext cx="4769050" cy="1074318"/>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Century Gothic"/>
                <a:cs typeface="Century Gothic"/>
              </a:rPr>
              <a:t>Reclassification of tower  (IFRS 5)</a:t>
            </a:r>
          </a:p>
        </p:txBody>
      </p:sp>
      <p:sp>
        <p:nvSpPr>
          <p:cNvPr id="78" name="Rectangle 77"/>
          <p:cNvSpPr/>
          <p:nvPr/>
        </p:nvSpPr>
        <p:spPr>
          <a:xfrm>
            <a:off x="5087854" y="4503318"/>
            <a:ext cx="3751346" cy="1066800"/>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latin typeface="Century Gothic"/>
                <a:cs typeface="Century Gothic"/>
              </a:rPr>
              <a:t>Reclassification</a:t>
            </a:r>
          </a:p>
          <a:p>
            <a:pPr algn="ctr"/>
            <a:r>
              <a:rPr lang="en-US" sz="1600" b="1" dirty="0" smtClean="0">
                <a:solidFill>
                  <a:schemeClr val="tx1"/>
                </a:solidFill>
                <a:latin typeface="Century Gothic"/>
                <a:cs typeface="Century Gothic"/>
              </a:rPr>
              <a:t>S$ 20 billion</a:t>
            </a:r>
            <a:endParaRPr lang="en-US" sz="1600" b="1" dirty="0">
              <a:solidFill>
                <a:schemeClr val="tx1"/>
              </a:solidFill>
              <a:latin typeface="Century Gothic"/>
              <a:cs typeface="Century Gothic"/>
            </a:endParaRPr>
          </a:p>
        </p:txBody>
      </p:sp>
      <p:sp>
        <p:nvSpPr>
          <p:cNvPr id="80" name="Rectangle 79"/>
          <p:cNvSpPr/>
          <p:nvPr/>
        </p:nvSpPr>
        <p:spPr>
          <a:xfrm>
            <a:off x="215931" y="3657600"/>
            <a:ext cx="4769050" cy="780767"/>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Century Gothic"/>
                <a:cs typeface="Century Gothic"/>
              </a:rPr>
              <a:t>Recording quote from tower sale</a:t>
            </a:r>
          </a:p>
        </p:txBody>
      </p:sp>
      <p:sp>
        <p:nvSpPr>
          <p:cNvPr id="81" name="Rectangle 80"/>
          <p:cNvSpPr/>
          <p:nvPr/>
        </p:nvSpPr>
        <p:spPr>
          <a:xfrm>
            <a:off x="5077449" y="3657600"/>
            <a:ext cx="3751346" cy="776171"/>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latin typeface="Century Gothic"/>
                <a:cs typeface="Century Gothic"/>
              </a:rPr>
              <a:t>Reclassification</a:t>
            </a:r>
          </a:p>
          <a:p>
            <a:pPr algn="ctr"/>
            <a:r>
              <a:rPr lang="en-US" sz="1600" b="1" dirty="0" smtClean="0">
                <a:solidFill>
                  <a:schemeClr val="tx1"/>
                </a:solidFill>
                <a:latin typeface="Century Gothic"/>
                <a:cs typeface="Century Gothic"/>
              </a:rPr>
              <a:t>S$ 5 million</a:t>
            </a:r>
            <a:endParaRPr lang="en-US" sz="1600" b="1" dirty="0">
              <a:solidFill>
                <a:schemeClr val="tx1"/>
              </a:solidFill>
              <a:latin typeface="Century Gothic"/>
              <a:cs typeface="Century Gothic"/>
            </a:endParaRPr>
          </a:p>
        </p:txBody>
      </p:sp>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5543790" y="6261202"/>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7" name="Rectangle 26"/>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8" name="Rectangle 27"/>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9" name="Rectangle 28"/>
          <p:cNvSpPr/>
          <p:nvPr/>
        </p:nvSpPr>
        <p:spPr>
          <a:xfrm>
            <a:off x="1829919"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0" name="Rectangle 29"/>
          <p:cNvSpPr/>
          <p:nvPr/>
        </p:nvSpPr>
        <p:spPr>
          <a:xfrm>
            <a:off x="3667439" y="62552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0176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500"/>
                                        <p:tgtEl>
                                          <p:spTgt spid="8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1" grpId="0" animBg="1"/>
      <p:bldP spid="75" grpId="0" animBg="1"/>
      <p:bldP spid="77" grpId="0" animBg="1"/>
      <p:bldP spid="78" grpId="0" animBg="1"/>
      <p:bldP spid="80" grpId="0" animBg="1"/>
      <p:bldP spid="8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3" name="TextBox 22"/>
          <p:cNvSpPr txBox="1"/>
          <p:nvPr/>
        </p:nvSpPr>
        <p:spPr>
          <a:xfrm>
            <a:off x="609601" y="437900"/>
            <a:ext cx="7924799" cy="738664"/>
          </a:xfrm>
          <a:prstGeom prst="rect">
            <a:avLst/>
          </a:prstGeom>
          <a:solidFill>
            <a:srgbClr val="1F4E79"/>
          </a:solidFill>
        </p:spPr>
        <p:txBody>
          <a:bodyPr wrap="square" rtlCol="0">
            <a:spAutoFit/>
          </a:bodyPr>
          <a:lstStyle/>
          <a:p>
            <a:pPr algn="ctr"/>
            <a:r>
              <a:rPr lang="en-US" sz="2800" b="1" dirty="0" smtClean="0">
                <a:solidFill>
                  <a:schemeClr val="bg1"/>
                </a:solidFill>
                <a:latin typeface="Century Gothic" pitchFamily="34" charset="0"/>
              </a:rPr>
              <a:t>Adjusted Financials</a:t>
            </a:r>
          </a:p>
          <a:p>
            <a:pPr algn="ctr"/>
            <a:r>
              <a:rPr lang="en-US" sz="1400" b="1" dirty="0" smtClean="0">
                <a:solidFill>
                  <a:schemeClr val="bg1"/>
                </a:solidFill>
                <a:latin typeface="Century Gothic" pitchFamily="34" charset="0"/>
              </a:rPr>
              <a:t>Matters to consider </a:t>
            </a:r>
            <a:endParaRPr lang="en-US" sz="1400" b="1" dirty="0">
              <a:solidFill>
                <a:schemeClr val="bg1"/>
              </a:solidFill>
              <a:latin typeface="Century Gothic" pitchFamily="34" charset="0"/>
            </a:endParaRPr>
          </a:p>
        </p:txBody>
      </p:sp>
      <p:sp>
        <p:nvSpPr>
          <p:cNvPr id="24" name="Rectangle 23"/>
          <p:cNvSpPr/>
          <p:nvPr/>
        </p:nvSpPr>
        <p:spPr>
          <a:xfrm>
            <a:off x="0" y="516804"/>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8567936" y="514100"/>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ectangle 40"/>
          <p:cNvSpPr/>
          <p:nvPr/>
        </p:nvSpPr>
        <p:spPr>
          <a:xfrm>
            <a:off x="215931" y="2280834"/>
            <a:ext cx="4769050" cy="1071966"/>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entury Gothic"/>
              <a:cs typeface="Century Gothic"/>
            </a:endParaRPr>
          </a:p>
          <a:p>
            <a:r>
              <a:rPr lang="en-US" sz="1600" b="1" dirty="0" smtClean="0">
                <a:solidFill>
                  <a:schemeClr val="tx1"/>
                </a:solidFill>
                <a:latin typeface="Century Gothic"/>
                <a:cs typeface="Century Gothic"/>
              </a:rPr>
              <a:t>Operating Lease</a:t>
            </a:r>
          </a:p>
          <a:p>
            <a:endParaRPr lang="en-US" sz="1600" dirty="0">
              <a:solidFill>
                <a:schemeClr val="tx1"/>
              </a:solidFill>
              <a:latin typeface="Century Gothic"/>
              <a:cs typeface="Century Gothic"/>
            </a:endParaRPr>
          </a:p>
        </p:txBody>
      </p:sp>
      <p:sp>
        <p:nvSpPr>
          <p:cNvPr id="45" name="Rectangle 44"/>
          <p:cNvSpPr/>
          <p:nvPr/>
        </p:nvSpPr>
        <p:spPr>
          <a:xfrm>
            <a:off x="215931" y="1493563"/>
            <a:ext cx="4769050" cy="614280"/>
          </a:xfrm>
          <a:prstGeom prst="rect">
            <a:avLst/>
          </a:prstGeom>
          <a:solidFill>
            <a:srgbClr val="A5A5A5"/>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Matters</a:t>
            </a:r>
            <a:endParaRPr lang="en-US" b="1" dirty="0">
              <a:solidFill>
                <a:schemeClr val="bg1"/>
              </a:solidFill>
              <a:latin typeface="Century Gothic"/>
              <a:cs typeface="Century Gothic"/>
            </a:endParaRPr>
          </a:p>
        </p:txBody>
      </p:sp>
      <p:sp>
        <p:nvSpPr>
          <p:cNvPr id="61" name="Rectangle 60"/>
          <p:cNvSpPr/>
          <p:nvPr/>
        </p:nvSpPr>
        <p:spPr>
          <a:xfrm>
            <a:off x="5077640" y="1493563"/>
            <a:ext cx="3751170" cy="614280"/>
          </a:xfrm>
          <a:prstGeom prst="rect">
            <a:avLst/>
          </a:prstGeom>
          <a:solidFill>
            <a:srgbClr val="A5A5A5"/>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Amount</a:t>
            </a:r>
            <a:endParaRPr lang="en-US" b="1" dirty="0">
              <a:solidFill>
                <a:schemeClr val="bg1"/>
              </a:solidFill>
              <a:latin typeface="Century Gothic"/>
              <a:cs typeface="Century Gothic"/>
            </a:endParaRPr>
          </a:p>
        </p:txBody>
      </p:sp>
      <p:sp>
        <p:nvSpPr>
          <p:cNvPr id="75" name="Rectangle 74"/>
          <p:cNvSpPr/>
          <p:nvPr/>
        </p:nvSpPr>
        <p:spPr>
          <a:xfrm>
            <a:off x="5077449" y="2285430"/>
            <a:ext cx="3751346" cy="1067370"/>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entury Gothic"/>
                <a:cs typeface="Century Gothic"/>
              </a:rPr>
              <a:t>No current impact in financial statement</a:t>
            </a:r>
            <a:endParaRPr lang="en-US" sz="1600" b="1" dirty="0">
              <a:solidFill>
                <a:schemeClr val="tx1"/>
              </a:solidFill>
              <a:latin typeface="Century Gothic"/>
              <a:cs typeface="Century Gothic"/>
            </a:endParaRPr>
          </a:p>
        </p:txBody>
      </p:sp>
      <p:sp>
        <p:nvSpPr>
          <p:cNvPr id="77" name="Rectangle 76"/>
          <p:cNvSpPr/>
          <p:nvPr/>
        </p:nvSpPr>
        <p:spPr>
          <a:xfrm>
            <a:off x="215932" y="3429000"/>
            <a:ext cx="4769050" cy="1066800"/>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Century Gothic"/>
                <a:cs typeface="Century Gothic"/>
              </a:rPr>
              <a:t>Goodwill impairment (IAS 36)</a:t>
            </a:r>
          </a:p>
        </p:txBody>
      </p:sp>
      <p:sp>
        <p:nvSpPr>
          <p:cNvPr id="78" name="Rectangle 77"/>
          <p:cNvSpPr/>
          <p:nvPr/>
        </p:nvSpPr>
        <p:spPr>
          <a:xfrm>
            <a:off x="5077449" y="3429001"/>
            <a:ext cx="3761751" cy="1066800"/>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latin typeface="Century Gothic"/>
                <a:cs typeface="Century Gothic"/>
              </a:rPr>
              <a:t>Adjustment</a:t>
            </a:r>
          </a:p>
          <a:p>
            <a:pPr algn="ctr"/>
            <a:r>
              <a:rPr lang="en-US" sz="1600" b="1" dirty="0" smtClean="0">
                <a:solidFill>
                  <a:schemeClr val="tx1"/>
                </a:solidFill>
                <a:latin typeface="Century Gothic"/>
                <a:cs typeface="Century Gothic"/>
              </a:rPr>
              <a:t>$ 4862</a:t>
            </a:r>
            <a:endParaRPr lang="en-US" sz="1600" b="1" dirty="0">
              <a:solidFill>
                <a:schemeClr val="tx1"/>
              </a:solidFill>
              <a:latin typeface="Century Gothic"/>
              <a:cs typeface="Century Gothic"/>
            </a:endParaRPr>
          </a:p>
        </p:txBody>
      </p:sp>
      <p:sp>
        <p:nvSpPr>
          <p:cNvPr id="25" name="Rectangle 24"/>
          <p:cNvSpPr/>
          <p:nvPr/>
        </p:nvSpPr>
        <p:spPr>
          <a:xfrm>
            <a:off x="1370484" y="4869160"/>
            <a:ext cx="6403032" cy="1107996"/>
          </a:xfrm>
          <a:prstGeom prst="rect">
            <a:avLst/>
          </a:prstGeom>
        </p:spPr>
        <p:txBody>
          <a:bodyPr wrap="square">
            <a:spAutoFit/>
          </a:bodyPr>
          <a:lstStyle/>
          <a:p>
            <a:pPr algn="ctr"/>
            <a:r>
              <a:rPr lang="en-US" sz="2400" spc="300" dirty="0" smtClean="0">
                <a:latin typeface="Century Gothic"/>
                <a:cs typeface="Century Gothic"/>
              </a:rPr>
              <a:t>Loss S$85.520 Billion </a:t>
            </a:r>
          </a:p>
          <a:p>
            <a:pPr algn="ctr"/>
            <a:endParaRPr lang="en-US" sz="2400" spc="300" dirty="0" smtClean="0">
              <a:latin typeface="Century Gothic"/>
              <a:cs typeface="Century Gothic"/>
            </a:endParaRPr>
          </a:p>
          <a:p>
            <a:pPr algn="ctr"/>
            <a:r>
              <a:rPr lang="en-US" i="1" dirty="0" smtClean="0">
                <a:latin typeface="Century Gothic"/>
                <a:cs typeface="Century Gothic"/>
              </a:rPr>
              <a:t>*(exchange rate S$14.87/US$ (S$3.9 billion = S$58 billion)</a:t>
            </a:r>
            <a:endParaRPr lang="en-US" sz="2400" i="1" dirty="0" smtClean="0">
              <a:latin typeface="Century Gothic"/>
              <a:cs typeface="Century Gothic"/>
            </a:endParaRPr>
          </a:p>
        </p:txBody>
      </p:sp>
      <p:sp>
        <p:nvSpPr>
          <p:cNvPr id="26" name="Rectangle 25"/>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7" name="Rectangle 26"/>
          <p:cNvSpPr/>
          <p:nvPr/>
        </p:nvSpPr>
        <p:spPr>
          <a:xfrm>
            <a:off x="5543790" y="6261202"/>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8" name="Rectangle 27"/>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30" name="Rectangle 29"/>
          <p:cNvSpPr/>
          <p:nvPr/>
        </p:nvSpPr>
        <p:spPr>
          <a:xfrm>
            <a:off x="1829919"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3667439" y="62552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3682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5" grpId="0" animBg="1"/>
      <p:bldP spid="77" grpId="0" animBg="1"/>
      <p:bldP spid="78" grpId="0" animBg="1"/>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7" name="Rectangle 16"/>
          <p:cNvSpPr/>
          <p:nvPr/>
        </p:nvSpPr>
        <p:spPr>
          <a:xfrm>
            <a:off x="-7601" y="341191"/>
            <a:ext cx="576064" cy="57606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8"/>
          <p:cNvSpPr txBox="1"/>
          <p:nvPr/>
        </p:nvSpPr>
        <p:spPr>
          <a:xfrm>
            <a:off x="611560" y="167558"/>
            <a:ext cx="4809330" cy="923330"/>
          </a:xfrm>
          <a:prstGeom prst="rect">
            <a:avLst/>
          </a:prstGeom>
          <a:noFill/>
        </p:spPr>
        <p:txBody>
          <a:bodyPr wrap="none" rtlCol="0">
            <a:spAutoFit/>
          </a:bodyPr>
          <a:lstStyle/>
          <a:p>
            <a:r>
              <a:rPr lang="en-US" sz="3600" b="1" dirty="0" smtClean="0">
                <a:latin typeface="Century Gothic" pitchFamily="34" charset="0"/>
              </a:rPr>
              <a:t>Audit Considerations</a:t>
            </a:r>
          </a:p>
          <a:p>
            <a:r>
              <a:rPr lang="en-US" b="1" dirty="0" smtClean="0">
                <a:latin typeface="Century Gothic" pitchFamily="34" charset="0"/>
              </a:rPr>
              <a:t>Guide to risk assessments</a:t>
            </a:r>
            <a:endParaRPr lang="id-ID" b="1" dirty="0">
              <a:latin typeface="Century Gothic" pitchFamily="34" charset="0"/>
            </a:endParaRPr>
          </a:p>
        </p:txBody>
      </p:sp>
      <p:sp>
        <p:nvSpPr>
          <p:cNvPr id="2" name="TextBox 1"/>
          <p:cNvSpPr txBox="1"/>
          <p:nvPr/>
        </p:nvSpPr>
        <p:spPr>
          <a:xfrm>
            <a:off x="0" y="1877199"/>
            <a:ext cx="9144000" cy="1384995"/>
          </a:xfrm>
          <a:prstGeom prst="rect">
            <a:avLst/>
          </a:prstGeom>
          <a:noFill/>
        </p:spPr>
        <p:txBody>
          <a:bodyPr wrap="square" rtlCol="0">
            <a:spAutoFit/>
          </a:bodyPr>
          <a:lstStyle/>
          <a:p>
            <a:pPr algn="ctr"/>
            <a:r>
              <a:rPr lang="en-US" sz="3600" b="1" dirty="0" smtClean="0">
                <a:latin typeface="Century Gothic" panose="020B0502020202020204" pitchFamily="34" charset="0"/>
              </a:rPr>
              <a:t>Going Concern (AU 314)</a:t>
            </a:r>
          </a:p>
          <a:p>
            <a:pPr algn="ctr"/>
            <a:endParaRPr lang="id-ID" sz="4800" b="1" dirty="0">
              <a:latin typeface="Century Gothic" panose="020B0502020202020204" pitchFamily="34" charset="0"/>
            </a:endParaRPr>
          </a:p>
        </p:txBody>
      </p:sp>
      <p:sp>
        <p:nvSpPr>
          <p:cNvPr id="3" name="TextBox 2"/>
          <p:cNvSpPr txBox="1"/>
          <p:nvPr/>
        </p:nvSpPr>
        <p:spPr>
          <a:xfrm>
            <a:off x="304800" y="2410599"/>
            <a:ext cx="8686800" cy="369332"/>
          </a:xfrm>
          <a:prstGeom prst="rect">
            <a:avLst/>
          </a:prstGeom>
          <a:noFill/>
        </p:spPr>
        <p:txBody>
          <a:bodyPr wrap="square" rtlCol="0">
            <a:spAutoFit/>
          </a:bodyPr>
          <a:lstStyle/>
          <a:p>
            <a:pPr indent="280988" algn="ctr"/>
            <a:r>
              <a:rPr lang="en-US" dirty="0" smtClean="0">
                <a:latin typeface="Century Gothic" panose="020B0502020202020204" pitchFamily="34" charset="0"/>
              </a:rPr>
              <a:t>Substantial doubt of </a:t>
            </a:r>
            <a:r>
              <a:rPr lang="en-US" b="1" dirty="0" err="1" smtClean="0">
                <a:latin typeface="Century Gothic" panose="020B0502020202020204" pitchFamily="34" charset="0"/>
              </a:rPr>
              <a:t>Illania</a:t>
            </a:r>
            <a:r>
              <a:rPr lang="en-US" dirty="0" smtClean="0">
                <a:latin typeface="Century Gothic" panose="020B0502020202020204" pitchFamily="34" charset="0"/>
              </a:rPr>
              <a:t> Business’ ability to continue </a:t>
            </a:r>
          </a:p>
        </p:txBody>
      </p:sp>
      <p:sp>
        <p:nvSpPr>
          <p:cNvPr id="20" name="TextBox 19"/>
          <p:cNvSpPr txBox="1"/>
          <p:nvPr/>
        </p:nvSpPr>
        <p:spPr>
          <a:xfrm>
            <a:off x="0" y="3782199"/>
            <a:ext cx="9144000" cy="1569660"/>
          </a:xfrm>
          <a:prstGeom prst="rect">
            <a:avLst/>
          </a:prstGeom>
          <a:noFill/>
        </p:spPr>
        <p:txBody>
          <a:bodyPr wrap="square" rtlCol="0">
            <a:spAutoFit/>
          </a:bodyPr>
          <a:lstStyle/>
          <a:p>
            <a:pPr algn="ctr"/>
            <a:r>
              <a:rPr lang="en-US" sz="3200" b="1" dirty="0" smtClean="0">
                <a:latin typeface="Century Gothic" panose="020B0502020202020204" pitchFamily="34" charset="0"/>
              </a:rPr>
              <a:t>Materiality in Planning and Performing in multi-locations</a:t>
            </a:r>
          </a:p>
          <a:p>
            <a:pPr algn="ctr"/>
            <a:endParaRPr lang="id-ID" sz="3200" b="1" dirty="0">
              <a:latin typeface="Century Gothic" panose="020B0502020202020204" pitchFamily="34" charset="0"/>
            </a:endParaRPr>
          </a:p>
        </p:txBody>
      </p:sp>
      <p:sp>
        <p:nvSpPr>
          <p:cNvPr id="21" name="TextBox 20"/>
          <p:cNvSpPr txBox="1"/>
          <p:nvPr/>
        </p:nvSpPr>
        <p:spPr>
          <a:xfrm>
            <a:off x="228600" y="4840069"/>
            <a:ext cx="8686800" cy="369332"/>
          </a:xfrm>
          <a:prstGeom prst="rect">
            <a:avLst/>
          </a:prstGeom>
          <a:noFill/>
        </p:spPr>
        <p:txBody>
          <a:bodyPr wrap="square" rtlCol="0">
            <a:spAutoFit/>
          </a:bodyPr>
          <a:lstStyle/>
          <a:p>
            <a:pPr algn="ctr"/>
            <a:r>
              <a:rPr lang="en-US" dirty="0" smtClean="0">
                <a:latin typeface="Century Gothic" panose="020B0502020202020204" pitchFamily="34" charset="0"/>
              </a:rPr>
              <a:t>Group materiality should be less than 1.4%</a:t>
            </a:r>
            <a:endParaRPr lang="id-ID" dirty="0">
              <a:latin typeface="Century Gothic" panose="020B0502020202020204" pitchFamily="34" charset="0"/>
            </a:endParaRPr>
          </a:p>
        </p:txBody>
      </p:sp>
      <p:sp>
        <p:nvSpPr>
          <p:cNvPr id="33" name="Rectangle 32"/>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4" name="Rectangle 33"/>
          <p:cNvSpPr/>
          <p:nvPr/>
        </p:nvSpPr>
        <p:spPr>
          <a:xfrm>
            <a:off x="5543790" y="6261202"/>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5" name="Rectangle 34"/>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6" name="Rectangle 35"/>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37" name="Rectangle 36"/>
          <p:cNvSpPr/>
          <p:nvPr/>
        </p:nvSpPr>
        <p:spPr>
          <a:xfrm>
            <a:off x="1829919"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8" name="Rectangle 37"/>
          <p:cNvSpPr/>
          <p:nvPr/>
        </p:nvSpPr>
        <p:spPr>
          <a:xfrm>
            <a:off x="3667439" y="62552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33773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3" name="TextBox 22"/>
          <p:cNvSpPr txBox="1"/>
          <p:nvPr/>
        </p:nvSpPr>
        <p:spPr>
          <a:xfrm>
            <a:off x="609601" y="437900"/>
            <a:ext cx="7924799" cy="738664"/>
          </a:xfrm>
          <a:prstGeom prst="rect">
            <a:avLst/>
          </a:prstGeom>
          <a:solidFill>
            <a:srgbClr val="1F4E79"/>
          </a:solidFill>
        </p:spPr>
        <p:txBody>
          <a:bodyPr wrap="square" rtlCol="0">
            <a:spAutoFit/>
          </a:bodyPr>
          <a:lstStyle/>
          <a:p>
            <a:pPr algn="ctr"/>
            <a:r>
              <a:rPr lang="en-US" sz="2800" b="1" dirty="0" smtClean="0">
                <a:solidFill>
                  <a:schemeClr val="bg1"/>
                </a:solidFill>
                <a:latin typeface="Century Gothic" pitchFamily="34" charset="0"/>
              </a:rPr>
              <a:t>Capital Structuring</a:t>
            </a:r>
          </a:p>
          <a:p>
            <a:pPr algn="ctr"/>
            <a:r>
              <a:rPr lang="en-US" sz="1400" b="1" dirty="0" smtClean="0">
                <a:solidFill>
                  <a:schemeClr val="bg1"/>
                </a:solidFill>
                <a:latin typeface="Century Gothic" pitchFamily="34" charset="0"/>
              </a:rPr>
              <a:t>Best funding options for </a:t>
            </a:r>
            <a:r>
              <a:rPr lang="en-US" sz="1400" b="1" dirty="0" err="1" smtClean="0">
                <a:solidFill>
                  <a:schemeClr val="bg1"/>
                </a:solidFill>
                <a:latin typeface="Century Gothic" pitchFamily="34" charset="0"/>
              </a:rPr>
              <a:t>Nakolia</a:t>
            </a:r>
            <a:r>
              <a:rPr lang="en-US" sz="1400" b="1" dirty="0" smtClean="0">
                <a:solidFill>
                  <a:schemeClr val="bg1"/>
                </a:solidFill>
                <a:latin typeface="Century Gothic" pitchFamily="34" charset="0"/>
              </a:rPr>
              <a:t> Fine</a:t>
            </a:r>
            <a:endParaRPr lang="en-US" sz="1400" b="1" dirty="0">
              <a:solidFill>
                <a:schemeClr val="bg1"/>
              </a:solidFill>
              <a:latin typeface="Century Gothic" pitchFamily="34" charset="0"/>
            </a:endParaRPr>
          </a:p>
        </p:txBody>
      </p:sp>
      <p:sp>
        <p:nvSpPr>
          <p:cNvPr id="24" name="Rectangle 23"/>
          <p:cNvSpPr/>
          <p:nvPr/>
        </p:nvSpPr>
        <p:spPr>
          <a:xfrm>
            <a:off x="0" y="516804"/>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8567936" y="514100"/>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Rectangle 44"/>
          <p:cNvSpPr/>
          <p:nvPr/>
        </p:nvSpPr>
        <p:spPr>
          <a:xfrm>
            <a:off x="2213390" y="1294979"/>
            <a:ext cx="1645920" cy="731520"/>
          </a:xfrm>
          <a:prstGeom prst="rect">
            <a:avLst/>
          </a:prstGeom>
          <a:solidFill>
            <a:schemeClr val="bg1">
              <a:lumMod val="7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Share Issuance</a:t>
            </a:r>
            <a:endParaRPr lang="en-US" sz="1600" b="1" dirty="0">
              <a:solidFill>
                <a:schemeClr val="bg1"/>
              </a:solidFill>
              <a:latin typeface="Century Gothic"/>
              <a:cs typeface="Century Gothic"/>
            </a:endParaRPr>
          </a:p>
        </p:txBody>
      </p:sp>
      <p:sp>
        <p:nvSpPr>
          <p:cNvPr id="61" name="Rectangle 60"/>
          <p:cNvSpPr/>
          <p:nvPr/>
        </p:nvSpPr>
        <p:spPr>
          <a:xfrm>
            <a:off x="3939093" y="1299884"/>
            <a:ext cx="1645920" cy="731520"/>
          </a:xfrm>
          <a:prstGeom prst="rect">
            <a:avLst/>
          </a:prstGeom>
          <a:solidFill>
            <a:schemeClr val="bg1">
              <a:lumMod val="6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Borrowing (Bank or Loan)</a:t>
            </a:r>
            <a:endParaRPr lang="en-US" sz="1600" b="1" dirty="0">
              <a:solidFill>
                <a:schemeClr val="bg1"/>
              </a:solidFill>
              <a:latin typeface="Century Gothic"/>
              <a:cs typeface="Century Gothic"/>
            </a:endParaRPr>
          </a:p>
        </p:txBody>
      </p:sp>
      <p:sp>
        <p:nvSpPr>
          <p:cNvPr id="67" name="Rectangle 66"/>
          <p:cNvSpPr/>
          <p:nvPr/>
        </p:nvSpPr>
        <p:spPr>
          <a:xfrm>
            <a:off x="5651350" y="1294979"/>
            <a:ext cx="1654881" cy="731941"/>
          </a:xfrm>
          <a:prstGeom prst="rect">
            <a:avLst/>
          </a:prstGeom>
          <a:solidFill>
            <a:schemeClr val="bg1">
              <a:lumMod val="50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Turkish Mobile Share</a:t>
            </a:r>
            <a:endParaRPr lang="en-US" sz="1600" b="1" dirty="0">
              <a:solidFill>
                <a:schemeClr val="bg1"/>
              </a:solidFill>
              <a:latin typeface="Century Gothic"/>
              <a:cs typeface="Century Gothic"/>
            </a:endParaRPr>
          </a:p>
        </p:txBody>
      </p:sp>
      <p:sp>
        <p:nvSpPr>
          <p:cNvPr id="51" name="Rectangle 50"/>
          <p:cNvSpPr/>
          <p:nvPr/>
        </p:nvSpPr>
        <p:spPr>
          <a:xfrm>
            <a:off x="7373471" y="1294979"/>
            <a:ext cx="1645920" cy="736425"/>
          </a:xfrm>
          <a:prstGeom prst="rect">
            <a:avLst/>
          </a:prstGeom>
          <a:solidFill>
            <a:schemeClr val="tx1">
              <a:lumMod val="65000"/>
              <a:lumOff val="3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Sale and Lease</a:t>
            </a:r>
            <a:endParaRPr lang="en-US" sz="1600" b="1" dirty="0">
              <a:solidFill>
                <a:schemeClr val="bg1"/>
              </a:solidFill>
              <a:latin typeface="Century Gothic"/>
              <a:cs typeface="Century Gothic"/>
            </a:endParaRPr>
          </a:p>
        </p:txBody>
      </p:sp>
      <p:sp>
        <p:nvSpPr>
          <p:cNvPr id="52" name="Rounded Rectangle 51"/>
          <p:cNvSpPr/>
          <p:nvPr/>
        </p:nvSpPr>
        <p:spPr>
          <a:xfrm>
            <a:off x="228600" y="2240280"/>
            <a:ext cx="1828800" cy="731520"/>
          </a:xfrm>
          <a:prstGeom prst="roundRect">
            <a:avLst/>
          </a:prstGeom>
          <a:solidFill>
            <a:schemeClr val="tx2">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Gothic" pitchFamily="34" charset="0"/>
              </a:rPr>
              <a:t>Time and Terms</a:t>
            </a:r>
            <a:endParaRPr lang="en-US" sz="1600" dirty="0">
              <a:latin typeface="Century Gothic" pitchFamily="34" charset="0"/>
            </a:endParaRPr>
          </a:p>
        </p:txBody>
      </p:sp>
      <p:sp>
        <p:nvSpPr>
          <p:cNvPr id="53" name="Rounded Rectangle 52"/>
          <p:cNvSpPr/>
          <p:nvPr/>
        </p:nvSpPr>
        <p:spPr>
          <a:xfrm>
            <a:off x="228600" y="3230880"/>
            <a:ext cx="1828800" cy="731520"/>
          </a:xfrm>
          <a:prstGeom prst="roundRect">
            <a:avLst/>
          </a:prstGeom>
          <a:solidFill>
            <a:schemeClr val="tx2">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Gothic" pitchFamily="34" charset="0"/>
              </a:rPr>
              <a:t>Acquiring Cost</a:t>
            </a:r>
            <a:endParaRPr lang="en-US" sz="1600" dirty="0">
              <a:latin typeface="Century Gothic" pitchFamily="34" charset="0"/>
            </a:endParaRPr>
          </a:p>
        </p:txBody>
      </p:sp>
      <p:sp>
        <p:nvSpPr>
          <p:cNvPr id="54" name="Rounded Rectangle 53"/>
          <p:cNvSpPr/>
          <p:nvPr/>
        </p:nvSpPr>
        <p:spPr>
          <a:xfrm>
            <a:off x="228600" y="4221480"/>
            <a:ext cx="1828800" cy="731520"/>
          </a:xfrm>
          <a:prstGeom prst="roundRect">
            <a:avLst/>
          </a:prstGeom>
          <a:solidFill>
            <a:schemeClr val="tx2">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Gothic" pitchFamily="34" charset="0"/>
              </a:rPr>
              <a:t>Amount available</a:t>
            </a:r>
            <a:endParaRPr lang="en-US" sz="1600" dirty="0">
              <a:latin typeface="Century Gothic" pitchFamily="34" charset="0"/>
            </a:endParaRPr>
          </a:p>
        </p:txBody>
      </p:sp>
      <p:sp>
        <p:nvSpPr>
          <p:cNvPr id="55" name="Rounded Rectangle 54"/>
          <p:cNvSpPr/>
          <p:nvPr/>
        </p:nvSpPr>
        <p:spPr>
          <a:xfrm>
            <a:off x="228600" y="5212080"/>
            <a:ext cx="1828800" cy="731520"/>
          </a:xfrm>
          <a:prstGeom prst="roundRect">
            <a:avLst/>
          </a:prstGeom>
          <a:solidFill>
            <a:schemeClr val="tx2">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Gothic" pitchFamily="34" charset="0"/>
              </a:rPr>
              <a:t>Other considerations</a:t>
            </a:r>
            <a:endParaRPr lang="en-US" sz="1600" dirty="0">
              <a:latin typeface="Century Gothic" pitchFamily="34" charset="0"/>
            </a:endParaRPr>
          </a:p>
        </p:txBody>
      </p:sp>
      <p:sp>
        <p:nvSpPr>
          <p:cNvPr id="56" name="Rectangle 55"/>
          <p:cNvSpPr/>
          <p:nvPr/>
        </p:nvSpPr>
        <p:spPr>
          <a:xfrm>
            <a:off x="2223252" y="2209800"/>
            <a:ext cx="1645920" cy="721196"/>
          </a:xfrm>
          <a:prstGeom prst="rect">
            <a:avLst/>
          </a:prstGeom>
          <a:solidFill>
            <a:schemeClr val="bg1">
              <a:lumMod val="7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Slow, agreement</a:t>
            </a:r>
            <a:endParaRPr lang="en-US" sz="1600" b="1" dirty="0">
              <a:solidFill>
                <a:schemeClr val="bg1"/>
              </a:solidFill>
              <a:latin typeface="Century Gothic"/>
              <a:cs typeface="Century Gothic"/>
            </a:endParaRPr>
          </a:p>
        </p:txBody>
      </p:sp>
      <p:sp>
        <p:nvSpPr>
          <p:cNvPr id="57" name="Rectangle 56"/>
          <p:cNvSpPr/>
          <p:nvPr/>
        </p:nvSpPr>
        <p:spPr>
          <a:xfrm>
            <a:off x="2213390" y="3220556"/>
            <a:ext cx="1645920" cy="731520"/>
          </a:xfrm>
          <a:prstGeom prst="rect">
            <a:avLst/>
          </a:prstGeom>
          <a:solidFill>
            <a:schemeClr val="bg1">
              <a:lumMod val="7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Expensive,</a:t>
            </a:r>
          </a:p>
          <a:p>
            <a:pPr algn="ctr"/>
            <a:r>
              <a:rPr lang="en-US" sz="1600" b="1" dirty="0" smtClean="0">
                <a:solidFill>
                  <a:schemeClr val="bg1"/>
                </a:solidFill>
                <a:latin typeface="Century Gothic"/>
                <a:cs typeface="Century Gothic"/>
              </a:rPr>
              <a:t>underwriter</a:t>
            </a:r>
            <a:endParaRPr lang="en-US" sz="1600" b="1" dirty="0">
              <a:solidFill>
                <a:schemeClr val="bg1"/>
              </a:solidFill>
              <a:latin typeface="Century Gothic"/>
              <a:cs typeface="Century Gothic"/>
            </a:endParaRPr>
          </a:p>
        </p:txBody>
      </p:sp>
      <p:sp>
        <p:nvSpPr>
          <p:cNvPr id="58" name="Rectangle 57"/>
          <p:cNvSpPr/>
          <p:nvPr/>
        </p:nvSpPr>
        <p:spPr>
          <a:xfrm>
            <a:off x="2217874" y="4211156"/>
            <a:ext cx="1645920" cy="731520"/>
          </a:xfrm>
          <a:prstGeom prst="rect">
            <a:avLst/>
          </a:prstGeom>
          <a:solidFill>
            <a:schemeClr val="bg1">
              <a:lumMod val="7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Little, unfavorable price</a:t>
            </a:r>
            <a:endParaRPr lang="en-US" sz="1600" b="1" dirty="0">
              <a:solidFill>
                <a:schemeClr val="bg1"/>
              </a:solidFill>
              <a:latin typeface="Century Gothic"/>
              <a:cs typeface="Century Gothic"/>
            </a:endParaRPr>
          </a:p>
        </p:txBody>
      </p:sp>
      <p:sp>
        <p:nvSpPr>
          <p:cNvPr id="59" name="Rectangle 58"/>
          <p:cNvSpPr/>
          <p:nvPr/>
        </p:nvSpPr>
        <p:spPr>
          <a:xfrm>
            <a:off x="2218768" y="5215597"/>
            <a:ext cx="1645920" cy="731520"/>
          </a:xfrm>
          <a:prstGeom prst="rect">
            <a:avLst/>
          </a:prstGeom>
          <a:solidFill>
            <a:schemeClr val="bg1">
              <a:lumMod val="7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Strengthen BS, Min volatility</a:t>
            </a:r>
            <a:endParaRPr lang="en-US" sz="1600" b="1" dirty="0">
              <a:solidFill>
                <a:schemeClr val="bg1"/>
              </a:solidFill>
              <a:latin typeface="Century Gothic"/>
              <a:cs typeface="Century Gothic"/>
            </a:endParaRPr>
          </a:p>
        </p:txBody>
      </p:sp>
      <p:sp>
        <p:nvSpPr>
          <p:cNvPr id="60" name="Rectangle 59"/>
          <p:cNvSpPr/>
          <p:nvPr/>
        </p:nvSpPr>
        <p:spPr>
          <a:xfrm>
            <a:off x="3944471" y="2209800"/>
            <a:ext cx="1645920" cy="731520"/>
          </a:xfrm>
          <a:prstGeom prst="rect">
            <a:avLst/>
          </a:prstGeom>
          <a:solidFill>
            <a:schemeClr val="bg1">
              <a:lumMod val="6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Quick</a:t>
            </a:r>
            <a:endParaRPr lang="en-US" sz="1600" b="1" dirty="0">
              <a:solidFill>
                <a:schemeClr val="bg1"/>
              </a:solidFill>
              <a:latin typeface="Century Gothic"/>
              <a:cs typeface="Century Gothic"/>
            </a:endParaRPr>
          </a:p>
        </p:txBody>
      </p:sp>
      <p:sp>
        <p:nvSpPr>
          <p:cNvPr id="62" name="Rectangle 61"/>
          <p:cNvSpPr/>
          <p:nvPr/>
        </p:nvSpPr>
        <p:spPr>
          <a:xfrm>
            <a:off x="3944471" y="3222813"/>
            <a:ext cx="1645920" cy="731520"/>
          </a:xfrm>
          <a:prstGeom prst="rect">
            <a:avLst/>
          </a:prstGeom>
          <a:solidFill>
            <a:schemeClr val="bg1">
              <a:lumMod val="6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Expensive,</a:t>
            </a:r>
          </a:p>
          <a:p>
            <a:pPr algn="ctr"/>
            <a:r>
              <a:rPr lang="en-US" sz="1600" b="1" dirty="0" smtClean="0">
                <a:solidFill>
                  <a:schemeClr val="bg1"/>
                </a:solidFill>
                <a:latin typeface="Century Gothic"/>
                <a:cs typeface="Century Gothic"/>
              </a:rPr>
              <a:t> low rating</a:t>
            </a:r>
            <a:endParaRPr lang="en-US" sz="1600" b="1" dirty="0">
              <a:solidFill>
                <a:schemeClr val="bg1"/>
              </a:solidFill>
              <a:latin typeface="Century Gothic"/>
              <a:cs typeface="Century Gothic"/>
            </a:endParaRPr>
          </a:p>
        </p:txBody>
      </p:sp>
      <p:sp>
        <p:nvSpPr>
          <p:cNvPr id="63" name="Rectangle 62"/>
          <p:cNvSpPr/>
          <p:nvPr/>
        </p:nvSpPr>
        <p:spPr>
          <a:xfrm>
            <a:off x="3944471" y="4221480"/>
            <a:ext cx="1645920" cy="731520"/>
          </a:xfrm>
          <a:prstGeom prst="rect">
            <a:avLst/>
          </a:prstGeom>
          <a:solidFill>
            <a:schemeClr val="bg1">
              <a:lumMod val="6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Adequate</a:t>
            </a:r>
            <a:endParaRPr lang="en-US" sz="1600" b="1" dirty="0">
              <a:solidFill>
                <a:schemeClr val="bg1"/>
              </a:solidFill>
              <a:latin typeface="Century Gothic"/>
              <a:cs typeface="Century Gothic"/>
            </a:endParaRPr>
          </a:p>
        </p:txBody>
      </p:sp>
      <p:sp>
        <p:nvSpPr>
          <p:cNvPr id="64" name="Rectangle 63"/>
          <p:cNvSpPr/>
          <p:nvPr/>
        </p:nvSpPr>
        <p:spPr>
          <a:xfrm>
            <a:off x="3948955" y="5216543"/>
            <a:ext cx="1645920" cy="731520"/>
          </a:xfrm>
          <a:prstGeom prst="rect">
            <a:avLst/>
          </a:prstGeom>
          <a:solidFill>
            <a:schemeClr val="bg1">
              <a:lumMod val="6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Weaken BS, Tax reduction</a:t>
            </a:r>
            <a:endParaRPr lang="en-US" sz="1600" b="1" dirty="0">
              <a:solidFill>
                <a:schemeClr val="bg1"/>
              </a:solidFill>
              <a:latin typeface="Century Gothic"/>
              <a:cs typeface="Century Gothic"/>
            </a:endParaRPr>
          </a:p>
        </p:txBody>
      </p:sp>
      <p:sp>
        <p:nvSpPr>
          <p:cNvPr id="65" name="Rectangle 64"/>
          <p:cNvSpPr/>
          <p:nvPr/>
        </p:nvSpPr>
        <p:spPr>
          <a:xfrm>
            <a:off x="5660312" y="2209800"/>
            <a:ext cx="1645920" cy="735036"/>
          </a:xfrm>
          <a:prstGeom prst="rect">
            <a:avLst/>
          </a:prstGeom>
          <a:solidFill>
            <a:schemeClr val="bg1">
              <a:lumMod val="50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Unknown</a:t>
            </a:r>
            <a:endParaRPr lang="en-US" sz="1600" b="1" dirty="0">
              <a:solidFill>
                <a:schemeClr val="bg1"/>
              </a:solidFill>
              <a:latin typeface="Century Gothic"/>
              <a:cs typeface="Century Gothic"/>
            </a:endParaRPr>
          </a:p>
        </p:txBody>
      </p:sp>
      <p:sp>
        <p:nvSpPr>
          <p:cNvPr id="66" name="Rectangle 65"/>
          <p:cNvSpPr/>
          <p:nvPr/>
        </p:nvSpPr>
        <p:spPr>
          <a:xfrm>
            <a:off x="5660312" y="3226329"/>
            <a:ext cx="1645920" cy="731520"/>
          </a:xfrm>
          <a:prstGeom prst="rect">
            <a:avLst/>
          </a:prstGeom>
          <a:solidFill>
            <a:schemeClr val="bg1">
              <a:lumMod val="50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Medium, </a:t>
            </a:r>
          </a:p>
          <a:p>
            <a:pPr algn="ctr"/>
            <a:r>
              <a:rPr lang="en-US" sz="1600" b="1" dirty="0" smtClean="0">
                <a:solidFill>
                  <a:schemeClr val="bg1"/>
                </a:solidFill>
                <a:latin typeface="Century Gothic"/>
                <a:cs typeface="Century Gothic"/>
              </a:rPr>
              <a:t>sale admin cost</a:t>
            </a:r>
            <a:endParaRPr lang="en-US" sz="1600" b="1" dirty="0">
              <a:solidFill>
                <a:schemeClr val="bg1"/>
              </a:solidFill>
              <a:latin typeface="Century Gothic"/>
              <a:cs typeface="Century Gothic"/>
            </a:endParaRPr>
          </a:p>
        </p:txBody>
      </p:sp>
      <p:sp>
        <p:nvSpPr>
          <p:cNvPr id="68" name="Rectangle 67"/>
          <p:cNvSpPr/>
          <p:nvPr/>
        </p:nvSpPr>
        <p:spPr>
          <a:xfrm>
            <a:off x="5660312" y="4224996"/>
            <a:ext cx="1645920" cy="731520"/>
          </a:xfrm>
          <a:prstGeom prst="rect">
            <a:avLst/>
          </a:prstGeom>
          <a:solidFill>
            <a:schemeClr val="bg1">
              <a:lumMod val="50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S$ 85000m</a:t>
            </a:r>
          </a:p>
          <a:p>
            <a:pPr algn="ctr"/>
            <a:r>
              <a:rPr lang="en-US" sz="1600" b="1" dirty="0" smtClean="0">
                <a:solidFill>
                  <a:schemeClr val="bg1"/>
                </a:solidFill>
                <a:latin typeface="Century Gothic"/>
                <a:cs typeface="Century Gothic"/>
              </a:rPr>
              <a:t>Adequate</a:t>
            </a:r>
            <a:endParaRPr lang="en-US" sz="1600" b="1" dirty="0">
              <a:solidFill>
                <a:schemeClr val="bg1"/>
              </a:solidFill>
              <a:latin typeface="Century Gothic"/>
              <a:cs typeface="Century Gothic"/>
            </a:endParaRPr>
          </a:p>
        </p:txBody>
      </p:sp>
      <p:sp>
        <p:nvSpPr>
          <p:cNvPr id="70" name="Rectangle 69"/>
          <p:cNvSpPr/>
          <p:nvPr/>
        </p:nvSpPr>
        <p:spPr>
          <a:xfrm>
            <a:off x="7368987" y="2209800"/>
            <a:ext cx="1645920" cy="737495"/>
          </a:xfrm>
          <a:prstGeom prst="rect">
            <a:avLst/>
          </a:prstGeom>
          <a:solidFill>
            <a:schemeClr val="tx1">
              <a:lumMod val="65000"/>
              <a:lumOff val="3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Quick,</a:t>
            </a:r>
          </a:p>
          <a:p>
            <a:pPr algn="ctr"/>
            <a:r>
              <a:rPr lang="en-US" sz="1600" b="1" dirty="0" smtClean="0">
                <a:solidFill>
                  <a:schemeClr val="bg1"/>
                </a:solidFill>
                <a:latin typeface="Century Gothic"/>
                <a:cs typeface="Century Gothic"/>
              </a:rPr>
              <a:t>Sale accepted</a:t>
            </a:r>
            <a:endParaRPr lang="en-US" sz="1600" b="1" dirty="0">
              <a:solidFill>
                <a:schemeClr val="bg1"/>
              </a:solidFill>
              <a:latin typeface="Century Gothic"/>
              <a:cs typeface="Century Gothic"/>
            </a:endParaRPr>
          </a:p>
        </p:txBody>
      </p:sp>
      <p:sp>
        <p:nvSpPr>
          <p:cNvPr id="71" name="Rectangle 70"/>
          <p:cNvSpPr/>
          <p:nvPr/>
        </p:nvSpPr>
        <p:spPr>
          <a:xfrm>
            <a:off x="7368987" y="3220556"/>
            <a:ext cx="1645920" cy="739752"/>
          </a:xfrm>
          <a:prstGeom prst="rect">
            <a:avLst/>
          </a:prstGeom>
          <a:solidFill>
            <a:schemeClr val="tx1">
              <a:lumMod val="65000"/>
              <a:lumOff val="3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Cheap, </a:t>
            </a:r>
          </a:p>
          <a:p>
            <a:pPr algn="ctr"/>
            <a:r>
              <a:rPr lang="en-US" sz="1600" b="1" dirty="0" smtClean="0">
                <a:solidFill>
                  <a:schemeClr val="bg1"/>
                </a:solidFill>
                <a:latin typeface="Century Gothic"/>
                <a:cs typeface="Century Gothic"/>
              </a:rPr>
              <a:t>admin cost</a:t>
            </a:r>
            <a:endParaRPr lang="en-US" sz="1600" b="1" dirty="0">
              <a:solidFill>
                <a:schemeClr val="bg1"/>
              </a:solidFill>
              <a:latin typeface="Century Gothic"/>
              <a:cs typeface="Century Gothic"/>
            </a:endParaRPr>
          </a:p>
        </p:txBody>
      </p:sp>
      <p:sp>
        <p:nvSpPr>
          <p:cNvPr id="72" name="Rectangle 71"/>
          <p:cNvSpPr/>
          <p:nvPr/>
        </p:nvSpPr>
        <p:spPr>
          <a:xfrm>
            <a:off x="7368987" y="4227455"/>
            <a:ext cx="1645920" cy="731520"/>
          </a:xfrm>
          <a:prstGeom prst="rect">
            <a:avLst/>
          </a:prstGeom>
          <a:solidFill>
            <a:schemeClr val="tx1">
              <a:lumMod val="65000"/>
              <a:lumOff val="3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S$ 297000m</a:t>
            </a:r>
          </a:p>
          <a:p>
            <a:pPr algn="ctr"/>
            <a:r>
              <a:rPr lang="en-US" sz="1600" b="1" dirty="0" smtClean="0">
                <a:solidFill>
                  <a:schemeClr val="bg1"/>
                </a:solidFill>
                <a:latin typeface="Century Gothic"/>
                <a:cs typeface="Century Gothic"/>
              </a:rPr>
              <a:t>Adequate</a:t>
            </a:r>
            <a:endParaRPr lang="en-US" sz="1600" b="1" dirty="0">
              <a:solidFill>
                <a:schemeClr val="bg1"/>
              </a:solidFill>
              <a:latin typeface="Century Gothic"/>
              <a:cs typeface="Century Gothic"/>
            </a:endParaRPr>
          </a:p>
        </p:txBody>
      </p:sp>
      <p:sp>
        <p:nvSpPr>
          <p:cNvPr id="73" name="Rectangle 72"/>
          <p:cNvSpPr/>
          <p:nvPr/>
        </p:nvSpPr>
        <p:spPr>
          <a:xfrm>
            <a:off x="7373471" y="5222518"/>
            <a:ext cx="1645920" cy="731520"/>
          </a:xfrm>
          <a:prstGeom prst="rect">
            <a:avLst/>
          </a:prstGeom>
          <a:solidFill>
            <a:schemeClr val="tx1">
              <a:lumMod val="65000"/>
              <a:lumOff val="3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entury Gothic"/>
                <a:cs typeface="Century Gothic"/>
              </a:rPr>
              <a:t>Operating lease vs. </a:t>
            </a:r>
            <a:r>
              <a:rPr lang="en-US" sz="1400" b="1" dirty="0" err="1" smtClean="0">
                <a:solidFill>
                  <a:schemeClr val="bg1"/>
                </a:solidFill>
                <a:latin typeface="Century Gothic"/>
                <a:cs typeface="Century Gothic"/>
              </a:rPr>
              <a:t>depre</a:t>
            </a:r>
            <a:r>
              <a:rPr lang="en-US" sz="1400" b="1" dirty="0" smtClean="0">
                <a:solidFill>
                  <a:schemeClr val="bg1"/>
                </a:solidFill>
                <a:latin typeface="Century Gothic"/>
                <a:cs typeface="Century Gothic"/>
              </a:rPr>
              <a:t> exp</a:t>
            </a:r>
          </a:p>
          <a:p>
            <a:pPr algn="ctr"/>
            <a:r>
              <a:rPr lang="en-US" sz="1400" b="1" dirty="0" smtClean="0">
                <a:solidFill>
                  <a:schemeClr val="bg1"/>
                </a:solidFill>
                <a:latin typeface="Century Gothic"/>
                <a:cs typeface="Century Gothic"/>
              </a:rPr>
              <a:t>Tax reduction</a:t>
            </a:r>
            <a:endParaRPr lang="en-US" sz="1400" b="1" dirty="0">
              <a:solidFill>
                <a:schemeClr val="bg1"/>
              </a:solidFill>
              <a:latin typeface="Century Gothic"/>
              <a:cs typeface="Century Gothic"/>
            </a:endParaRPr>
          </a:p>
        </p:txBody>
      </p:sp>
      <p:sp>
        <p:nvSpPr>
          <p:cNvPr id="41" name="Rectangle 40"/>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3" name="Rectangle 42"/>
          <p:cNvSpPr/>
          <p:nvPr/>
        </p:nvSpPr>
        <p:spPr>
          <a:xfrm>
            <a:off x="5543790" y="6261202"/>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69" name="Rectangle 68"/>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74" name="Rectangle 73"/>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75" name="Rectangle 74"/>
          <p:cNvSpPr/>
          <p:nvPr/>
        </p:nvSpPr>
        <p:spPr>
          <a:xfrm>
            <a:off x="1829919"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76" name="Rectangle 75"/>
          <p:cNvSpPr/>
          <p:nvPr/>
        </p:nvSpPr>
        <p:spPr>
          <a:xfrm>
            <a:off x="3667439" y="62552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0969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2000"/>
                                        <p:tgtEl>
                                          <p:spTgt spid="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2000"/>
                                        <p:tgtEl>
                                          <p:spTgt spid="6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20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2000"/>
                                        <p:tgtEl>
                                          <p:spTgt spid="5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2000"/>
                                        <p:tgtEl>
                                          <p:spTgt spid="5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2000"/>
                                        <p:tgtEl>
                                          <p:spTgt spid="6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2000"/>
                                        <p:tgtEl>
                                          <p:spTgt spid="6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2000"/>
                                        <p:tgtEl>
                                          <p:spTgt spid="7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2000"/>
                                        <p:tgtEl>
                                          <p:spTgt spid="52"/>
                                        </p:tgtEl>
                                      </p:cBhvr>
                                    </p:animEffect>
                                    <p:set>
                                      <p:cBhvr>
                                        <p:cTn id="38" dur="1" fill="hold">
                                          <p:stCondLst>
                                            <p:cond delay="1999"/>
                                          </p:stCondLst>
                                        </p:cTn>
                                        <p:tgtEl>
                                          <p:spTgt spid="52"/>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56"/>
                                        </p:tgtEl>
                                      </p:cBhvr>
                                    </p:animEffect>
                                    <p:set>
                                      <p:cBhvr>
                                        <p:cTn id="41" dur="1" fill="hold">
                                          <p:stCondLst>
                                            <p:cond delay="1999"/>
                                          </p:stCondLst>
                                        </p:cTn>
                                        <p:tgtEl>
                                          <p:spTgt spid="5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60"/>
                                        </p:tgtEl>
                                      </p:cBhvr>
                                    </p:animEffect>
                                    <p:set>
                                      <p:cBhvr>
                                        <p:cTn id="44" dur="1" fill="hold">
                                          <p:stCondLst>
                                            <p:cond delay="1999"/>
                                          </p:stCondLst>
                                        </p:cTn>
                                        <p:tgtEl>
                                          <p:spTgt spid="60"/>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2000"/>
                                        <p:tgtEl>
                                          <p:spTgt spid="65"/>
                                        </p:tgtEl>
                                      </p:cBhvr>
                                    </p:animEffect>
                                    <p:set>
                                      <p:cBhvr>
                                        <p:cTn id="47" dur="1" fill="hold">
                                          <p:stCondLst>
                                            <p:cond delay="1999"/>
                                          </p:stCondLst>
                                        </p:cTn>
                                        <p:tgtEl>
                                          <p:spTgt spid="6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70"/>
                                        </p:tgtEl>
                                      </p:cBhvr>
                                    </p:animEffect>
                                    <p:set>
                                      <p:cBhvr>
                                        <p:cTn id="50" dur="1" fill="hold">
                                          <p:stCondLst>
                                            <p:cond delay="1999"/>
                                          </p:stCondLst>
                                        </p:cTn>
                                        <p:tgtEl>
                                          <p:spTgt spid="70"/>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2000"/>
                                        <p:tgtEl>
                                          <p:spTgt spid="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2000"/>
                                        <p:tgtEl>
                                          <p:spTgt spid="5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0"/>
                                        <p:tgtEl>
                                          <p:spTgt spid="6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2000"/>
                                        <p:tgtEl>
                                          <p:spTgt spid="6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fade">
                                      <p:cBhvr>
                                        <p:cTn id="65" dur="2000"/>
                                        <p:tgtEl>
                                          <p:spTgt spid="7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2000"/>
                                        <p:tgtEl>
                                          <p:spTgt spid="57"/>
                                        </p:tgtEl>
                                      </p:cBhvr>
                                    </p:animEffect>
                                    <p:set>
                                      <p:cBhvr>
                                        <p:cTn id="70" dur="1" fill="hold">
                                          <p:stCondLst>
                                            <p:cond delay="1999"/>
                                          </p:stCondLst>
                                        </p:cTn>
                                        <p:tgtEl>
                                          <p:spTgt spid="57"/>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2000"/>
                                        <p:tgtEl>
                                          <p:spTgt spid="62"/>
                                        </p:tgtEl>
                                      </p:cBhvr>
                                    </p:animEffect>
                                    <p:set>
                                      <p:cBhvr>
                                        <p:cTn id="73" dur="1" fill="hold">
                                          <p:stCondLst>
                                            <p:cond delay="1999"/>
                                          </p:stCondLst>
                                        </p:cTn>
                                        <p:tgtEl>
                                          <p:spTgt spid="6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2000"/>
                                        <p:tgtEl>
                                          <p:spTgt spid="53"/>
                                        </p:tgtEl>
                                      </p:cBhvr>
                                    </p:animEffect>
                                    <p:set>
                                      <p:cBhvr>
                                        <p:cTn id="76" dur="1" fill="hold">
                                          <p:stCondLst>
                                            <p:cond delay="1999"/>
                                          </p:stCondLst>
                                        </p:cTn>
                                        <p:tgtEl>
                                          <p:spTgt spid="53"/>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2000"/>
                                        <p:tgtEl>
                                          <p:spTgt spid="66"/>
                                        </p:tgtEl>
                                      </p:cBhvr>
                                    </p:animEffect>
                                    <p:set>
                                      <p:cBhvr>
                                        <p:cTn id="79" dur="1" fill="hold">
                                          <p:stCondLst>
                                            <p:cond delay="1999"/>
                                          </p:stCondLst>
                                        </p:cTn>
                                        <p:tgtEl>
                                          <p:spTgt spid="6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2000"/>
                                        <p:tgtEl>
                                          <p:spTgt spid="71"/>
                                        </p:tgtEl>
                                      </p:cBhvr>
                                    </p:animEffect>
                                    <p:set>
                                      <p:cBhvr>
                                        <p:cTn id="82" dur="1" fill="hold">
                                          <p:stCondLst>
                                            <p:cond delay="1999"/>
                                          </p:stCondLst>
                                        </p:cTn>
                                        <p:tgtEl>
                                          <p:spTgt spid="71"/>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2000"/>
                                        <p:tgtEl>
                                          <p:spTgt spid="5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2000"/>
                                        <p:tgtEl>
                                          <p:spTgt spid="5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2000"/>
                                        <p:tgtEl>
                                          <p:spTgt spid="6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8"/>
                                        </p:tgtEl>
                                        <p:attrNameLst>
                                          <p:attrName>style.visibility</p:attrName>
                                        </p:attrNameLst>
                                      </p:cBhvr>
                                      <p:to>
                                        <p:strVal val="visible"/>
                                      </p:to>
                                    </p:set>
                                    <p:animEffect transition="in" filter="fade">
                                      <p:cBhvr>
                                        <p:cTn id="94" dur="2000"/>
                                        <p:tgtEl>
                                          <p:spTgt spid="6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fade">
                                      <p:cBhvr>
                                        <p:cTn id="97" dur="2000"/>
                                        <p:tgtEl>
                                          <p:spTgt spid="7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2000"/>
                                        <p:tgtEl>
                                          <p:spTgt spid="54"/>
                                        </p:tgtEl>
                                      </p:cBhvr>
                                    </p:animEffect>
                                    <p:set>
                                      <p:cBhvr>
                                        <p:cTn id="102" dur="1" fill="hold">
                                          <p:stCondLst>
                                            <p:cond delay="1999"/>
                                          </p:stCondLst>
                                        </p:cTn>
                                        <p:tgtEl>
                                          <p:spTgt spid="54"/>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2000"/>
                                        <p:tgtEl>
                                          <p:spTgt spid="58"/>
                                        </p:tgtEl>
                                      </p:cBhvr>
                                    </p:animEffect>
                                    <p:set>
                                      <p:cBhvr>
                                        <p:cTn id="105" dur="1" fill="hold">
                                          <p:stCondLst>
                                            <p:cond delay="1999"/>
                                          </p:stCondLst>
                                        </p:cTn>
                                        <p:tgtEl>
                                          <p:spTgt spid="58"/>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2000"/>
                                        <p:tgtEl>
                                          <p:spTgt spid="63"/>
                                        </p:tgtEl>
                                      </p:cBhvr>
                                    </p:animEffect>
                                    <p:set>
                                      <p:cBhvr>
                                        <p:cTn id="108" dur="1" fill="hold">
                                          <p:stCondLst>
                                            <p:cond delay="1999"/>
                                          </p:stCondLst>
                                        </p:cTn>
                                        <p:tgtEl>
                                          <p:spTgt spid="63"/>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2000"/>
                                        <p:tgtEl>
                                          <p:spTgt spid="68"/>
                                        </p:tgtEl>
                                      </p:cBhvr>
                                    </p:animEffect>
                                    <p:set>
                                      <p:cBhvr>
                                        <p:cTn id="111" dur="1" fill="hold">
                                          <p:stCondLst>
                                            <p:cond delay="1999"/>
                                          </p:stCondLst>
                                        </p:cTn>
                                        <p:tgtEl>
                                          <p:spTgt spid="68"/>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2000"/>
                                        <p:tgtEl>
                                          <p:spTgt spid="72"/>
                                        </p:tgtEl>
                                      </p:cBhvr>
                                    </p:animEffect>
                                    <p:set>
                                      <p:cBhvr>
                                        <p:cTn id="114" dur="1" fill="hold">
                                          <p:stCondLst>
                                            <p:cond delay="1999"/>
                                          </p:stCondLst>
                                        </p:cTn>
                                        <p:tgtEl>
                                          <p:spTgt spid="72"/>
                                        </p:tgtEl>
                                        <p:attrNameLst>
                                          <p:attrName>style.visibility</p:attrName>
                                        </p:attrNameLst>
                                      </p:cBhvr>
                                      <p:to>
                                        <p:strVal val="hidden"/>
                                      </p:to>
                                    </p:set>
                                  </p:childTnLst>
                                </p:cTn>
                              </p:par>
                              <p:par>
                                <p:cTn id="115" presetID="10" presetClass="entr" presetSubtype="0"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fade">
                                      <p:cBhvr>
                                        <p:cTn id="117" dur="2000"/>
                                        <p:tgtEl>
                                          <p:spTgt spid="5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2000"/>
                                        <p:tgtEl>
                                          <p:spTgt spid="59"/>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64"/>
                                        </p:tgtEl>
                                        <p:attrNameLst>
                                          <p:attrName>style.visibility</p:attrName>
                                        </p:attrNameLst>
                                      </p:cBhvr>
                                      <p:to>
                                        <p:strVal val="visible"/>
                                      </p:to>
                                    </p:set>
                                    <p:animEffect transition="in" filter="fade">
                                      <p:cBhvr>
                                        <p:cTn id="123" dur="2000"/>
                                        <p:tgtEl>
                                          <p:spTgt spid="6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fade">
                                      <p:cBhvr>
                                        <p:cTn id="126"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1" grpId="0" animBg="1"/>
      <p:bldP spid="67" grpId="0" animBg="1"/>
      <p:bldP spid="51" grpId="0" animBg="1"/>
      <p:bldP spid="52" grpId="0" animBg="1"/>
      <p:bldP spid="52" grpId="1" animBg="1"/>
      <p:bldP spid="53" grpId="0" animBg="1"/>
      <p:bldP spid="53" grpId="1" animBg="1"/>
      <p:bldP spid="54" grpId="0" animBg="1"/>
      <p:bldP spid="54" grpId="1" animBg="1"/>
      <p:bldP spid="55" grpId="0" animBg="1"/>
      <p:bldP spid="56" grpId="0" animBg="1"/>
      <p:bldP spid="56" grpId="1" animBg="1"/>
      <p:bldP spid="57" grpId="0" animBg="1"/>
      <p:bldP spid="57" grpId="1" animBg="1"/>
      <p:bldP spid="58" grpId="0" animBg="1"/>
      <p:bldP spid="58" grpId="1" animBg="1"/>
      <p:bldP spid="59" grpId="0" animBg="1"/>
      <p:bldP spid="60" grpId="0" animBg="1"/>
      <p:bldP spid="60" grpId="1" animBg="1"/>
      <p:bldP spid="62" grpId="0" animBg="1"/>
      <p:bldP spid="62" grpId="1" animBg="1"/>
      <p:bldP spid="63" grpId="0" animBg="1"/>
      <p:bldP spid="63" grpId="1" animBg="1"/>
      <p:bldP spid="64" grpId="0" animBg="1"/>
      <p:bldP spid="65" grpId="0" animBg="1"/>
      <p:bldP spid="65" grpId="1" animBg="1"/>
      <p:bldP spid="66" grpId="0" animBg="1"/>
      <p:bldP spid="66" grpId="1" animBg="1"/>
      <p:bldP spid="68" grpId="0" animBg="1"/>
      <p:bldP spid="68" grpId="1" animBg="1"/>
      <p:bldP spid="70" grpId="0" animBg="1"/>
      <p:bldP spid="70" grpId="1" animBg="1"/>
      <p:bldP spid="71" grpId="0" animBg="1"/>
      <p:bldP spid="71" grpId="1" animBg="1"/>
      <p:bldP spid="72" grpId="0" animBg="1"/>
      <p:bldP spid="72" grpId="1"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3" name="TextBox 22"/>
          <p:cNvSpPr txBox="1"/>
          <p:nvPr/>
        </p:nvSpPr>
        <p:spPr>
          <a:xfrm>
            <a:off x="609601" y="437900"/>
            <a:ext cx="7924799" cy="738664"/>
          </a:xfrm>
          <a:prstGeom prst="rect">
            <a:avLst/>
          </a:prstGeom>
          <a:solidFill>
            <a:srgbClr val="1F4E79"/>
          </a:solidFill>
        </p:spPr>
        <p:txBody>
          <a:bodyPr wrap="square" rtlCol="0">
            <a:spAutoFit/>
          </a:bodyPr>
          <a:lstStyle/>
          <a:p>
            <a:pPr algn="ctr"/>
            <a:r>
              <a:rPr lang="en-US" sz="2800" b="1" dirty="0" smtClean="0">
                <a:solidFill>
                  <a:schemeClr val="bg1"/>
                </a:solidFill>
                <a:latin typeface="Century Gothic" pitchFamily="34" charset="0"/>
              </a:rPr>
              <a:t>Capital Structuring</a:t>
            </a:r>
          </a:p>
          <a:p>
            <a:pPr algn="ctr"/>
            <a:r>
              <a:rPr lang="en-US" sz="1400" b="1" dirty="0" smtClean="0">
                <a:solidFill>
                  <a:schemeClr val="bg1"/>
                </a:solidFill>
                <a:latin typeface="Century Gothic" pitchFamily="34" charset="0"/>
              </a:rPr>
              <a:t>Best funding options for </a:t>
            </a:r>
            <a:r>
              <a:rPr lang="en-US" sz="1400" b="1" dirty="0" err="1" smtClean="0">
                <a:solidFill>
                  <a:schemeClr val="bg1"/>
                </a:solidFill>
                <a:latin typeface="Century Gothic" pitchFamily="34" charset="0"/>
              </a:rPr>
              <a:t>Nakolia</a:t>
            </a:r>
            <a:r>
              <a:rPr lang="en-US" sz="1400" b="1" dirty="0" smtClean="0">
                <a:solidFill>
                  <a:schemeClr val="bg1"/>
                </a:solidFill>
                <a:latin typeface="Century Gothic" pitchFamily="34" charset="0"/>
              </a:rPr>
              <a:t> Fine</a:t>
            </a:r>
            <a:endParaRPr lang="en-US" sz="1400" b="1" dirty="0">
              <a:solidFill>
                <a:schemeClr val="bg1"/>
              </a:solidFill>
              <a:latin typeface="Century Gothic" pitchFamily="34" charset="0"/>
            </a:endParaRPr>
          </a:p>
        </p:txBody>
      </p:sp>
      <p:sp>
        <p:nvSpPr>
          <p:cNvPr id="24" name="Rectangle 23"/>
          <p:cNvSpPr/>
          <p:nvPr/>
        </p:nvSpPr>
        <p:spPr>
          <a:xfrm>
            <a:off x="0" y="516804"/>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8567936" y="514100"/>
            <a:ext cx="576064" cy="5760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Rectangle 44"/>
          <p:cNvSpPr/>
          <p:nvPr/>
        </p:nvSpPr>
        <p:spPr>
          <a:xfrm>
            <a:off x="2240280" y="1305303"/>
            <a:ext cx="1645920" cy="731520"/>
          </a:xfrm>
          <a:prstGeom prst="rect">
            <a:avLst/>
          </a:prstGeom>
          <a:solidFill>
            <a:schemeClr val="bg1">
              <a:lumMod val="7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Share Issuance</a:t>
            </a:r>
            <a:endParaRPr lang="en-US" sz="1600" b="1" dirty="0">
              <a:solidFill>
                <a:schemeClr val="bg1"/>
              </a:solidFill>
              <a:latin typeface="Century Gothic"/>
              <a:cs typeface="Century Gothic"/>
            </a:endParaRPr>
          </a:p>
        </p:txBody>
      </p:sp>
      <p:sp>
        <p:nvSpPr>
          <p:cNvPr id="61" name="Rectangle 60"/>
          <p:cNvSpPr/>
          <p:nvPr/>
        </p:nvSpPr>
        <p:spPr>
          <a:xfrm>
            <a:off x="3939093" y="1299884"/>
            <a:ext cx="1645920" cy="731520"/>
          </a:xfrm>
          <a:prstGeom prst="rect">
            <a:avLst/>
          </a:prstGeom>
          <a:solidFill>
            <a:schemeClr val="bg1">
              <a:lumMod val="6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Borrowing (Bank or Loan)</a:t>
            </a:r>
            <a:endParaRPr lang="en-US" sz="1600" b="1" dirty="0">
              <a:solidFill>
                <a:schemeClr val="bg1"/>
              </a:solidFill>
              <a:latin typeface="Century Gothic"/>
              <a:cs typeface="Century Gothic"/>
            </a:endParaRPr>
          </a:p>
        </p:txBody>
      </p:sp>
      <p:sp>
        <p:nvSpPr>
          <p:cNvPr id="67" name="Rectangle 66"/>
          <p:cNvSpPr/>
          <p:nvPr/>
        </p:nvSpPr>
        <p:spPr>
          <a:xfrm>
            <a:off x="5651351" y="1295400"/>
            <a:ext cx="1645920" cy="731520"/>
          </a:xfrm>
          <a:prstGeom prst="rect">
            <a:avLst/>
          </a:prstGeom>
          <a:solidFill>
            <a:schemeClr val="bg1">
              <a:lumMod val="50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Turkish Mobile Share</a:t>
            </a:r>
            <a:endParaRPr lang="en-US" sz="1600" b="1" dirty="0">
              <a:solidFill>
                <a:schemeClr val="bg1"/>
              </a:solidFill>
              <a:latin typeface="Century Gothic"/>
              <a:cs typeface="Century Gothic"/>
            </a:endParaRPr>
          </a:p>
        </p:txBody>
      </p:sp>
      <p:sp>
        <p:nvSpPr>
          <p:cNvPr id="51" name="Rectangle 50"/>
          <p:cNvSpPr/>
          <p:nvPr/>
        </p:nvSpPr>
        <p:spPr>
          <a:xfrm>
            <a:off x="7345680" y="1299884"/>
            <a:ext cx="1645920" cy="731520"/>
          </a:xfrm>
          <a:prstGeom prst="rect">
            <a:avLst/>
          </a:prstGeom>
          <a:solidFill>
            <a:schemeClr val="tx1">
              <a:lumMod val="65000"/>
              <a:lumOff val="3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Sale and Lease</a:t>
            </a:r>
            <a:endParaRPr lang="en-US" sz="1600" b="1" dirty="0">
              <a:solidFill>
                <a:schemeClr val="bg1"/>
              </a:solidFill>
              <a:latin typeface="Century Gothic"/>
              <a:cs typeface="Century Gothic"/>
            </a:endParaRPr>
          </a:p>
        </p:txBody>
      </p:sp>
      <p:sp>
        <p:nvSpPr>
          <p:cNvPr id="52" name="Rounded Rectangle 51"/>
          <p:cNvSpPr/>
          <p:nvPr/>
        </p:nvSpPr>
        <p:spPr>
          <a:xfrm>
            <a:off x="228600" y="2240280"/>
            <a:ext cx="1600200" cy="73152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Gothic" pitchFamily="34" charset="0"/>
              </a:rPr>
              <a:t>Time and Terms (30%)</a:t>
            </a:r>
            <a:endParaRPr lang="en-US" sz="1600" dirty="0">
              <a:latin typeface="Century Gothic" pitchFamily="34" charset="0"/>
            </a:endParaRPr>
          </a:p>
        </p:txBody>
      </p:sp>
      <p:sp>
        <p:nvSpPr>
          <p:cNvPr id="53" name="Rounded Rectangle 52"/>
          <p:cNvSpPr/>
          <p:nvPr/>
        </p:nvSpPr>
        <p:spPr>
          <a:xfrm>
            <a:off x="228600" y="3230880"/>
            <a:ext cx="1600200" cy="73152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Gothic" pitchFamily="34" charset="0"/>
              </a:rPr>
              <a:t>Acquiring Cost (50%)</a:t>
            </a:r>
            <a:endParaRPr lang="en-US" sz="1600" dirty="0">
              <a:latin typeface="Century Gothic" pitchFamily="34" charset="0"/>
            </a:endParaRPr>
          </a:p>
        </p:txBody>
      </p:sp>
      <p:sp>
        <p:nvSpPr>
          <p:cNvPr id="54" name="Rounded Rectangle 53"/>
          <p:cNvSpPr/>
          <p:nvPr/>
        </p:nvSpPr>
        <p:spPr>
          <a:xfrm>
            <a:off x="228600" y="4221480"/>
            <a:ext cx="1600200" cy="73152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Gothic" pitchFamily="34" charset="0"/>
              </a:rPr>
              <a:t>Amount available (20%)</a:t>
            </a:r>
            <a:endParaRPr lang="en-US" sz="1600" dirty="0">
              <a:latin typeface="Century Gothic" pitchFamily="34" charset="0"/>
            </a:endParaRPr>
          </a:p>
        </p:txBody>
      </p:sp>
      <p:sp>
        <p:nvSpPr>
          <p:cNvPr id="55" name="Rounded Rectangle 54"/>
          <p:cNvSpPr/>
          <p:nvPr/>
        </p:nvSpPr>
        <p:spPr>
          <a:xfrm>
            <a:off x="192742" y="5212080"/>
            <a:ext cx="1676400" cy="73152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Gothic" pitchFamily="34" charset="0"/>
              </a:rPr>
              <a:t>Strategic Consideration</a:t>
            </a:r>
            <a:endParaRPr lang="en-US" sz="1600" dirty="0">
              <a:latin typeface="Century Gothic" pitchFamily="34" charset="0"/>
            </a:endParaRPr>
          </a:p>
        </p:txBody>
      </p:sp>
      <p:sp>
        <p:nvSpPr>
          <p:cNvPr id="56" name="Rectangle 55"/>
          <p:cNvSpPr/>
          <p:nvPr/>
        </p:nvSpPr>
        <p:spPr>
          <a:xfrm>
            <a:off x="2250142" y="2209800"/>
            <a:ext cx="1645920" cy="731520"/>
          </a:xfrm>
          <a:prstGeom prst="rect">
            <a:avLst/>
          </a:prstGeom>
          <a:solidFill>
            <a:schemeClr val="bg1">
              <a:lumMod val="7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1</a:t>
            </a:r>
            <a:endParaRPr lang="en-US" sz="1600" b="1" dirty="0">
              <a:solidFill>
                <a:schemeClr val="bg1"/>
              </a:solidFill>
              <a:latin typeface="Century Gothic"/>
              <a:cs typeface="Century Gothic"/>
            </a:endParaRPr>
          </a:p>
        </p:txBody>
      </p:sp>
      <p:sp>
        <p:nvSpPr>
          <p:cNvPr id="57" name="Rectangle 56"/>
          <p:cNvSpPr/>
          <p:nvPr/>
        </p:nvSpPr>
        <p:spPr>
          <a:xfrm>
            <a:off x="2240280" y="3230880"/>
            <a:ext cx="1645920" cy="731520"/>
          </a:xfrm>
          <a:prstGeom prst="rect">
            <a:avLst/>
          </a:prstGeom>
          <a:solidFill>
            <a:schemeClr val="bg1">
              <a:lumMod val="7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2</a:t>
            </a:r>
            <a:endParaRPr lang="en-US" sz="1600" b="1" dirty="0">
              <a:solidFill>
                <a:schemeClr val="bg1"/>
              </a:solidFill>
              <a:latin typeface="Century Gothic"/>
              <a:cs typeface="Century Gothic"/>
            </a:endParaRPr>
          </a:p>
        </p:txBody>
      </p:sp>
      <p:sp>
        <p:nvSpPr>
          <p:cNvPr id="58" name="Rectangle 57"/>
          <p:cNvSpPr/>
          <p:nvPr/>
        </p:nvSpPr>
        <p:spPr>
          <a:xfrm>
            <a:off x="2244764" y="4221480"/>
            <a:ext cx="1645920" cy="731520"/>
          </a:xfrm>
          <a:prstGeom prst="rect">
            <a:avLst/>
          </a:prstGeom>
          <a:solidFill>
            <a:schemeClr val="bg1">
              <a:lumMod val="7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1</a:t>
            </a:r>
            <a:endParaRPr lang="en-US" sz="1600" b="1" dirty="0">
              <a:solidFill>
                <a:schemeClr val="bg1"/>
              </a:solidFill>
              <a:latin typeface="Century Gothic"/>
              <a:cs typeface="Century Gothic"/>
            </a:endParaRPr>
          </a:p>
        </p:txBody>
      </p:sp>
      <p:sp>
        <p:nvSpPr>
          <p:cNvPr id="60" name="Rectangle 59"/>
          <p:cNvSpPr/>
          <p:nvPr/>
        </p:nvSpPr>
        <p:spPr>
          <a:xfrm>
            <a:off x="3944471" y="2209800"/>
            <a:ext cx="1645920" cy="731520"/>
          </a:xfrm>
          <a:prstGeom prst="rect">
            <a:avLst/>
          </a:prstGeom>
          <a:solidFill>
            <a:schemeClr val="bg1">
              <a:lumMod val="6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4</a:t>
            </a:r>
            <a:endParaRPr lang="en-US" sz="1600" b="1" dirty="0">
              <a:solidFill>
                <a:schemeClr val="bg1"/>
              </a:solidFill>
              <a:latin typeface="Century Gothic"/>
              <a:cs typeface="Century Gothic"/>
            </a:endParaRPr>
          </a:p>
        </p:txBody>
      </p:sp>
      <p:sp>
        <p:nvSpPr>
          <p:cNvPr id="62" name="Rectangle 61"/>
          <p:cNvSpPr/>
          <p:nvPr/>
        </p:nvSpPr>
        <p:spPr>
          <a:xfrm>
            <a:off x="3944471" y="3222813"/>
            <a:ext cx="1645920" cy="731520"/>
          </a:xfrm>
          <a:prstGeom prst="rect">
            <a:avLst/>
          </a:prstGeom>
          <a:solidFill>
            <a:schemeClr val="bg1">
              <a:lumMod val="6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3</a:t>
            </a:r>
            <a:endParaRPr lang="en-US" sz="1600" b="1" dirty="0">
              <a:solidFill>
                <a:schemeClr val="bg1"/>
              </a:solidFill>
              <a:latin typeface="Century Gothic"/>
              <a:cs typeface="Century Gothic"/>
            </a:endParaRPr>
          </a:p>
        </p:txBody>
      </p:sp>
      <p:sp>
        <p:nvSpPr>
          <p:cNvPr id="63" name="Rectangle 62"/>
          <p:cNvSpPr/>
          <p:nvPr/>
        </p:nvSpPr>
        <p:spPr>
          <a:xfrm>
            <a:off x="3944471" y="4221480"/>
            <a:ext cx="1645920" cy="731520"/>
          </a:xfrm>
          <a:prstGeom prst="rect">
            <a:avLst/>
          </a:prstGeom>
          <a:solidFill>
            <a:schemeClr val="bg1">
              <a:lumMod val="6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5</a:t>
            </a:r>
            <a:endParaRPr lang="en-US" sz="1600" b="1" dirty="0">
              <a:solidFill>
                <a:schemeClr val="bg1"/>
              </a:solidFill>
              <a:latin typeface="Century Gothic"/>
              <a:cs typeface="Century Gothic"/>
            </a:endParaRPr>
          </a:p>
        </p:txBody>
      </p:sp>
      <p:sp>
        <p:nvSpPr>
          <p:cNvPr id="65" name="Rectangle 64"/>
          <p:cNvSpPr/>
          <p:nvPr/>
        </p:nvSpPr>
        <p:spPr>
          <a:xfrm>
            <a:off x="5656694" y="2200839"/>
            <a:ext cx="1645920" cy="731520"/>
          </a:xfrm>
          <a:prstGeom prst="rect">
            <a:avLst/>
          </a:prstGeom>
          <a:solidFill>
            <a:schemeClr val="bg1">
              <a:lumMod val="50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2</a:t>
            </a:r>
            <a:endParaRPr lang="en-US" sz="1600" b="1" dirty="0">
              <a:solidFill>
                <a:schemeClr val="bg1"/>
              </a:solidFill>
              <a:latin typeface="Century Gothic"/>
              <a:cs typeface="Century Gothic"/>
            </a:endParaRPr>
          </a:p>
        </p:txBody>
      </p:sp>
      <p:sp>
        <p:nvSpPr>
          <p:cNvPr id="66" name="Rectangle 65"/>
          <p:cNvSpPr/>
          <p:nvPr/>
        </p:nvSpPr>
        <p:spPr>
          <a:xfrm>
            <a:off x="5656694" y="3213852"/>
            <a:ext cx="1645920" cy="731520"/>
          </a:xfrm>
          <a:prstGeom prst="rect">
            <a:avLst/>
          </a:prstGeom>
          <a:solidFill>
            <a:schemeClr val="bg1">
              <a:lumMod val="50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4</a:t>
            </a:r>
            <a:endParaRPr lang="en-US" sz="1600" b="1" dirty="0">
              <a:solidFill>
                <a:schemeClr val="bg1"/>
              </a:solidFill>
              <a:latin typeface="Century Gothic"/>
              <a:cs typeface="Century Gothic"/>
            </a:endParaRPr>
          </a:p>
        </p:txBody>
      </p:sp>
      <p:sp>
        <p:nvSpPr>
          <p:cNvPr id="68" name="Rectangle 67"/>
          <p:cNvSpPr/>
          <p:nvPr/>
        </p:nvSpPr>
        <p:spPr>
          <a:xfrm>
            <a:off x="5656694" y="4212519"/>
            <a:ext cx="1645920" cy="731520"/>
          </a:xfrm>
          <a:prstGeom prst="rect">
            <a:avLst/>
          </a:prstGeom>
          <a:solidFill>
            <a:schemeClr val="bg1">
              <a:lumMod val="50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5</a:t>
            </a:r>
            <a:endParaRPr lang="en-US" sz="1600" b="1" dirty="0">
              <a:solidFill>
                <a:schemeClr val="bg1"/>
              </a:solidFill>
              <a:latin typeface="Century Gothic"/>
              <a:cs typeface="Century Gothic"/>
            </a:endParaRPr>
          </a:p>
        </p:txBody>
      </p:sp>
      <p:sp>
        <p:nvSpPr>
          <p:cNvPr id="70" name="Rectangle 69"/>
          <p:cNvSpPr/>
          <p:nvPr/>
        </p:nvSpPr>
        <p:spPr>
          <a:xfrm>
            <a:off x="7368987" y="2187387"/>
            <a:ext cx="1645920" cy="731520"/>
          </a:xfrm>
          <a:prstGeom prst="rect">
            <a:avLst/>
          </a:prstGeom>
          <a:solidFill>
            <a:schemeClr val="tx1">
              <a:lumMod val="65000"/>
              <a:lumOff val="3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5</a:t>
            </a:r>
            <a:endParaRPr lang="en-US" sz="1600" b="1" dirty="0">
              <a:solidFill>
                <a:schemeClr val="bg1"/>
              </a:solidFill>
              <a:latin typeface="Century Gothic"/>
              <a:cs typeface="Century Gothic"/>
            </a:endParaRPr>
          </a:p>
        </p:txBody>
      </p:sp>
      <p:sp>
        <p:nvSpPr>
          <p:cNvPr id="71" name="Rectangle 70"/>
          <p:cNvSpPr/>
          <p:nvPr/>
        </p:nvSpPr>
        <p:spPr>
          <a:xfrm>
            <a:off x="7368987" y="3200400"/>
            <a:ext cx="1645920" cy="731520"/>
          </a:xfrm>
          <a:prstGeom prst="rect">
            <a:avLst/>
          </a:prstGeom>
          <a:solidFill>
            <a:schemeClr val="tx1">
              <a:lumMod val="65000"/>
              <a:lumOff val="3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5</a:t>
            </a:r>
            <a:endParaRPr lang="en-US" sz="1600" b="1" dirty="0">
              <a:solidFill>
                <a:schemeClr val="bg1"/>
              </a:solidFill>
              <a:latin typeface="Century Gothic"/>
              <a:cs typeface="Century Gothic"/>
            </a:endParaRPr>
          </a:p>
        </p:txBody>
      </p:sp>
      <p:sp>
        <p:nvSpPr>
          <p:cNvPr id="72" name="Rectangle 71"/>
          <p:cNvSpPr/>
          <p:nvPr/>
        </p:nvSpPr>
        <p:spPr>
          <a:xfrm>
            <a:off x="7368987" y="4199067"/>
            <a:ext cx="1645920" cy="731520"/>
          </a:xfrm>
          <a:prstGeom prst="rect">
            <a:avLst/>
          </a:prstGeom>
          <a:solidFill>
            <a:schemeClr val="tx1">
              <a:lumMod val="65000"/>
              <a:lumOff val="3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5</a:t>
            </a:r>
            <a:endParaRPr lang="en-US" sz="1600" b="1" dirty="0">
              <a:solidFill>
                <a:schemeClr val="bg1"/>
              </a:solidFill>
              <a:latin typeface="Century Gothic"/>
              <a:cs typeface="Century Gothic"/>
            </a:endParaRPr>
          </a:p>
        </p:txBody>
      </p:sp>
      <p:sp>
        <p:nvSpPr>
          <p:cNvPr id="73" name="Rectangle 72"/>
          <p:cNvSpPr/>
          <p:nvPr/>
        </p:nvSpPr>
        <p:spPr>
          <a:xfrm>
            <a:off x="2209800" y="5212080"/>
            <a:ext cx="6809591" cy="731520"/>
          </a:xfrm>
          <a:prstGeom prst="rect">
            <a:avLst/>
          </a:prstGeom>
          <a:solidFill>
            <a:schemeClr val="tx1">
              <a:lumMod val="65000"/>
              <a:lumOff val="3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Minimizing Earning Volatility</a:t>
            </a:r>
            <a:endParaRPr lang="en-US" sz="1600" b="1" dirty="0">
              <a:solidFill>
                <a:schemeClr val="bg1"/>
              </a:solidFill>
              <a:latin typeface="Century Gothic"/>
              <a:cs typeface="Century Gothic"/>
            </a:endParaRPr>
          </a:p>
        </p:txBody>
      </p:sp>
      <p:sp>
        <p:nvSpPr>
          <p:cNvPr id="75" name="Rectangle 74"/>
          <p:cNvSpPr/>
          <p:nvPr/>
        </p:nvSpPr>
        <p:spPr>
          <a:xfrm>
            <a:off x="7359576" y="2189704"/>
            <a:ext cx="1645920" cy="2743200"/>
          </a:xfrm>
          <a:prstGeom prst="rect">
            <a:avLst/>
          </a:prstGeom>
          <a:solidFill>
            <a:schemeClr val="tx1">
              <a:lumMod val="65000"/>
              <a:lumOff val="3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5</a:t>
            </a:r>
            <a:endParaRPr lang="en-US" sz="1600" b="1" dirty="0">
              <a:solidFill>
                <a:schemeClr val="bg1"/>
              </a:solidFill>
              <a:latin typeface="Century Gothic"/>
              <a:cs typeface="Century Gothic"/>
            </a:endParaRPr>
          </a:p>
        </p:txBody>
      </p:sp>
      <p:sp>
        <p:nvSpPr>
          <p:cNvPr id="76" name="Rectangle 75"/>
          <p:cNvSpPr/>
          <p:nvPr/>
        </p:nvSpPr>
        <p:spPr>
          <a:xfrm>
            <a:off x="7339480" y="1295400"/>
            <a:ext cx="1645920" cy="731520"/>
          </a:xfrm>
          <a:prstGeom prst="rect">
            <a:avLst/>
          </a:prstGeom>
          <a:solidFill>
            <a:schemeClr val="accent2"/>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Sale and Lease</a:t>
            </a:r>
            <a:endParaRPr lang="en-US" sz="1600" b="1" dirty="0">
              <a:solidFill>
                <a:schemeClr val="bg1"/>
              </a:solidFill>
              <a:latin typeface="Century Gothic"/>
              <a:cs typeface="Century Gothic"/>
            </a:endParaRPr>
          </a:p>
        </p:txBody>
      </p:sp>
      <p:sp>
        <p:nvSpPr>
          <p:cNvPr id="59" name="Rectangle 58"/>
          <p:cNvSpPr/>
          <p:nvPr/>
        </p:nvSpPr>
        <p:spPr>
          <a:xfrm>
            <a:off x="2250260" y="2203571"/>
            <a:ext cx="1645920" cy="731520"/>
          </a:xfrm>
          <a:prstGeom prst="rect">
            <a:avLst/>
          </a:prstGeom>
          <a:solidFill>
            <a:schemeClr val="bg1">
              <a:lumMod val="7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1</a:t>
            </a:r>
            <a:endParaRPr lang="en-US" sz="1600" b="1" dirty="0">
              <a:solidFill>
                <a:schemeClr val="bg1"/>
              </a:solidFill>
              <a:latin typeface="Century Gothic"/>
              <a:cs typeface="Century Gothic"/>
            </a:endParaRPr>
          </a:p>
        </p:txBody>
      </p:sp>
      <p:sp>
        <p:nvSpPr>
          <p:cNvPr id="64" name="Rectangle 63"/>
          <p:cNvSpPr/>
          <p:nvPr/>
        </p:nvSpPr>
        <p:spPr>
          <a:xfrm>
            <a:off x="3944589" y="2203571"/>
            <a:ext cx="1645920" cy="731520"/>
          </a:xfrm>
          <a:prstGeom prst="rect">
            <a:avLst/>
          </a:prstGeom>
          <a:solidFill>
            <a:schemeClr val="bg1">
              <a:lumMod val="6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4</a:t>
            </a:r>
            <a:endParaRPr lang="en-US" sz="1600" b="1" dirty="0">
              <a:solidFill>
                <a:schemeClr val="bg1"/>
              </a:solidFill>
              <a:latin typeface="Century Gothic"/>
              <a:cs typeface="Century Gothic"/>
            </a:endParaRPr>
          </a:p>
        </p:txBody>
      </p:sp>
      <p:sp>
        <p:nvSpPr>
          <p:cNvPr id="69" name="Rectangle 68"/>
          <p:cNvSpPr/>
          <p:nvPr/>
        </p:nvSpPr>
        <p:spPr>
          <a:xfrm>
            <a:off x="5656812" y="2194610"/>
            <a:ext cx="1645920" cy="731520"/>
          </a:xfrm>
          <a:prstGeom prst="rect">
            <a:avLst/>
          </a:prstGeom>
          <a:solidFill>
            <a:schemeClr val="bg1">
              <a:lumMod val="50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2</a:t>
            </a:r>
            <a:endParaRPr lang="en-US" sz="1600" b="1" dirty="0">
              <a:solidFill>
                <a:schemeClr val="bg1"/>
              </a:solidFill>
              <a:latin typeface="Century Gothic"/>
              <a:cs typeface="Century Gothic"/>
            </a:endParaRPr>
          </a:p>
        </p:txBody>
      </p:sp>
      <p:sp>
        <p:nvSpPr>
          <p:cNvPr id="78" name="Rectangle 77"/>
          <p:cNvSpPr/>
          <p:nvPr/>
        </p:nvSpPr>
        <p:spPr>
          <a:xfrm>
            <a:off x="7369105" y="2181158"/>
            <a:ext cx="1645920" cy="731520"/>
          </a:xfrm>
          <a:prstGeom prst="rect">
            <a:avLst/>
          </a:prstGeom>
          <a:solidFill>
            <a:schemeClr val="tx1">
              <a:lumMod val="65000"/>
              <a:lumOff val="3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5</a:t>
            </a:r>
            <a:endParaRPr lang="en-US" sz="1600" b="1" dirty="0">
              <a:solidFill>
                <a:schemeClr val="bg1"/>
              </a:solidFill>
              <a:latin typeface="Century Gothic"/>
              <a:cs typeface="Century Gothic"/>
            </a:endParaRPr>
          </a:p>
        </p:txBody>
      </p:sp>
      <p:sp>
        <p:nvSpPr>
          <p:cNvPr id="79" name="Rectangle 78"/>
          <p:cNvSpPr/>
          <p:nvPr/>
        </p:nvSpPr>
        <p:spPr>
          <a:xfrm>
            <a:off x="2240275" y="3230880"/>
            <a:ext cx="1645920" cy="731520"/>
          </a:xfrm>
          <a:prstGeom prst="rect">
            <a:avLst/>
          </a:prstGeom>
          <a:solidFill>
            <a:schemeClr val="bg1">
              <a:lumMod val="7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2</a:t>
            </a:r>
            <a:endParaRPr lang="en-US" sz="1600" b="1" dirty="0">
              <a:solidFill>
                <a:schemeClr val="bg1"/>
              </a:solidFill>
              <a:latin typeface="Century Gothic"/>
              <a:cs typeface="Century Gothic"/>
            </a:endParaRPr>
          </a:p>
        </p:txBody>
      </p:sp>
      <p:sp>
        <p:nvSpPr>
          <p:cNvPr id="80" name="Rectangle 79"/>
          <p:cNvSpPr/>
          <p:nvPr/>
        </p:nvSpPr>
        <p:spPr>
          <a:xfrm>
            <a:off x="3944466" y="3222813"/>
            <a:ext cx="1645920" cy="731520"/>
          </a:xfrm>
          <a:prstGeom prst="rect">
            <a:avLst/>
          </a:prstGeom>
          <a:solidFill>
            <a:schemeClr val="bg1">
              <a:lumMod val="6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3</a:t>
            </a:r>
            <a:endParaRPr lang="en-US" sz="1600" b="1" dirty="0">
              <a:solidFill>
                <a:schemeClr val="bg1"/>
              </a:solidFill>
              <a:latin typeface="Century Gothic"/>
              <a:cs typeface="Century Gothic"/>
            </a:endParaRPr>
          </a:p>
        </p:txBody>
      </p:sp>
      <p:sp>
        <p:nvSpPr>
          <p:cNvPr id="81" name="Rectangle 80"/>
          <p:cNvSpPr/>
          <p:nvPr/>
        </p:nvSpPr>
        <p:spPr>
          <a:xfrm>
            <a:off x="5656689" y="3213852"/>
            <a:ext cx="1645920" cy="731520"/>
          </a:xfrm>
          <a:prstGeom prst="rect">
            <a:avLst/>
          </a:prstGeom>
          <a:solidFill>
            <a:schemeClr val="bg1">
              <a:lumMod val="50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4</a:t>
            </a:r>
            <a:endParaRPr lang="en-US" sz="1600" b="1" dirty="0">
              <a:solidFill>
                <a:schemeClr val="bg1"/>
              </a:solidFill>
              <a:latin typeface="Century Gothic"/>
              <a:cs typeface="Century Gothic"/>
            </a:endParaRPr>
          </a:p>
        </p:txBody>
      </p:sp>
      <p:sp>
        <p:nvSpPr>
          <p:cNvPr id="82" name="Rectangle 81"/>
          <p:cNvSpPr/>
          <p:nvPr/>
        </p:nvSpPr>
        <p:spPr>
          <a:xfrm>
            <a:off x="7368982" y="3200400"/>
            <a:ext cx="1645920" cy="731520"/>
          </a:xfrm>
          <a:prstGeom prst="rect">
            <a:avLst/>
          </a:prstGeom>
          <a:solidFill>
            <a:schemeClr val="tx1">
              <a:lumMod val="65000"/>
              <a:lumOff val="3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5</a:t>
            </a:r>
            <a:endParaRPr lang="en-US" sz="1600" b="1" dirty="0">
              <a:solidFill>
                <a:schemeClr val="bg1"/>
              </a:solidFill>
              <a:latin typeface="Century Gothic"/>
              <a:cs typeface="Century Gothic"/>
            </a:endParaRPr>
          </a:p>
        </p:txBody>
      </p:sp>
      <p:sp>
        <p:nvSpPr>
          <p:cNvPr id="83" name="Rectangle 82"/>
          <p:cNvSpPr/>
          <p:nvPr/>
        </p:nvSpPr>
        <p:spPr>
          <a:xfrm>
            <a:off x="2242789" y="4230238"/>
            <a:ext cx="1645920" cy="731520"/>
          </a:xfrm>
          <a:prstGeom prst="rect">
            <a:avLst/>
          </a:prstGeom>
          <a:solidFill>
            <a:schemeClr val="bg1">
              <a:lumMod val="7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1</a:t>
            </a:r>
            <a:endParaRPr lang="en-US" sz="1600" b="1" dirty="0">
              <a:solidFill>
                <a:schemeClr val="bg1"/>
              </a:solidFill>
              <a:latin typeface="Century Gothic"/>
              <a:cs typeface="Century Gothic"/>
            </a:endParaRPr>
          </a:p>
        </p:txBody>
      </p:sp>
      <p:sp>
        <p:nvSpPr>
          <p:cNvPr id="84" name="Rectangle 83"/>
          <p:cNvSpPr/>
          <p:nvPr/>
        </p:nvSpPr>
        <p:spPr>
          <a:xfrm>
            <a:off x="3942496" y="4230238"/>
            <a:ext cx="1645920" cy="731520"/>
          </a:xfrm>
          <a:prstGeom prst="rect">
            <a:avLst/>
          </a:prstGeom>
          <a:solidFill>
            <a:schemeClr val="bg1">
              <a:lumMod val="6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5</a:t>
            </a:r>
            <a:endParaRPr lang="en-US" sz="1600" b="1" dirty="0">
              <a:solidFill>
                <a:schemeClr val="bg1"/>
              </a:solidFill>
              <a:latin typeface="Century Gothic"/>
              <a:cs typeface="Century Gothic"/>
            </a:endParaRPr>
          </a:p>
        </p:txBody>
      </p:sp>
      <p:sp>
        <p:nvSpPr>
          <p:cNvPr id="85" name="Rectangle 84"/>
          <p:cNvSpPr/>
          <p:nvPr/>
        </p:nvSpPr>
        <p:spPr>
          <a:xfrm>
            <a:off x="5654719" y="4221277"/>
            <a:ext cx="1645920" cy="731520"/>
          </a:xfrm>
          <a:prstGeom prst="rect">
            <a:avLst/>
          </a:prstGeom>
          <a:solidFill>
            <a:schemeClr val="bg1">
              <a:lumMod val="50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5</a:t>
            </a:r>
            <a:endParaRPr lang="en-US" sz="1600" b="1" dirty="0">
              <a:solidFill>
                <a:schemeClr val="bg1"/>
              </a:solidFill>
              <a:latin typeface="Century Gothic"/>
              <a:cs typeface="Century Gothic"/>
            </a:endParaRPr>
          </a:p>
        </p:txBody>
      </p:sp>
      <p:sp>
        <p:nvSpPr>
          <p:cNvPr id="86" name="Rectangle 85"/>
          <p:cNvSpPr/>
          <p:nvPr/>
        </p:nvSpPr>
        <p:spPr>
          <a:xfrm>
            <a:off x="7367012" y="4207825"/>
            <a:ext cx="1645920" cy="731520"/>
          </a:xfrm>
          <a:prstGeom prst="rect">
            <a:avLst/>
          </a:prstGeom>
          <a:solidFill>
            <a:schemeClr val="tx1">
              <a:lumMod val="65000"/>
              <a:lumOff val="3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5</a:t>
            </a:r>
            <a:endParaRPr lang="en-US" sz="1600" b="1" dirty="0">
              <a:solidFill>
                <a:schemeClr val="bg1"/>
              </a:solidFill>
              <a:latin typeface="Century Gothic"/>
              <a:cs typeface="Century Gothic"/>
            </a:endParaRPr>
          </a:p>
        </p:txBody>
      </p:sp>
      <p:sp>
        <p:nvSpPr>
          <p:cNvPr id="41" name="Rectangle 40"/>
          <p:cNvSpPr/>
          <p:nvPr/>
        </p:nvSpPr>
        <p:spPr>
          <a:xfrm>
            <a:off x="2235760" y="2199752"/>
            <a:ext cx="1650440" cy="2743200"/>
          </a:xfrm>
          <a:prstGeom prst="rect">
            <a:avLst/>
          </a:prstGeom>
          <a:solidFill>
            <a:schemeClr val="bg1">
              <a:lumMod val="7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1.5</a:t>
            </a:r>
            <a:endParaRPr lang="en-US" sz="1600" b="1" dirty="0">
              <a:solidFill>
                <a:schemeClr val="bg1"/>
              </a:solidFill>
              <a:latin typeface="Century Gothic"/>
              <a:cs typeface="Century Gothic"/>
            </a:endParaRPr>
          </a:p>
        </p:txBody>
      </p:sp>
      <p:sp>
        <p:nvSpPr>
          <p:cNvPr id="43" name="Rectangle 42"/>
          <p:cNvSpPr/>
          <p:nvPr/>
        </p:nvSpPr>
        <p:spPr>
          <a:xfrm>
            <a:off x="3938954" y="2209800"/>
            <a:ext cx="1645920" cy="2743200"/>
          </a:xfrm>
          <a:prstGeom prst="rect">
            <a:avLst/>
          </a:prstGeom>
          <a:solidFill>
            <a:schemeClr val="bg1">
              <a:lumMod val="65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3.7</a:t>
            </a:r>
            <a:endParaRPr lang="en-US" sz="1600" b="1" dirty="0">
              <a:solidFill>
                <a:schemeClr val="bg1"/>
              </a:solidFill>
              <a:latin typeface="Century Gothic"/>
              <a:cs typeface="Century Gothic"/>
            </a:endParaRPr>
          </a:p>
        </p:txBody>
      </p:sp>
      <p:sp>
        <p:nvSpPr>
          <p:cNvPr id="74" name="Rectangle 73"/>
          <p:cNvSpPr/>
          <p:nvPr/>
        </p:nvSpPr>
        <p:spPr>
          <a:xfrm>
            <a:off x="5641314" y="2199752"/>
            <a:ext cx="1645920" cy="2743200"/>
          </a:xfrm>
          <a:prstGeom prst="rect">
            <a:avLst/>
          </a:prstGeom>
          <a:solidFill>
            <a:schemeClr val="bg1">
              <a:lumMod val="50000"/>
            </a:scheme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3.6</a:t>
            </a:r>
            <a:endParaRPr lang="en-US" sz="1600" b="1" dirty="0">
              <a:solidFill>
                <a:schemeClr val="bg1"/>
              </a:solidFill>
              <a:latin typeface="Century Gothic"/>
              <a:cs typeface="Century Gothic"/>
            </a:endParaRPr>
          </a:p>
        </p:txBody>
      </p:sp>
      <p:sp>
        <p:nvSpPr>
          <p:cNvPr id="77" name="Rectangle 76"/>
          <p:cNvSpPr/>
          <p:nvPr/>
        </p:nvSpPr>
        <p:spPr>
          <a:xfrm>
            <a:off x="7353376" y="2185220"/>
            <a:ext cx="1645920" cy="2743200"/>
          </a:xfrm>
          <a:prstGeom prst="rect">
            <a:avLst/>
          </a:prstGeom>
          <a:solidFill>
            <a:schemeClr val="accent2"/>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entury Gothic"/>
                <a:cs typeface="Century Gothic"/>
              </a:rPr>
              <a:t>5</a:t>
            </a:r>
            <a:endParaRPr lang="en-US" sz="1600" b="1" dirty="0">
              <a:solidFill>
                <a:schemeClr val="bg1"/>
              </a:solidFill>
              <a:latin typeface="Century Gothic"/>
              <a:cs typeface="Century Gothic"/>
            </a:endParaRPr>
          </a:p>
        </p:txBody>
      </p:sp>
      <p:sp>
        <p:nvSpPr>
          <p:cNvPr id="87" name="Rectangle 86"/>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88" name="Rectangle 87"/>
          <p:cNvSpPr/>
          <p:nvPr/>
        </p:nvSpPr>
        <p:spPr>
          <a:xfrm>
            <a:off x="5543790" y="6261202"/>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89" name="Rectangle 88"/>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90" name="Rectangle 89"/>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91" name="Rectangle 90"/>
          <p:cNvSpPr/>
          <p:nvPr/>
        </p:nvSpPr>
        <p:spPr>
          <a:xfrm>
            <a:off x="1829919"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92" name="Rectangle 91"/>
          <p:cNvSpPr/>
          <p:nvPr/>
        </p:nvSpPr>
        <p:spPr>
          <a:xfrm>
            <a:off x="3667439" y="62552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2713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fade">
                                      <p:cBhvr>
                                        <p:cTn id="38" dur="500"/>
                                        <p:tgtEl>
                                          <p:spTgt spid="7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500"/>
                                        <p:tgtEl>
                                          <p:spTgt spid="7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500"/>
                                        <p:tgtEl>
                                          <p:spTgt spid="8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fade">
                                      <p:cBhvr>
                                        <p:cTn id="60" dur="500"/>
                                        <p:tgtEl>
                                          <p:spTgt spid="8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500"/>
                                        <p:tgtEl>
                                          <p:spTgt spid="8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59" grpId="0" animBg="1"/>
      <p:bldP spid="64" grpId="0" animBg="1"/>
      <p:bldP spid="69" grpId="0" animBg="1"/>
      <p:bldP spid="78" grpId="0" animBg="1"/>
      <p:bldP spid="79" grpId="0" animBg="1"/>
      <p:bldP spid="80" grpId="0" animBg="1"/>
      <p:bldP spid="81" grpId="0" animBg="1"/>
      <p:bldP spid="82" grpId="0" animBg="1"/>
      <p:bldP spid="83" grpId="0" animBg="1"/>
      <p:bldP spid="84" grpId="0" animBg="1"/>
      <p:bldP spid="85" grpId="0" animBg="1"/>
      <p:bldP spid="86" grpId="0" animBg="1"/>
      <p:bldP spid="41" grpId="0" animBg="1"/>
      <p:bldP spid="43" grpId="0" animBg="1"/>
      <p:bldP spid="74" grpId="0" animBg="1"/>
      <p:bldP spid="7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nfovista.com/blog/wp-content/uploads/2015/08/Radio-Tow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089" b="369"/>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3" name="Rectangle 2"/>
          <p:cNvSpPr/>
          <p:nvPr/>
        </p:nvSpPr>
        <p:spPr>
          <a:xfrm>
            <a:off x="355393" y="264056"/>
            <a:ext cx="8457275" cy="5832648"/>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19689" y="1870545"/>
            <a:ext cx="7728681" cy="3785652"/>
          </a:xfrm>
          <a:prstGeom prst="rect">
            <a:avLst/>
          </a:prstGeom>
          <a:noFill/>
        </p:spPr>
        <p:txBody>
          <a:bodyPr wrap="square" rtlCol="0">
            <a:spAutoFit/>
          </a:bodyPr>
          <a:lstStyle/>
          <a:p>
            <a:pPr algn="ctr"/>
            <a:r>
              <a:rPr lang="en-US" sz="6000" b="1" dirty="0" smtClean="0">
                <a:ln w="3175">
                  <a:solidFill>
                    <a:schemeClr val="bg1">
                      <a:lumMod val="95000"/>
                    </a:schemeClr>
                  </a:solidFill>
                </a:ln>
                <a:latin typeface="Century Gothic" panose="020B0502020202020204" pitchFamily="34" charset="0"/>
              </a:rPr>
              <a:t>Expansion Opportunity</a:t>
            </a:r>
          </a:p>
          <a:p>
            <a:pPr algn="ctr"/>
            <a:r>
              <a:rPr lang="en-US" sz="6000" b="1" dirty="0" smtClean="0">
                <a:ln w="3175">
                  <a:solidFill>
                    <a:schemeClr val="bg1">
                      <a:lumMod val="95000"/>
                    </a:schemeClr>
                  </a:solidFill>
                </a:ln>
                <a:latin typeface="Century Gothic" panose="020B0502020202020204" pitchFamily="34" charset="0"/>
              </a:rPr>
              <a:t>to</a:t>
            </a:r>
          </a:p>
          <a:p>
            <a:pPr algn="ctr"/>
            <a:r>
              <a:rPr lang="en-US" sz="6000" b="1" dirty="0" err="1" smtClean="0">
                <a:ln w="3175">
                  <a:solidFill>
                    <a:schemeClr val="bg1">
                      <a:lumMod val="95000"/>
                    </a:schemeClr>
                  </a:solidFill>
                </a:ln>
                <a:latin typeface="Century Gothic" panose="020B0502020202020204" pitchFamily="34" charset="0"/>
              </a:rPr>
              <a:t>Chininsia</a:t>
            </a:r>
            <a:endParaRPr lang="id-ID" sz="6000" b="1" dirty="0">
              <a:ln w="3175">
                <a:solidFill>
                  <a:schemeClr val="bg1">
                    <a:lumMod val="95000"/>
                  </a:schemeClr>
                </a:solidFill>
              </a:ln>
              <a:latin typeface="Century Gothic" panose="020B0502020202020204" pitchFamily="34" charset="0"/>
            </a:endParaRPr>
          </a:p>
        </p:txBody>
      </p:sp>
      <p:sp>
        <p:nvSpPr>
          <p:cNvPr id="41" name="TextBox 40"/>
          <p:cNvSpPr txBox="1"/>
          <p:nvPr/>
        </p:nvSpPr>
        <p:spPr>
          <a:xfrm>
            <a:off x="0" y="450205"/>
            <a:ext cx="7256802" cy="830997"/>
          </a:xfrm>
          <a:prstGeom prst="rect">
            <a:avLst/>
          </a:prstGeom>
          <a:solidFill>
            <a:srgbClr val="1F4E79"/>
          </a:solidFill>
        </p:spPr>
        <p:txBody>
          <a:bodyPr wrap="square" rtlCol="0">
            <a:spAutoFit/>
          </a:bodyPr>
          <a:lstStyle/>
          <a:p>
            <a:r>
              <a:rPr lang="en-US" sz="2400" b="1" dirty="0" smtClean="0">
                <a:solidFill>
                  <a:schemeClr val="bg1"/>
                </a:solidFill>
                <a:latin typeface="Century Gothic" pitchFamily="34" charset="0"/>
              </a:rPr>
              <a:t>I</a:t>
            </a:r>
            <a:r>
              <a:rPr lang="id-ID" sz="2400" b="1" dirty="0" smtClean="0">
                <a:solidFill>
                  <a:schemeClr val="bg1"/>
                </a:solidFill>
                <a:latin typeface="Century Gothic" pitchFamily="34" charset="0"/>
              </a:rPr>
              <a:t>ssue</a:t>
            </a:r>
            <a:r>
              <a:rPr lang="en-US" sz="2400" b="1" dirty="0" smtClean="0">
                <a:solidFill>
                  <a:schemeClr val="bg1"/>
                </a:solidFill>
                <a:latin typeface="Century Gothic" pitchFamily="34" charset="0"/>
              </a:rPr>
              <a:t> #</a:t>
            </a:r>
            <a:r>
              <a:rPr lang="id-ID" sz="2400" b="1" dirty="0" smtClean="0">
                <a:solidFill>
                  <a:schemeClr val="bg1"/>
                </a:solidFill>
                <a:latin typeface="Century Gothic" pitchFamily="34" charset="0"/>
              </a:rPr>
              <a:t>5</a:t>
            </a:r>
            <a:r>
              <a:rPr lang="en-US" sz="2400" b="1" dirty="0" smtClean="0">
                <a:solidFill>
                  <a:schemeClr val="bg1"/>
                </a:solidFill>
                <a:latin typeface="Century Gothic" pitchFamily="34" charset="0"/>
              </a:rPr>
              <a:t>: </a:t>
            </a:r>
            <a:r>
              <a:rPr lang="it-IT" sz="2400" b="1" dirty="0" smtClean="0">
                <a:solidFill>
                  <a:schemeClr val="bg1"/>
                </a:solidFill>
                <a:latin typeface="Century Gothic" pitchFamily="34" charset="0"/>
              </a:rPr>
              <a:t>Mobile Operator License </a:t>
            </a:r>
            <a:r>
              <a:rPr lang="id-ID" sz="2400" b="1" dirty="0" smtClean="0">
                <a:solidFill>
                  <a:schemeClr val="bg1"/>
                </a:solidFill>
                <a:latin typeface="Century Gothic" pitchFamily="34" charset="0"/>
              </a:rPr>
              <a:t>i</a:t>
            </a:r>
            <a:r>
              <a:rPr lang="it-IT" sz="2400" b="1" dirty="0" smtClean="0">
                <a:solidFill>
                  <a:schemeClr val="bg1"/>
                </a:solidFill>
                <a:latin typeface="Century Gothic" pitchFamily="34" charset="0"/>
              </a:rPr>
              <a:t>n Chininsia</a:t>
            </a:r>
          </a:p>
          <a:p>
            <a:endParaRPr lang="en-US" sz="2400" b="1" dirty="0">
              <a:solidFill>
                <a:schemeClr val="bg1"/>
              </a:solidFill>
              <a:latin typeface="Century Gothic" pitchFamily="34" charset="0"/>
            </a:endParaRPr>
          </a:p>
        </p:txBody>
      </p:sp>
      <p:sp>
        <p:nvSpPr>
          <p:cNvPr id="44" name="TextBox 43"/>
          <p:cNvSpPr txBox="1"/>
          <p:nvPr/>
        </p:nvSpPr>
        <p:spPr>
          <a:xfrm>
            <a:off x="-1" y="911870"/>
            <a:ext cx="7256803" cy="369332"/>
          </a:xfrm>
          <a:prstGeom prst="rect">
            <a:avLst/>
          </a:prstGeom>
          <a:solidFill>
            <a:schemeClr val="bg1"/>
          </a:solidFill>
        </p:spPr>
        <p:txBody>
          <a:bodyPr wrap="square" rtlCol="0">
            <a:spAutoFit/>
          </a:bodyPr>
          <a:lstStyle/>
          <a:p>
            <a:r>
              <a:rPr lang="id-ID" b="1" dirty="0" smtClean="0">
                <a:latin typeface="Century Gothic" pitchFamily="34" charset="0"/>
              </a:rPr>
              <a:t>Expansion to World’s 4</a:t>
            </a:r>
            <a:r>
              <a:rPr lang="id-ID" b="1" baseline="30000" dirty="0" smtClean="0">
                <a:latin typeface="Century Gothic" pitchFamily="34" charset="0"/>
              </a:rPr>
              <a:t>th</a:t>
            </a:r>
            <a:r>
              <a:rPr lang="id-ID" b="1" dirty="0" smtClean="0">
                <a:latin typeface="Century Gothic" pitchFamily="34" charset="0"/>
              </a:rPr>
              <a:t> largest mobile market country</a:t>
            </a:r>
            <a:endParaRPr lang="en-US" b="1" baseline="30000" dirty="0">
              <a:latin typeface="Century Gothic" pitchFamily="34" charset="0"/>
            </a:endParaRPr>
          </a:p>
        </p:txBody>
      </p:sp>
    </p:spTree>
    <p:extLst>
      <p:ext uri="{BB962C8B-B14F-4D97-AF65-F5344CB8AC3E}">
        <p14:creationId xmlns:p14="http://schemas.microsoft.com/office/powerpoint/2010/main" val="13864013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9" name="Rectangle 18"/>
          <p:cNvSpPr/>
          <p:nvPr/>
        </p:nvSpPr>
        <p:spPr>
          <a:xfrm>
            <a:off x="-7601" y="341191"/>
            <a:ext cx="576064" cy="57606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p:cNvSpPr txBox="1"/>
          <p:nvPr/>
        </p:nvSpPr>
        <p:spPr>
          <a:xfrm>
            <a:off x="611559" y="167558"/>
            <a:ext cx="6805481" cy="923330"/>
          </a:xfrm>
          <a:prstGeom prst="rect">
            <a:avLst/>
          </a:prstGeom>
          <a:noFill/>
        </p:spPr>
        <p:txBody>
          <a:bodyPr wrap="square" rtlCol="0">
            <a:spAutoFit/>
          </a:bodyPr>
          <a:lstStyle/>
          <a:p>
            <a:r>
              <a:rPr lang="en-US" sz="3600" b="1" dirty="0" smtClean="0">
                <a:latin typeface="Century Gothic" pitchFamily="34" charset="0"/>
              </a:rPr>
              <a:t>The </a:t>
            </a:r>
            <a:r>
              <a:rPr lang="id-ID" sz="3600" b="1" dirty="0" smtClean="0">
                <a:latin typeface="Century Gothic" pitchFamily="34" charset="0"/>
              </a:rPr>
              <a:t>Opportunity</a:t>
            </a:r>
          </a:p>
          <a:p>
            <a:r>
              <a:rPr lang="en-US" b="1" dirty="0">
                <a:latin typeface="Century Gothic" pitchFamily="34" charset="0"/>
              </a:rPr>
              <a:t>Renewal of Four </a:t>
            </a:r>
            <a:r>
              <a:rPr lang="en-US" b="1" dirty="0" smtClean="0">
                <a:latin typeface="Century Gothic" pitchFamily="34" charset="0"/>
              </a:rPr>
              <a:t>Big </a:t>
            </a:r>
            <a:r>
              <a:rPr lang="en-US" b="1" dirty="0">
                <a:latin typeface="Century Gothic" pitchFamily="34" charset="0"/>
              </a:rPr>
              <a:t>Mobile Operator Licenses</a:t>
            </a:r>
          </a:p>
        </p:txBody>
      </p:sp>
      <p:sp>
        <p:nvSpPr>
          <p:cNvPr id="21" name="TextBox 20"/>
          <p:cNvSpPr txBox="1"/>
          <p:nvPr/>
        </p:nvSpPr>
        <p:spPr>
          <a:xfrm>
            <a:off x="381000" y="1904524"/>
            <a:ext cx="4502017" cy="3200876"/>
          </a:xfrm>
          <a:prstGeom prst="rect">
            <a:avLst/>
          </a:prstGeom>
          <a:noFill/>
        </p:spPr>
        <p:txBody>
          <a:bodyPr wrap="square" rtlCol="0">
            <a:spAutoFit/>
          </a:bodyPr>
          <a:lstStyle/>
          <a:p>
            <a:pPr algn="ctr"/>
            <a:r>
              <a:rPr lang="id-ID" sz="16600" b="1" dirty="0" smtClean="0">
                <a:ln w="3175">
                  <a:noFill/>
                </a:ln>
                <a:solidFill>
                  <a:schemeClr val="accent6"/>
                </a:solidFill>
                <a:latin typeface="Century Gothic" panose="020B0502020202020204" pitchFamily="34" charset="0"/>
              </a:rPr>
              <a:t>82%</a:t>
            </a:r>
          </a:p>
          <a:p>
            <a:pPr algn="ctr"/>
            <a:r>
              <a:rPr lang="id-ID" sz="3600" dirty="0" smtClean="0">
                <a:ln w="3175">
                  <a:noFill/>
                </a:ln>
                <a:latin typeface="Century Gothic" panose="020B0502020202020204" pitchFamily="34" charset="0"/>
              </a:rPr>
              <a:t>Market Share</a:t>
            </a:r>
            <a:endParaRPr lang="id-ID" sz="3600" dirty="0">
              <a:ln w="3175">
                <a:noFill/>
              </a:ln>
              <a:latin typeface="Century Gothic" panose="020B0502020202020204" pitchFamily="34" charset="0"/>
            </a:endParaRPr>
          </a:p>
        </p:txBody>
      </p:sp>
      <p:sp>
        <p:nvSpPr>
          <p:cNvPr id="22" name="TextBox 21"/>
          <p:cNvSpPr txBox="1"/>
          <p:nvPr/>
        </p:nvSpPr>
        <p:spPr>
          <a:xfrm>
            <a:off x="4267200" y="1611124"/>
            <a:ext cx="4613900" cy="3539430"/>
          </a:xfrm>
          <a:prstGeom prst="rect">
            <a:avLst/>
          </a:prstGeom>
          <a:noFill/>
        </p:spPr>
        <p:txBody>
          <a:bodyPr wrap="square" rtlCol="0">
            <a:spAutoFit/>
          </a:bodyPr>
          <a:lstStyle/>
          <a:p>
            <a:pPr algn="ctr"/>
            <a:r>
              <a:rPr lang="id-ID" sz="3200" dirty="0" smtClean="0">
                <a:latin typeface="Century Gothic" pitchFamily="34" charset="0"/>
              </a:rPr>
              <a:t>Cloudnet</a:t>
            </a:r>
          </a:p>
          <a:p>
            <a:pPr algn="ctr"/>
            <a:r>
              <a:rPr lang="id-ID" sz="3200" dirty="0">
                <a:latin typeface="Century Gothic" pitchFamily="34" charset="0"/>
              </a:rPr>
              <a:t>+</a:t>
            </a:r>
            <a:endParaRPr lang="id-ID" sz="3200" dirty="0" smtClean="0">
              <a:latin typeface="Century Gothic" pitchFamily="34" charset="0"/>
            </a:endParaRPr>
          </a:p>
          <a:p>
            <a:pPr algn="ctr"/>
            <a:r>
              <a:rPr lang="id-ID" sz="3200" dirty="0" smtClean="0">
                <a:latin typeface="Century Gothic" pitchFamily="34" charset="0"/>
              </a:rPr>
              <a:t>InterCom</a:t>
            </a:r>
          </a:p>
          <a:p>
            <a:pPr algn="ctr"/>
            <a:r>
              <a:rPr lang="id-ID" sz="3200" dirty="0" smtClean="0">
                <a:latin typeface="Century Gothic" pitchFamily="34" charset="0"/>
              </a:rPr>
              <a:t>+</a:t>
            </a:r>
          </a:p>
          <a:p>
            <a:pPr algn="ctr"/>
            <a:r>
              <a:rPr lang="id-ID" sz="3200" dirty="0" smtClean="0">
                <a:latin typeface="Century Gothic" pitchFamily="34" charset="0"/>
              </a:rPr>
              <a:t>AxtonTel</a:t>
            </a:r>
          </a:p>
          <a:p>
            <a:pPr algn="ctr"/>
            <a:r>
              <a:rPr lang="id-ID" sz="3200" dirty="0" smtClean="0">
                <a:latin typeface="Century Gothic" pitchFamily="34" charset="0"/>
              </a:rPr>
              <a:t>+</a:t>
            </a:r>
          </a:p>
          <a:p>
            <a:pPr algn="ctr"/>
            <a:r>
              <a:rPr lang="id-ID" sz="3200" dirty="0" smtClean="0">
                <a:latin typeface="Century Gothic" pitchFamily="34" charset="0"/>
              </a:rPr>
              <a:t>Bartini</a:t>
            </a:r>
          </a:p>
        </p:txBody>
      </p:sp>
      <p:sp>
        <p:nvSpPr>
          <p:cNvPr id="23" name="TextBox 22"/>
          <p:cNvSpPr txBox="1"/>
          <p:nvPr/>
        </p:nvSpPr>
        <p:spPr>
          <a:xfrm>
            <a:off x="1923709" y="5805264"/>
            <a:ext cx="7256803" cy="369332"/>
          </a:xfrm>
          <a:prstGeom prst="rect">
            <a:avLst/>
          </a:prstGeom>
          <a:noFill/>
        </p:spPr>
        <p:txBody>
          <a:bodyPr wrap="square" rtlCol="0">
            <a:spAutoFit/>
          </a:bodyPr>
          <a:lstStyle/>
          <a:p>
            <a:pPr algn="r"/>
            <a:r>
              <a:rPr lang="id-ID" dirty="0" smtClean="0">
                <a:latin typeface="Century Gothic" pitchFamily="34" charset="0"/>
              </a:rPr>
              <a:t>License will expire by end of 2017</a:t>
            </a:r>
            <a:endParaRPr lang="en-US" baseline="30000" dirty="0">
              <a:latin typeface="Century Gothic" pitchFamily="34" charset="0"/>
            </a:endParaRPr>
          </a:p>
        </p:txBody>
      </p:sp>
    </p:spTree>
    <p:extLst>
      <p:ext uri="{BB962C8B-B14F-4D97-AF65-F5344CB8AC3E}">
        <p14:creationId xmlns:p14="http://schemas.microsoft.com/office/powerpoint/2010/main" val="14381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6283259" y="2707456"/>
            <a:ext cx="2860741" cy="14416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latin typeface="Century Gothic" panose="020B0502020202020204" pitchFamily="34" charset="0"/>
            </a:endParaRPr>
          </a:p>
        </p:txBody>
      </p:sp>
      <p:sp>
        <p:nvSpPr>
          <p:cNvPr id="37" name="Rectangle 36"/>
          <p:cNvSpPr/>
          <p:nvPr/>
        </p:nvSpPr>
        <p:spPr>
          <a:xfrm>
            <a:off x="0" y="2672772"/>
            <a:ext cx="2754055" cy="305099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latin typeface="Century Gothic" panose="020B0502020202020204" pitchFamily="34" charset="0"/>
            </a:endParaRPr>
          </a:p>
        </p:txBody>
      </p:sp>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8" name="TextBox 17"/>
          <p:cNvSpPr txBox="1"/>
          <p:nvPr/>
        </p:nvSpPr>
        <p:spPr>
          <a:xfrm>
            <a:off x="0" y="450205"/>
            <a:ext cx="7256802" cy="830997"/>
          </a:xfrm>
          <a:prstGeom prst="rect">
            <a:avLst/>
          </a:prstGeom>
          <a:solidFill>
            <a:srgbClr val="1F4E79"/>
          </a:solidFill>
        </p:spPr>
        <p:txBody>
          <a:bodyPr wrap="square" rtlCol="0">
            <a:spAutoFit/>
          </a:bodyPr>
          <a:lstStyle/>
          <a:p>
            <a:r>
              <a:rPr lang="en-US" sz="2400" b="1" dirty="0" smtClean="0">
                <a:solidFill>
                  <a:schemeClr val="bg1"/>
                </a:solidFill>
                <a:latin typeface="Century Gothic" pitchFamily="34" charset="0"/>
              </a:rPr>
              <a:t>I</a:t>
            </a:r>
            <a:r>
              <a:rPr lang="id-ID" sz="2400" b="1" dirty="0" smtClean="0">
                <a:solidFill>
                  <a:schemeClr val="bg1"/>
                </a:solidFill>
                <a:latin typeface="Century Gothic" pitchFamily="34" charset="0"/>
              </a:rPr>
              <a:t>ssue</a:t>
            </a:r>
            <a:r>
              <a:rPr lang="en-US" sz="2400" b="1" dirty="0" smtClean="0">
                <a:solidFill>
                  <a:schemeClr val="bg1"/>
                </a:solidFill>
                <a:latin typeface="Century Gothic" pitchFamily="34" charset="0"/>
              </a:rPr>
              <a:t> #</a:t>
            </a:r>
            <a:r>
              <a:rPr lang="id-ID" sz="2400" b="1" dirty="0" smtClean="0">
                <a:solidFill>
                  <a:schemeClr val="bg1"/>
                </a:solidFill>
                <a:latin typeface="Century Gothic" pitchFamily="34" charset="0"/>
              </a:rPr>
              <a:t>5</a:t>
            </a:r>
            <a:r>
              <a:rPr lang="en-US" sz="2400" b="1" dirty="0" smtClean="0">
                <a:solidFill>
                  <a:schemeClr val="bg1"/>
                </a:solidFill>
                <a:latin typeface="Century Gothic" pitchFamily="34" charset="0"/>
              </a:rPr>
              <a:t>: </a:t>
            </a:r>
            <a:r>
              <a:rPr lang="it-IT" sz="2400" b="1" dirty="0" smtClean="0">
                <a:solidFill>
                  <a:schemeClr val="bg1"/>
                </a:solidFill>
                <a:latin typeface="Century Gothic" pitchFamily="34" charset="0"/>
              </a:rPr>
              <a:t>Mobile Operator License </a:t>
            </a:r>
            <a:r>
              <a:rPr lang="id-ID" sz="2400" b="1" dirty="0" smtClean="0">
                <a:solidFill>
                  <a:schemeClr val="bg1"/>
                </a:solidFill>
                <a:latin typeface="Century Gothic" pitchFamily="34" charset="0"/>
              </a:rPr>
              <a:t>i</a:t>
            </a:r>
            <a:r>
              <a:rPr lang="it-IT" sz="2400" b="1" dirty="0" smtClean="0">
                <a:solidFill>
                  <a:schemeClr val="bg1"/>
                </a:solidFill>
                <a:latin typeface="Century Gothic" pitchFamily="34" charset="0"/>
              </a:rPr>
              <a:t>n Chininsia</a:t>
            </a:r>
          </a:p>
          <a:p>
            <a:endParaRPr lang="en-US" sz="2400" b="1" dirty="0">
              <a:solidFill>
                <a:schemeClr val="bg1"/>
              </a:solidFill>
              <a:latin typeface="Century Gothic" pitchFamily="34" charset="0"/>
            </a:endParaRPr>
          </a:p>
        </p:txBody>
      </p:sp>
      <p:sp>
        <p:nvSpPr>
          <p:cNvPr id="23" name="Rectangle 22"/>
          <p:cNvSpPr/>
          <p:nvPr/>
        </p:nvSpPr>
        <p:spPr>
          <a:xfrm>
            <a:off x="6283259" y="1959642"/>
            <a:ext cx="2860741" cy="6052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latin typeface="Century Gothic" panose="020B0502020202020204" pitchFamily="34" charset="0"/>
              </a:rPr>
              <a:t>FEASIBILITY</a:t>
            </a:r>
          </a:p>
        </p:txBody>
      </p:sp>
      <p:sp>
        <p:nvSpPr>
          <p:cNvPr id="24" name="Rectangle 23"/>
          <p:cNvSpPr/>
          <p:nvPr/>
        </p:nvSpPr>
        <p:spPr>
          <a:xfrm>
            <a:off x="2942711" y="1959642"/>
            <a:ext cx="3168352" cy="6052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latin typeface="Century Gothic" panose="020B0502020202020204" pitchFamily="34" charset="0"/>
                <a:cs typeface="Arial" panose="020B0604020202020204" pitchFamily="34" charset="0"/>
              </a:rPr>
              <a:t>ACCEPTABILITY</a:t>
            </a:r>
          </a:p>
        </p:txBody>
      </p:sp>
      <p:sp>
        <p:nvSpPr>
          <p:cNvPr id="28" name="Rectangle 27"/>
          <p:cNvSpPr/>
          <p:nvPr/>
        </p:nvSpPr>
        <p:spPr>
          <a:xfrm>
            <a:off x="-16931" y="1959642"/>
            <a:ext cx="2788732" cy="5913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latin typeface="Century Gothic" panose="020B0502020202020204" pitchFamily="34" charset="0"/>
              </a:rPr>
              <a:t>SUITABILITY</a:t>
            </a:r>
          </a:p>
        </p:txBody>
      </p:sp>
      <p:sp>
        <p:nvSpPr>
          <p:cNvPr id="20" name="TextBox 19"/>
          <p:cNvSpPr txBox="1"/>
          <p:nvPr/>
        </p:nvSpPr>
        <p:spPr>
          <a:xfrm>
            <a:off x="-45313" y="2938815"/>
            <a:ext cx="2788732" cy="430887"/>
          </a:xfrm>
          <a:prstGeom prst="rect">
            <a:avLst/>
          </a:prstGeom>
          <a:noFill/>
        </p:spPr>
        <p:txBody>
          <a:bodyPr wrap="square" rtlCol="0">
            <a:spAutoFit/>
          </a:bodyPr>
          <a:lstStyle/>
          <a:p>
            <a:pPr algn="ctr"/>
            <a:r>
              <a:rPr lang="id-ID" sz="2200" dirty="0" smtClean="0">
                <a:latin typeface="Century Gothic" pitchFamily="34" charset="0"/>
              </a:rPr>
              <a:t>305 mio Subscriber</a:t>
            </a:r>
          </a:p>
        </p:txBody>
      </p:sp>
      <p:sp>
        <p:nvSpPr>
          <p:cNvPr id="21" name="TextBox 20"/>
          <p:cNvSpPr txBox="1"/>
          <p:nvPr/>
        </p:nvSpPr>
        <p:spPr>
          <a:xfrm>
            <a:off x="-7601" y="3679287"/>
            <a:ext cx="2762455" cy="769441"/>
          </a:xfrm>
          <a:prstGeom prst="rect">
            <a:avLst/>
          </a:prstGeom>
          <a:noFill/>
        </p:spPr>
        <p:txBody>
          <a:bodyPr wrap="square" rtlCol="0">
            <a:spAutoFit/>
          </a:bodyPr>
          <a:lstStyle/>
          <a:p>
            <a:pPr algn="ctr"/>
            <a:r>
              <a:rPr lang="en-US" sz="2200" dirty="0" smtClean="0">
                <a:latin typeface="Century Gothic" pitchFamily="34" charset="0"/>
              </a:rPr>
              <a:t>“</a:t>
            </a:r>
            <a:r>
              <a:rPr lang="id-ID" sz="2200" dirty="0" smtClean="0">
                <a:latin typeface="Century Gothic" pitchFamily="34" charset="0"/>
              </a:rPr>
              <a:t>Internet Accesss for All</a:t>
            </a:r>
            <a:r>
              <a:rPr lang="en-US" sz="2200" dirty="0" smtClean="0">
                <a:latin typeface="Century Gothic" pitchFamily="34" charset="0"/>
              </a:rPr>
              <a:t>”</a:t>
            </a:r>
            <a:r>
              <a:rPr lang="id-ID" sz="2200" dirty="0" smtClean="0">
                <a:latin typeface="Century Gothic" pitchFamily="34" charset="0"/>
              </a:rPr>
              <a:t> Program</a:t>
            </a:r>
          </a:p>
        </p:txBody>
      </p:sp>
      <p:sp>
        <p:nvSpPr>
          <p:cNvPr id="22" name="TextBox 21"/>
          <p:cNvSpPr txBox="1"/>
          <p:nvPr/>
        </p:nvSpPr>
        <p:spPr>
          <a:xfrm>
            <a:off x="-7601" y="4758313"/>
            <a:ext cx="2779402" cy="769441"/>
          </a:xfrm>
          <a:prstGeom prst="rect">
            <a:avLst/>
          </a:prstGeom>
          <a:noFill/>
        </p:spPr>
        <p:txBody>
          <a:bodyPr wrap="square" rtlCol="0">
            <a:spAutoFit/>
          </a:bodyPr>
          <a:lstStyle/>
          <a:p>
            <a:pPr algn="ctr"/>
            <a:r>
              <a:rPr lang="id-ID" sz="2200" dirty="0" smtClean="0">
                <a:latin typeface="Century Gothic" pitchFamily="34" charset="0"/>
              </a:rPr>
              <a:t>Mobile Number Portability </a:t>
            </a:r>
          </a:p>
        </p:txBody>
      </p:sp>
      <p:sp>
        <p:nvSpPr>
          <p:cNvPr id="35" name="Rectangle 34"/>
          <p:cNvSpPr/>
          <p:nvPr/>
        </p:nvSpPr>
        <p:spPr>
          <a:xfrm>
            <a:off x="2942711" y="2682260"/>
            <a:ext cx="3168352" cy="3050995"/>
          </a:xfrm>
          <a:prstGeom prst="rect">
            <a:avLst/>
          </a:prstGeom>
          <a:solidFill>
            <a:srgbClr val="FF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latin typeface="Century Gothic" panose="020B0502020202020204" pitchFamily="34" charset="0"/>
            </a:endParaRPr>
          </a:p>
        </p:txBody>
      </p:sp>
      <p:sp>
        <p:nvSpPr>
          <p:cNvPr id="2" name="Rectangle 1"/>
          <p:cNvSpPr/>
          <p:nvPr/>
        </p:nvSpPr>
        <p:spPr>
          <a:xfrm>
            <a:off x="2942711" y="2709885"/>
            <a:ext cx="3168352" cy="769441"/>
          </a:xfrm>
          <a:prstGeom prst="rect">
            <a:avLst/>
          </a:prstGeom>
          <a:noFill/>
        </p:spPr>
        <p:txBody>
          <a:bodyPr wrap="square">
            <a:spAutoFit/>
          </a:bodyPr>
          <a:lstStyle/>
          <a:p>
            <a:pPr algn="ctr"/>
            <a:r>
              <a:rPr lang="en-US" sz="2200" dirty="0">
                <a:latin typeface="Century Gothic" pitchFamily="34" charset="0"/>
              </a:rPr>
              <a:t>Change of P</a:t>
            </a:r>
            <a:r>
              <a:rPr lang="id-ID" sz="2200" dirty="0">
                <a:latin typeface="Century Gothic" pitchFamily="34" charset="0"/>
              </a:rPr>
              <a:t>olitical </a:t>
            </a:r>
            <a:r>
              <a:rPr lang="en-US" sz="2200" dirty="0">
                <a:latin typeface="Century Gothic" pitchFamily="34" charset="0"/>
              </a:rPr>
              <a:t>Power</a:t>
            </a:r>
            <a:endParaRPr lang="en-US" sz="2200" dirty="0"/>
          </a:p>
        </p:txBody>
      </p:sp>
      <p:sp>
        <p:nvSpPr>
          <p:cNvPr id="3" name="Rectangle 2"/>
          <p:cNvSpPr/>
          <p:nvPr/>
        </p:nvSpPr>
        <p:spPr>
          <a:xfrm>
            <a:off x="2941912" y="3798399"/>
            <a:ext cx="3147930" cy="769441"/>
          </a:xfrm>
          <a:prstGeom prst="rect">
            <a:avLst/>
          </a:prstGeom>
        </p:spPr>
        <p:txBody>
          <a:bodyPr wrap="square">
            <a:spAutoFit/>
          </a:bodyPr>
          <a:lstStyle/>
          <a:p>
            <a:pPr algn="ctr"/>
            <a:r>
              <a:rPr lang="id-ID" sz="2200" dirty="0">
                <a:latin typeface="Century Gothic" pitchFamily="34" charset="0"/>
              </a:rPr>
              <a:t>Probability </a:t>
            </a:r>
            <a:r>
              <a:rPr lang="id-ID" sz="2200" dirty="0" smtClean="0">
                <a:latin typeface="Century Gothic" pitchFamily="34" charset="0"/>
              </a:rPr>
              <a:t>of</a:t>
            </a:r>
            <a:endParaRPr lang="en-US" sz="2200" dirty="0" smtClean="0">
              <a:latin typeface="Century Gothic" pitchFamily="34" charset="0"/>
            </a:endParaRPr>
          </a:p>
          <a:p>
            <a:pPr algn="ctr"/>
            <a:r>
              <a:rPr lang="en-US" sz="2200" dirty="0" smtClean="0">
                <a:latin typeface="Century Gothic" pitchFamily="34" charset="0"/>
              </a:rPr>
              <a:t>W</a:t>
            </a:r>
            <a:r>
              <a:rPr lang="id-ID" sz="2200" dirty="0">
                <a:latin typeface="Century Gothic" pitchFamily="34" charset="0"/>
              </a:rPr>
              <a:t>inning</a:t>
            </a:r>
            <a:endParaRPr lang="en-US" sz="2200" dirty="0"/>
          </a:p>
        </p:txBody>
      </p:sp>
      <p:sp>
        <p:nvSpPr>
          <p:cNvPr id="4" name="Rectangle 3"/>
          <p:cNvSpPr/>
          <p:nvPr/>
        </p:nvSpPr>
        <p:spPr>
          <a:xfrm>
            <a:off x="2941912" y="4948388"/>
            <a:ext cx="3169151" cy="769441"/>
          </a:xfrm>
          <a:prstGeom prst="rect">
            <a:avLst/>
          </a:prstGeom>
          <a:solidFill>
            <a:schemeClr val="accent2">
              <a:lumMod val="20000"/>
              <a:lumOff val="80000"/>
            </a:schemeClr>
          </a:solidFill>
        </p:spPr>
        <p:txBody>
          <a:bodyPr wrap="square">
            <a:spAutoFit/>
          </a:bodyPr>
          <a:lstStyle/>
          <a:p>
            <a:pPr algn="ctr"/>
            <a:r>
              <a:rPr lang="en-US" sz="2200" dirty="0">
                <a:latin typeface="Century Gothic" pitchFamily="34" charset="0"/>
              </a:rPr>
              <a:t>I</a:t>
            </a:r>
            <a:r>
              <a:rPr lang="id-ID" sz="2200" dirty="0">
                <a:latin typeface="Century Gothic" pitchFamily="34" charset="0"/>
              </a:rPr>
              <a:t>ntense </a:t>
            </a:r>
            <a:r>
              <a:rPr lang="en-US" sz="2200" dirty="0" smtClean="0">
                <a:latin typeface="Century Gothic" pitchFamily="34" charset="0"/>
              </a:rPr>
              <a:t>P</a:t>
            </a:r>
            <a:r>
              <a:rPr lang="id-ID" sz="2200" dirty="0" smtClean="0">
                <a:latin typeface="Century Gothic" pitchFamily="34" charset="0"/>
              </a:rPr>
              <a:t>rice </a:t>
            </a:r>
            <a:r>
              <a:rPr lang="en-US" sz="2200" dirty="0" smtClean="0">
                <a:latin typeface="Century Gothic" pitchFamily="34" charset="0"/>
              </a:rPr>
              <a:t>C</a:t>
            </a:r>
            <a:r>
              <a:rPr lang="id-ID" sz="2200" dirty="0" smtClean="0">
                <a:latin typeface="Century Gothic" pitchFamily="34" charset="0"/>
              </a:rPr>
              <a:t>ompetition</a:t>
            </a:r>
            <a:endParaRPr lang="id-ID" sz="2200" dirty="0">
              <a:latin typeface="Century Gothic" pitchFamily="34" charset="0"/>
            </a:endParaRPr>
          </a:p>
        </p:txBody>
      </p:sp>
      <p:sp>
        <p:nvSpPr>
          <p:cNvPr id="36" name="Rectangle 35"/>
          <p:cNvSpPr/>
          <p:nvPr/>
        </p:nvSpPr>
        <p:spPr>
          <a:xfrm>
            <a:off x="6283259" y="4149080"/>
            <a:ext cx="2860741" cy="15890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latin typeface="Century Gothic" panose="020B0502020202020204" pitchFamily="34" charset="0"/>
            </a:endParaRPr>
          </a:p>
        </p:txBody>
      </p:sp>
      <p:sp>
        <p:nvSpPr>
          <p:cNvPr id="5" name="Rectangle 4"/>
          <p:cNvSpPr/>
          <p:nvPr/>
        </p:nvSpPr>
        <p:spPr>
          <a:xfrm>
            <a:off x="6283259" y="3108277"/>
            <a:ext cx="2860741" cy="769441"/>
          </a:xfrm>
          <a:prstGeom prst="rect">
            <a:avLst/>
          </a:prstGeom>
        </p:spPr>
        <p:txBody>
          <a:bodyPr wrap="square">
            <a:spAutoFit/>
          </a:bodyPr>
          <a:lstStyle/>
          <a:p>
            <a:pPr algn="ctr"/>
            <a:r>
              <a:rPr lang="id-ID" sz="2200" dirty="0">
                <a:latin typeface="Century Gothic" pitchFamily="34" charset="0"/>
              </a:rPr>
              <a:t>MCOM Chininsia Limited</a:t>
            </a:r>
          </a:p>
        </p:txBody>
      </p:sp>
      <p:sp>
        <p:nvSpPr>
          <p:cNvPr id="7" name="Rectangle 6"/>
          <p:cNvSpPr/>
          <p:nvPr/>
        </p:nvSpPr>
        <p:spPr>
          <a:xfrm>
            <a:off x="6298920" y="4640998"/>
            <a:ext cx="2860741" cy="430887"/>
          </a:xfrm>
          <a:prstGeom prst="rect">
            <a:avLst/>
          </a:prstGeom>
        </p:spPr>
        <p:txBody>
          <a:bodyPr wrap="square">
            <a:spAutoFit/>
          </a:bodyPr>
          <a:lstStyle/>
          <a:p>
            <a:pPr algn="ctr"/>
            <a:r>
              <a:rPr lang="en-US" sz="2200" dirty="0" smtClean="0">
                <a:latin typeface="Century Gothic" pitchFamily="34" charset="0"/>
              </a:rPr>
              <a:t>Acquire </a:t>
            </a:r>
            <a:r>
              <a:rPr lang="id-ID" sz="2200" dirty="0" smtClean="0">
                <a:latin typeface="Century Gothic" pitchFamily="34" charset="0"/>
              </a:rPr>
              <a:t>CloudNet</a:t>
            </a:r>
            <a:endParaRPr lang="id-ID" sz="2200" dirty="0">
              <a:latin typeface="Century Gothic" pitchFamily="34" charset="0"/>
            </a:endParaRPr>
          </a:p>
        </p:txBody>
      </p:sp>
    </p:spTree>
    <p:extLst>
      <p:ext uri="{BB962C8B-B14F-4D97-AF65-F5344CB8AC3E}">
        <p14:creationId xmlns:p14="http://schemas.microsoft.com/office/powerpoint/2010/main" val="2992423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0" y="450205"/>
            <a:ext cx="4161717"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MCOM Situational Analysis</a:t>
            </a:r>
            <a:endParaRPr lang="en-US" sz="2400" b="1" dirty="0">
              <a:solidFill>
                <a:schemeClr val="bg1"/>
              </a:solidFill>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4" name="TextBox 43"/>
          <p:cNvSpPr txBox="1"/>
          <p:nvPr/>
        </p:nvSpPr>
        <p:spPr>
          <a:xfrm>
            <a:off x="0" y="911870"/>
            <a:ext cx="3518912" cy="369332"/>
          </a:xfrm>
          <a:prstGeom prst="rect">
            <a:avLst/>
          </a:prstGeom>
          <a:solidFill>
            <a:schemeClr val="bg1"/>
          </a:solidFill>
        </p:spPr>
        <p:txBody>
          <a:bodyPr wrap="none" rtlCol="0">
            <a:spAutoFit/>
          </a:bodyPr>
          <a:lstStyle/>
          <a:p>
            <a:r>
              <a:rPr lang="en-US" b="1" dirty="0" smtClean="0">
                <a:latin typeface="Century Gothic" pitchFamily="34" charset="0"/>
              </a:rPr>
              <a:t>Internal and External Analysis</a:t>
            </a:r>
            <a:endParaRPr lang="en-US" b="1" dirty="0">
              <a:latin typeface="Century Gothic" pitchFamily="34" charset="0"/>
            </a:endParaRPr>
          </a:p>
        </p:txBody>
      </p:sp>
      <p:sp>
        <p:nvSpPr>
          <p:cNvPr id="5" name="TextBox 4"/>
          <p:cNvSpPr txBox="1"/>
          <p:nvPr/>
        </p:nvSpPr>
        <p:spPr>
          <a:xfrm>
            <a:off x="2018249" y="2118761"/>
            <a:ext cx="5068351" cy="461665"/>
          </a:xfrm>
          <a:prstGeom prst="rect">
            <a:avLst/>
          </a:prstGeom>
          <a:solidFill>
            <a:schemeClr val="accent1">
              <a:lumMod val="20000"/>
              <a:lumOff val="80000"/>
            </a:schemeClr>
          </a:solidFill>
        </p:spPr>
        <p:txBody>
          <a:bodyPr wrap="square" rtlCol="0">
            <a:spAutoFit/>
          </a:bodyPr>
          <a:lstStyle/>
          <a:p>
            <a:pPr algn="ctr"/>
            <a:r>
              <a:rPr lang="en-US" sz="2400" dirty="0" smtClean="0">
                <a:latin typeface="Adobe Gothic Std B" panose="020B0800000000000000" pitchFamily="34" charset="-128"/>
                <a:ea typeface="Adobe Gothic Std B" panose="020B0800000000000000" pitchFamily="34" charset="-128"/>
              </a:rPr>
              <a:t>Service Provided</a:t>
            </a:r>
            <a:endParaRPr lang="en-US" sz="2400" dirty="0">
              <a:latin typeface="Adobe Gothic Std B" panose="020B0800000000000000" pitchFamily="34" charset="-128"/>
              <a:ea typeface="Adobe Gothic Std B" panose="020B0800000000000000" pitchFamily="34" charset="-128"/>
            </a:endParaRPr>
          </a:p>
        </p:txBody>
      </p:sp>
      <p:sp>
        <p:nvSpPr>
          <p:cNvPr id="13" name="Rectangle 12"/>
          <p:cNvSpPr/>
          <p:nvPr/>
        </p:nvSpPr>
        <p:spPr>
          <a:xfrm>
            <a:off x="0" y="2118761"/>
            <a:ext cx="1935994"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dobe Gothic Std B" panose="020B0800000000000000" pitchFamily="34" charset="-128"/>
                <a:ea typeface="Adobe Gothic Std B" panose="020B0800000000000000" pitchFamily="34" charset="-128"/>
              </a:rPr>
              <a:t>Market</a:t>
            </a:r>
            <a:endParaRPr lang="en-US" sz="2400" dirty="0">
              <a:latin typeface="Adobe Gothic Std B" panose="020B0800000000000000" pitchFamily="34" charset="-128"/>
              <a:ea typeface="Adobe Gothic Std B" panose="020B0800000000000000" pitchFamily="34" charset="-128"/>
            </a:endParaRPr>
          </a:p>
        </p:txBody>
      </p:sp>
      <p:pic>
        <p:nvPicPr>
          <p:cNvPr id="3074" name="Picture 2" descr="communication, man, network, people, teamwork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95643"/>
            <a:ext cx="1365651" cy="158193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91551" y="4359941"/>
            <a:ext cx="2209800" cy="830997"/>
          </a:xfrm>
          <a:prstGeom prst="rect">
            <a:avLst/>
          </a:prstGeom>
        </p:spPr>
        <p:txBody>
          <a:bodyPr wrap="square">
            <a:spAutoFit/>
          </a:bodyPr>
          <a:lstStyle/>
          <a:p>
            <a:pPr algn="ctr"/>
            <a:r>
              <a:rPr lang="en-US" sz="2400" dirty="0" smtClean="0">
                <a:latin typeface="Century Gothic" panose="020B0502020202020204" pitchFamily="34" charset="0"/>
                <a:ea typeface="Calibri" panose="020F0502020204030204" pitchFamily="34" charset="0"/>
                <a:cs typeface="Times New Roman" panose="02020603050405020304" pitchFamily="18" charset="0"/>
              </a:rPr>
              <a:t>250 million subscriber</a:t>
            </a:r>
            <a:r>
              <a:rPr lang="id-ID" sz="2400" dirty="0" smtClean="0">
                <a:latin typeface="Century Gothic" panose="020B0502020202020204" pitchFamily="34" charset="0"/>
                <a:ea typeface="Calibri" panose="020F0502020204030204" pitchFamily="34" charset="0"/>
                <a:cs typeface="Times New Roman" panose="02020603050405020304" pitchFamily="18" charset="0"/>
              </a:rPr>
              <a:t>s</a:t>
            </a:r>
            <a:endParaRPr lang="en-US" sz="2400" dirty="0">
              <a:latin typeface="Century Gothic" panose="020B0502020202020204" pitchFamily="34" charset="0"/>
            </a:endParaRPr>
          </a:p>
        </p:txBody>
      </p:sp>
      <p:sp>
        <p:nvSpPr>
          <p:cNvPr id="40" name="Rectangle 39"/>
          <p:cNvSpPr/>
          <p:nvPr/>
        </p:nvSpPr>
        <p:spPr>
          <a:xfrm>
            <a:off x="7168855" y="2118761"/>
            <a:ext cx="1975145"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dobe Gothic Std B" panose="020B0800000000000000" pitchFamily="34" charset="-128"/>
                <a:ea typeface="Adobe Gothic Std B" panose="020B0800000000000000" pitchFamily="34" charset="-128"/>
              </a:rPr>
              <a:t>Growth</a:t>
            </a:r>
            <a:endParaRPr lang="en-US" sz="2400" dirty="0">
              <a:latin typeface="Adobe Gothic Std B" panose="020B0800000000000000" pitchFamily="34" charset="-128"/>
              <a:ea typeface="Adobe Gothic Std B" panose="020B0800000000000000" pitchFamily="34" charset="-128"/>
            </a:endParaRPr>
          </a:p>
        </p:txBody>
      </p:sp>
      <p:sp>
        <p:nvSpPr>
          <p:cNvPr id="19" name="Rectangle 18"/>
          <p:cNvSpPr/>
          <p:nvPr/>
        </p:nvSpPr>
        <p:spPr>
          <a:xfrm>
            <a:off x="2133600" y="4831720"/>
            <a:ext cx="4953000" cy="461665"/>
          </a:xfrm>
          <a:prstGeom prst="rect">
            <a:avLst/>
          </a:prstGeom>
        </p:spPr>
        <p:txBody>
          <a:bodyPr wrap="square">
            <a:spAutoFit/>
          </a:bodyPr>
          <a:lstStyle/>
          <a:p>
            <a:pPr algn="ctr"/>
            <a:r>
              <a:rPr lang="en-US" sz="2400" dirty="0">
                <a:latin typeface="Century Gothic" panose="020B0502020202020204" pitchFamily="34" charset="0"/>
                <a:ea typeface="Calibri" panose="020F0502020204030204" pitchFamily="34" charset="0"/>
                <a:cs typeface="Times New Roman" panose="02020603050405020304" pitchFamily="18" charset="0"/>
              </a:rPr>
              <a:t>V</a:t>
            </a:r>
            <a:r>
              <a:rPr lang="en-US" sz="2400" dirty="0" smtClean="0">
                <a:latin typeface="Century Gothic" panose="020B0502020202020204" pitchFamily="34" charset="0"/>
                <a:ea typeface="Calibri" panose="020F0502020204030204" pitchFamily="34" charset="0"/>
                <a:cs typeface="Times New Roman" panose="02020603050405020304" pitchFamily="18" charset="0"/>
              </a:rPr>
              <a:t>alue Added Services</a:t>
            </a:r>
            <a:endParaRPr lang="en-US" sz="2400" dirty="0">
              <a:latin typeface="Century Gothic" panose="020B0502020202020204" pitchFamily="34" charset="0"/>
            </a:endParaRPr>
          </a:p>
        </p:txBody>
      </p:sp>
      <p:sp>
        <p:nvSpPr>
          <p:cNvPr id="20" name="Rectangle 19"/>
          <p:cNvSpPr/>
          <p:nvPr/>
        </p:nvSpPr>
        <p:spPr>
          <a:xfrm>
            <a:off x="2095500" y="2868605"/>
            <a:ext cx="4953000" cy="461665"/>
          </a:xfrm>
          <a:prstGeom prst="rect">
            <a:avLst/>
          </a:prstGeom>
        </p:spPr>
        <p:txBody>
          <a:bodyPr wrap="square">
            <a:spAutoFit/>
          </a:bodyPr>
          <a:lstStyle/>
          <a:p>
            <a:pPr algn="ctr"/>
            <a:r>
              <a:rPr lang="en-US" sz="2400" dirty="0" smtClean="0">
                <a:latin typeface="Century Gothic" panose="020B0502020202020204" pitchFamily="34" charset="0"/>
                <a:ea typeface="Calibri" panose="020F0502020204030204" pitchFamily="34" charset="0"/>
                <a:cs typeface="Times New Roman" panose="02020603050405020304" pitchFamily="18" charset="0"/>
              </a:rPr>
              <a:t>Business Solutions</a:t>
            </a:r>
            <a:endParaRPr lang="en-US" sz="2400" dirty="0">
              <a:latin typeface="Century Gothic" panose="020B0502020202020204" pitchFamily="34" charset="0"/>
            </a:endParaRPr>
          </a:p>
        </p:txBody>
      </p:sp>
      <p:sp>
        <p:nvSpPr>
          <p:cNvPr id="21" name="Rectangle 20"/>
          <p:cNvSpPr/>
          <p:nvPr/>
        </p:nvSpPr>
        <p:spPr>
          <a:xfrm>
            <a:off x="2125202" y="3516859"/>
            <a:ext cx="4953000" cy="461665"/>
          </a:xfrm>
          <a:prstGeom prst="rect">
            <a:avLst/>
          </a:prstGeom>
        </p:spPr>
        <p:txBody>
          <a:bodyPr wrap="square">
            <a:spAutoFit/>
          </a:bodyPr>
          <a:lstStyle/>
          <a:p>
            <a:pPr algn="ctr"/>
            <a:r>
              <a:rPr lang="en-US" sz="2400" dirty="0" smtClean="0">
                <a:latin typeface="Century Gothic" panose="020B0502020202020204" pitchFamily="34" charset="0"/>
                <a:ea typeface="Calibri" panose="020F0502020204030204" pitchFamily="34" charset="0"/>
                <a:cs typeface="Times New Roman" panose="02020603050405020304" pitchFamily="18" charset="0"/>
              </a:rPr>
              <a:t>Voice </a:t>
            </a:r>
            <a:r>
              <a:rPr lang="en-US" sz="2400" dirty="0">
                <a:latin typeface="Century Gothic" panose="020B0502020202020204" pitchFamily="34" charset="0"/>
                <a:ea typeface="Calibri" panose="020F0502020204030204" pitchFamily="34" charset="0"/>
                <a:cs typeface="Times New Roman" panose="02020603050405020304" pitchFamily="18" charset="0"/>
              </a:rPr>
              <a:t>and </a:t>
            </a:r>
            <a:r>
              <a:rPr lang="en-US" sz="2400" dirty="0" smtClean="0">
                <a:latin typeface="Century Gothic" panose="020B0502020202020204" pitchFamily="34" charset="0"/>
                <a:ea typeface="Calibri" panose="020F0502020204030204" pitchFamily="34" charset="0"/>
                <a:cs typeface="Times New Roman" panose="02020603050405020304" pitchFamily="18" charset="0"/>
              </a:rPr>
              <a:t>Data Services</a:t>
            </a:r>
            <a:endParaRPr lang="en-US" sz="2400" dirty="0">
              <a:latin typeface="Century Gothic" panose="020B0502020202020204" pitchFamily="34" charset="0"/>
            </a:endParaRPr>
          </a:p>
        </p:txBody>
      </p:sp>
      <p:sp>
        <p:nvSpPr>
          <p:cNvPr id="22" name="Rectangle 21"/>
          <p:cNvSpPr/>
          <p:nvPr/>
        </p:nvSpPr>
        <p:spPr>
          <a:xfrm>
            <a:off x="2125202" y="4170383"/>
            <a:ext cx="4953000" cy="461665"/>
          </a:xfrm>
          <a:prstGeom prst="rect">
            <a:avLst/>
          </a:prstGeom>
        </p:spPr>
        <p:txBody>
          <a:bodyPr wrap="square">
            <a:spAutoFit/>
          </a:bodyPr>
          <a:lstStyle/>
          <a:p>
            <a:pPr algn="ctr"/>
            <a:r>
              <a:rPr lang="en-US" sz="2400" dirty="0" smtClean="0">
                <a:latin typeface="Century Gothic" panose="020B0502020202020204" pitchFamily="34" charset="0"/>
                <a:ea typeface="Calibri" panose="020F0502020204030204" pitchFamily="34" charset="0"/>
                <a:cs typeface="Times New Roman" panose="02020603050405020304" pitchFamily="18" charset="0"/>
              </a:rPr>
              <a:t>Messaging</a:t>
            </a:r>
            <a:endParaRPr lang="en-US" sz="2400" dirty="0">
              <a:latin typeface="Century Gothic" panose="020B0502020202020204" pitchFamily="34" charset="0"/>
            </a:endParaRPr>
          </a:p>
        </p:txBody>
      </p:sp>
      <p:sp>
        <p:nvSpPr>
          <p:cNvPr id="23" name="Rectangle 22"/>
          <p:cNvSpPr/>
          <p:nvPr/>
        </p:nvSpPr>
        <p:spPr>
          <a:xfrm>
            <a:off x="7114728" y="2716001"/>
            <a:ext cx="2209800" cy="523220"/>
          </a:xfrm>
          <a:prstGeom prst="rect">
            <a:avLst/>
          </a:prstGeom>
        </p:spPr>
        <p:txBody>
          <a:bodyPr wrap="square">
            <a:spAutoFit/>
          </a:bodyPr>
          <a:lstStyle/>
          <a:p>
            <a:pPr algn="ctr"/>
            <a:r>
              <a:rPr lang="en-US" sz="2800" b="1" smtClean="0">
                <a:latin typeface="Century Gothic" panose="020B0502020202020204" pitchFamily="34" charset="0"/>
                <a:ea typeface="Calibri" panose="020F0502020204030204" pitchFamily="34" charset="0"/>
                <a:cs typeface="Times New Roman" panose="02020603050405020304" pitchFamily="18" charset="0"/>
              </a:rPr>
              <a:t>12%</a:t>
            </a:r>
            <a:endParaRPr lang="en-US" sz="2800" b="1" dirty="0">
              <a:latin typeface="Century Gothic" panose="020B0502020202020204" pitchFamily="34" charset="0"/>
            </a:endParaRPr>
          </a:p>
        </p:txBody>
      </p:sp>
      <p:sp>
        <p:nvSpPr>
          <p:cNvPr id="24" name="Rectangle 23"/>
          <p:cNvSpPr/>
          <p:nvPr/>
        </p:nvSpPr>
        <p:spPr>
          <a:xfrm>
            <a:off x="7038528" y="3175686"/>
            <a:ext cx="2209800" cy="461665"/>
          </a:xfrm>
          <a:prstGeom prst="rect">
            <a:avLst/>
          </a:prstGeom>
        </p:spPr>
        <p:txBody>
          <a:bodyPr wrap="square">
            <a:spAutoFit/>
          </a:bodyPr>
          <a:lstStyle/>
          <a:p>
            <a:pPr algn="ctr"/>
            <a:r>
              <a:rPr lang="en-US" sz="2400" smtClean="0">
                <a:latin typeface="Century Gothic" panose="020B0502020202020204" pitchFamily="34" charset="0"/>
                <a:ea typeface="Calibri" panose="020F0502020204030204" pitchFamily="34" charset="0"/>
                <a:cs typeface="Times New Roman" panose="02020603050405020304" pitchFamily="18" charset="0"/>
              </a:rPr>
              <a:t>Subscriber</a:t>
            </a:r>
            <a:endParaRPr lang="en-US" sz="2400" dirty="0">
              <a:latin typeface="Century Gothic" panose="020B0502020202020204" pitchFamily="34" charset="0"/>
            </a:endParaRPr>
          </a:p>
        </p:txBody>
      </p:sp>
      <p:sp>
        <p:nvSpPr>
          <p:cNvPr id="25" name="Rectangle 24"/>
          <p:cNvSpPr/>
          <p:nvPr/>
        </p:nvSpPr>
        <p:spPr>
          <a:xfrm>
            <a:off x="7092655" y="3802975"/>
            <a:ext cx="2209800" cy="523220"/>
          </a:xfrm>
          <a:prstGeom prst="rect">
            <a:avLst/>
          </a:prstGeom>
        </p:spPr>
        <p:txBody>
          <a:bodyPr wrap="square">
            <a:spAutoFit/>
          </a:bodyPr>
          <a:lstStyle/>
          <a:p>
            <a:pPr algn="ctr"/>
            <a:r>
              <a:rPr lang="en-US" sz="2800" b="1" smtClean="0">
                <a:latin typeface="Century Gothic" panose="020B0502020202020204" pitchFamily="34" charset="0"/>
                <a:ea typeface="Calibri" panose="020F0502020204030204" pitchFamily="34" charset="0"/>
                <a:cs typeface="Times New Roman" panose="02020603050405020304" pitchFamily="18" charset="0"/>
              </a:rPr>
              <a:t>11%</a:t>
            </a:r>
            <a:endParaRPr lang="en-US" sz="2800" b="1" dirty="0">
              <a:latin typeface="Century Gothic" panose="020B0502020202020204" pitchFamily="34" charset="0"/>
            </a:endParaRPr>
          </a:p>
        </p:txBody>
      </p:sp>
      <p:sp>
        <p:nvSpPr>
          <p:cNvPr id="26" name="Rectangle 25"/>
          <p:cNvSpPr/>
          <p:nvPr/>
        </p:nvSpPr>
        <p:spPr>
          <a:xfrm>
            <a:off x="7168855" y="4326195"/>
            <a:ext cx="2057400" cy="830997"/>
          </a:xfrm>
          <a:prstGeom prst="rect">
            <a:avLst/>
          </a:prstGeom>
        </p:spPr>
        <p:txBody>
          <a:bodyPr wrap="square">
            <a:spAutoFit/>
          </a:bodyPr>
          <a:lstStyle/>
          <a:p>
            <a:pPr algn="ctr"/>
            <a:r>
              <a:rPr lang="en-US" sz="2400" smtClean="0">
                <a:latin typeface="Century Gothic" panose="020B0502020202020204" pitchFamily="34" charset="0"/>
                <a:ea typeface="Calibri" panose="020F0502020204030204" pitchFamily="34" charset="0"/>
                <a:cs typeface="Times New Roman" panose="02020603050405020304" pitchFamily="18" charset="0"/>
              </a:rPr>
              <a:t>Mobile Penetration</a:t>
            </a:r>
            <a:endParaRPr lang="en-US" sz="2400" dirty="0">
              <a:latin typeface="Century Gothic" panose="020B0502020202020204" pitchFamily="34" charset="0"/>
            </a:endParaRPr>
          </a:p>
        </p:txBody>
      </p:sp>
    </p:spTree>
    <p:extLst>
      <p:ext uri="{BB962C8B-B14F-4D97-AF65-F5344CB8AC3E}">
        <p14:creationId xmlns:p14="http://schemas.microsoft.com/office/powerpoint/2010/main" val="988581212"/>
      </p:ext>
    </p:extLst>
  </p:cSld>
  <p:clrMapOvr>
    <a:masterClrMapping/>
  </p:clrMapOvr>
  <mc:AlternateContent xmlns:mc="http://schemas.openxmlformats.org/markup-compatibility/2006">
    <mc:Choice xmlns:p14="http://schemas.microsoft.com/office/powerpoint/2010/main" Requires="p14">
      <p:transition spd="slow" p14:dur="2000" advTm="20391"/>
    </mc:Choice>
    <mc:Fallback>
      <p:transition spd="slow" advTm="2039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6283259" y="2707456"/>
            <a:ext cx="2860741" cy="1441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solidFill>
                <a:schemeClr val="bg1">
                  <a:lumMod val="85000"/>
                </a:schemeClr>
              </a:solidFill>
              <a:latin typeface="Century Gothic" panose="020B0502020202020204" pitchFamily="34" charset="0"/>
            </a:endParaRPr>
          </a:p>
        </p:txBody>
      </p:sp>
      <p:sp>
        <p:nvSpPr>
          <p:cNvPr id="37" name="Rectangle 36"/>
          <p:cNvSpPr/>
          <p:nvPr/>
        </p:nvSpPr>
        <p:spPr>
          <a:xfrm>
            <a:off x="0" y="2672772"/>
            <a:ext cx="2754055" cy="305099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latin typeface="Century Gothic" panose="020B0502020202020204" pitchFamily="34" charset="0"/>
            </a:endParaRPr>
          </a:p>
        </p:txBody>
      </p:sp>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8" name="TextBox 17"/>
          <p:cNvSpPr txBox="1"/>
          <p:nvPr/>
        </p:nvSpPr>
        <p:spPr>
          <a:xfrm>
            <a:off x="0" y="450205"/>
            <a:ext cx="7256802" cy="830997"/>
          </a:xfrm>
          <a:prstGeom prst="rect">
            <a:avLst/>
          </a:prstGeom>
          <a:solidFill>
            <a:srgbClr val="1F4E79"/>
          </a:solidFill>
        </p:spPr>
        <p:txBody>
          <a:bodyPr wrap="square" rtlCol="0">
            <a:spAutoFit/>
          </a:bodyPr>
          <a:lstStyle/>
          <a:p>
            <a:r>
              <a:rPr lang="en-US" sz="2400" b="1" dirty="0" smtClean="0">
                <a:solidFill>
                  <a:schemeClr val="bg1"/>
                </a:solidFill>
                <a:latin typeface="Century Gothic" pitchFamily="34" charset="0"/>
              </a:rPr>
              <a:t>I</a:t>
            </a:r>
            <a:r>
              <a:rPr lang="id-ID" sz="2400" b="1" dirty="0" smtClean="0">
                <a:solidFill>
                  <a:schemeClr val="bg1"/>
                </a:solidFill>
                <a:latin typeface="Century Gothic" pitchFamily="34" charset="0"/>
              </a:rPr>
              <a:t>ssue</a:t>
            </a:r>
            <a:r>
              <a:rPr lang="en-US" sz="2400" b="1" dirty="0" smtClean="0">
                <a:solidFill>
                  <a:schemeClr val="bg1"/>
                </a:solidFill>
                <a:latin typeface="Century Gothic" pitchFamily="34" charset="0"/>
              </a:rPr>
              <a:t> #</a:t>
            </a:r>
            <a:r>
              <a:rPr lang="id-ID" sz="2400" b="1" dirty="0" smtClean="0">
                <a:solidFill>
                  <a:schemeClr val="bg1"/>
                </a:solidFill>
                <a:latin typeface="Century Gothic" pitchFamily="34" charset="0"/>
              </a:rPr>
              <a:t>5</a:t>
            </a:r>
            <a:r>
              <a:rPr lang="en-US" sz="2400" b="1" dirty="0" smtClean="0">
                <a:solidFill>
                  <a:schemeClr val="bg1"/>
                </a:solidFill>
                <a:latin typeface="Century Gothic" pitchFamily="34" charset="0"/>
              </a:rPr>
              <a:t>: </a:t>
            </a:r>
            <a:r>
              <a:rPr lang="it-IT" sz="2400" b="1" dirty="0" smtClean="0">
                <a:solidFill>
                  <a:schemeClr val="bg1"/>
                </a:solidFill>
                <a:latin typeface="Century Gothic" pitchFamily="34" charset="0"/>
              </a:rPr>
              <a:t>Mobile Operator License </a:t>
            </a:r>
            <a:r>
              <a:rPr lang="id-ID" sz="2400" b="1" dirty="0" smtClean="0">
                <a:solidFill>
                  <a:schemeClr val="bg1"/>
                </a:solidFill>
                <a:latin typeface="Century Gothic" pitchFamily="34" charset="0"/>
              </a:rPr>
              <a:t>i</a:t>
            </a:r>
            <a:r>
              <a:rPr lang="it-IT" sz="2400" b="1" dirty="0" smtClean="0">
                <a:solidFill>
                  <a:schemeClr val="bg1"/>
                </a:solidFill>
                <a:latin typeface="Century Gothic" pitchFamily="34" charset="0"/>
              </a:rPr>
              <a:t>n Chininsia</a:t>
            </a:r>
          </a:p>
          <a:p>
            <a:endParaRPr lang="en-US" sz="2400" b="1" dirty="0">
              <a:solidFill>
                <a:schemeClr val="bg1"/>
              </a:solidFill>
              <a:latin typeface="Century Gothic" pitchFamily="34" charset="0"/>
            </a:endParaRPr>
          </a:p>
        </p:txBody>
      </p:sp>
      <p:sp>
        <p:nvSpPr>
          <p:cNvPr id="23" name="Rectangle 22"/>
          <p:cNvSpPr/>
          <p:nvPr/>
        </p:nvSpPr>
        <p:spPr>
          <a:xfrm>
            <a:off x="6283259" y="1959642"/>
            <a:ext cx="2860741" cy="605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solidFill>
                  <a:schemeClr val="bg1">
                    <a:lumMod val="85000"/>
                  </a:schemeClr>
                </a:solidFill>
                <a:latin typeface="Century Gothic" panose="020B0502020202020204" pitchFamily="34" charset="0"/>
              </a:rPr>
              <a:t>FEASIBILITY</a:t>
            </a:r>
          </a:p>
        </p:txBody>
      </p:sp>
      <p:sp>
        <p:nvSpPr>
          <p:cNvPr id="24" name="Rectangle 23"/>
          <p:cNvSpPr/>
          <p:nvPr/>
        </p:nvSpPr>
        <p:spPr>
          <a:xfrm>
            <a:off x="2942711" y="1959642"/>
            <a:ext cx="3168352" cy="605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solidFill>
                  <a:schemeClr val="bg1">
                    <a:lumMod val="85000"/>
                  </a:schemeClr>
                </a:solidFill>
                <a:latin typeface="Century Gothic" panose="020B0502020202020204" pitchFamily="34" charset="0"/>
                <a:cs typeface="Arial" panose="020B0604020202020204" pitchFamily="34" charset="0"/>
              </a:rPr>
              <a:t>ACCEPTABILITY</a:t>
            </a:r>
          </a:p>
        </p:txBody>
      </p:sp>
      <p:sp>
        <p:nvSpPr>
          <p:cNvPr id="28" name="Rectangle 27"/>
          <p:cNvSpPr/>
          <p:nvPr/>
        </p:nvSpPr>
        <p:spPr>
          <a:xfrm>
            <a:off x="-16931" y="1959642"/>
            <a:ext cx="2788732" cy="5913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latin typeface="Century Gothic" panose="020B0502020202020204" pitchFamily="34" charset="0"/>
              </a:rPr>
              <a:t>SUITABILITY</a:t>
            </a:r>
          </a:p>
        </p:txBody>
      </p:sp>
      <p:sp>
        <p:nvSpPr>
          <p:cNvPr id="20" name="TextBox 19"/>
          <p:cNvSpPr txBox="1"/>
          <p:nvPr/>
        </p:nvSpPr>
        <p:spPr>
          <a:xfrm>
            <a:off x="-45313" y="2938815"/>
            <a:ext cx="2788732" cy="430887"/>
          </a:xfrm>
          <a:prstGeom prst="rect">
            <a:avLst/>
          </a:prstGeom>
          <a:noFill/>
        </p:spPr>
        <p:txBody>
          <a:bodyPr wrap="square" rtlCol="0">
            <a:spAutoFit/>
          </a:bodyPr>
          <a:lstStyle/>
          <a:p>
            <a:pPr algn="ctr"/>
            <a:r>
              <a:rPr lang="id-ID" sz="2200" dirty="0" smtClean="0">
                <a:latin typeface="Century Gothic" pitchFamily="34" charset="0"/>
              </a:rPr>
              <a:t>305 mio Subscriber</a:t>
            </a:r>
          </a:p>
        </p:txBody>
      </p:sp>
      <p:sp>
        <p:nvSpPr>
          <p:cNvPr id="21" name="TextBox 20"/>
          <p:cNvSpPr txBox="1"/>
          <p:nvPr/>
        </p:nvSpPr>
        <p:spPr>
          <a:xfrm>
            <a:off x="-7601" y="3679287"/>
            <a:ext cx="2762455" cy="769441"/>
          </a:xfrm>
          <a:prstGeom prst="rect">
            <a:avLst/>
          </a:prstGeom>
          <a:noFill/>
        </p:spPr>
        <p:txBody>
          <a:bodyPr wrap="square" rtlCol="0">
            <a:spAutoFit/>
          </a:bodyPr>
          <a:lstStyle/>
          <a:p>
            <a:pPr algn="ctr"/>
            <a:r>
              <a:rPr lang="en-US" sz="2200" dirty="0" smtClean="0">
                <a:latin typeface="Century Gothic" pitchFamily="34" charset="0"/>
              </a:rPr>
              <a:t>“</a:t>
            </a:r>
            <a:r>
              <a:rPr lang="id-ID" sz="2200" dirty="0" smtClean="0">
                <a:latin typeface="Century Gothic" pitchFamily="34" charset="0"/>
              </a:rPr>
              <a:t>Internet Accesss for All</a:t>
            </a:r>
            <a:r>
              <a:rPr lang="en-US" sz="2200" dirty="0" smtClean="0">
                <a:latin typeface="Century Gothic" pitchFamily="34" charset="0"/>
              </a:rPr>
              <a:t>”</a:t>
            </a:r>
            <a:r>
              <a:rPr lang="id-ID" sz="2200" dirty="0" smtClean="0">
                <a:latin typeface="Century Gothic" pitchFamily="34" charset="0"/>
              </a:rPr>
              <a:t> Program</a:t>
            </a:r>
          </a:p>
        </p:txBody>
      </p:sp>
      <p:sp>
        <p:nvSpPr>
          <p:cNvPr id="22" name="TextBox 21"/>
          <p:cNvSpPr txBox="1"/>
          <p:nvPr/>
        </p:nvSpPr>
        <p:spPr>
          <a:xfrm>
            <a:off x="-7601" y="4758313"/>
            <a:ext cx="2779402" cy="769441"/>
          </a:xfrm>
          <a:prstGeom prst="rect">
            <a:avLst/>
          </a:prstGeom>
          <a:noFill/>
        </p:spPr>
        <p:txBody>
          <a:bodyPr wrap="square" rtlCol="0">
            <a:spAutoFit/>
          </a:bodyPr>
          <a:lstStyle/>
          <a:p>
            <a:pPr algn="ctr"/>
            <a:r>
              <a:rPr lang="id-ID" sz="2200" dirty="0" smtClean="0">
                <a:latin typeface="Century Gothic" pitchFamily="34" charset="0"/>
              </a:rPr>
              <a:t>Mobile Number Portability </a:t>
            </a:r>
          </a:p>
        </p:txBody>
      </p:sp>
      <p:sp>
        <p:nvSpPr>
          <p:cNvPr id="35" name="Rectangle 34"/>
          <p:cNvSpPr/>
          <p:nvPr/>
        </p:nvSpPr>
        <p:spPr>
          <a:xfrm>
            <a:off x="2942711" y="2682260"/>
            <a:ext cx="3168352" cy="30509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solidFill>
                <a:schemeClr val="bg1">
                  <a:lumMod val="85000"/>
                </a:schemeClr>
              </a:solidFill>
              <a:latin typeface="Century Gothic" panose="020B0502020202020204" pitchFamily="34" charset="0"/>
            </a:endParaRPr>
          </a:p>
        </p:txBody>
      </p:sp>
      <p:sp>
        <p:nvSpPr>
          <p:cNvPr id="2" name="Rectangle 1"/>
          <p:cNvSpPr/>
          <p:nvPr/>
        </p:nvSpPr>
        <p:spPr>
          <a:xfrm>
            <a:off x="2942711" y="2709885"/>
            <a:ext cx="3168352" cy="769441"/>
          </a:xfrm>
          <a:prstGeom prst="rect">
            <a:avLst/>
          </a:prstGeom>
          <a:solidFill>
            <a:schemeClr val="bg1">
              <a:lumMod val="95000"/>
            </a:schemeClr>
          </a:solidFill>
        </p:spPr>
        <p:txBody>
          <a:bodyPr wrap="square">
            <a:spAutoFit/>
          </a:bodyPr>
          <a:lstStyle/>
          <a:p>
            <a:pPr algn="ctr"/>
            <a:r>
              <a:rPr lang="en-US" sz="2200" dirty="0">
                <a:solidFill>
                  <a:schemeClr val="bg1">
                    <a:lumMod val="85000"/>
                  </a:schemeClr>
                </a:solidFill>
                <a:latin typeface="Century Gothic" pitchFamily="34" charset="0"/>
              </a:rPr>
              <a:t>Change of P</a:t>
            </a:r>
            <a:r>
              <a:rPr lang="id-ID" sz="2200" dirty="0">
                <a:solidFill>
                  <a:schemeClr val="bg1">
                    <a:lumMod val="85000"/>
                  </a:schemeClr>
                </a:solidFill>
                <a:latin typeface="Century Gothic" pitchFamily="34" charset="0"/>
              </a:rPr>
              <a:t>olitical </a:t>
            </a:r>
            <a:r>
              <a:rPr lang="en-US" sz="2200" dirty="0">
                <a:solidFill>
                  <a:schemeClr val="bg1">
                    <a:lumMod val="85000"/>
                  </a:schemeClr>
                </a:solidFill>
                <a:latin typeface="Century Gothic" pitchFamily="34" charset="0"/>
              </a:rPr>
              <a:t>Power</a:t>
            </a:r>
            <a:endParaRPr lang="en-US" sz="2200" dirty="0">
              <a:solidFill>
                <a:schemeClr val="bg1">
                  <a:lumMod val="85000"/>
                </a:schemeClr>
              </a:solidFill>
            </a:endParaRPr>
          </a:p>
        </p:txBody>
      </p:sp>
      <p:sp>
        <p:nvSpPr>
          <p:cNvPr id="3" name="Rectangle 2"/>
          <p:cNvSpPr/>
          <p:nvPr/>
        </p:nvSpPr>
        <p:spPr>
          <a:xfrm>
            <a:off x="2941912" y="3798399"/>
            <a:ext cx="3147930" cy="769441"/>
          </a:xfrm>
          <a:prstGeom prst="rect">
            <a:avLst/>
          </a:prstGeom>
          <a:solidFill>
            <a:schemeClr val="bg1">
              <a:lumMod val="95000"/>
            </a:schemeClr>
          </a:solidFill>
        </p:spPr>
        <p:txBody>
          <a:bodyPr wrap="square">
            <a:spAutoFit/>
          </a:bodyPr>
          <a:lstStyle/>
          <a:p>
            <a:pPr algn="ctr"/>
            <a:r>
              <a:rPr lang="id-ID" sz="2200" dirty="0">
                <a:solidFill>
                  <a:schemeClr val="bg1">
                    <a:lumMod val="85000"/>
                  </a:schemeClr>
                </a:solidFill>
                <a:latin typeface="Century Gothic" pitchFamily="34" charset="0"/>
              </a:rPr>
              <a:t>Probability </a:t>
            </a:r>
            <a:r>
              <a:rPr lang="id-ID" sz="2200" dirty="0" smtClean="0">
                <a:solidFill>
                  <a:schemeClr val="bg1">
                    <a:lumMod val="85000"/>
                  </a:schemeClr>
                </a:solidFill>
                <a:latin typeface="Century Gothic" pitchFamily="34" charset="0"/>
              </a:rPr>
              <a:t>of</a:t>
            </a:r>
            <a:endParaRPr lang="en-US" sz="2200" dirty="0" smtClean="0">
              <a:solidFill>
                <a:schemeClr val="bg1">
                  <a:lumMod val="85000"/>
                </a:schemeClr>
              </a:solidFill>
              <a:latin typeface="Century Gothic" pitchFamily="34" charset="0"/>
            </a:endParaRPr>
          </a:p>
          <a:p>
            <a:pPr algn="ctr"/>
            <a:r>
              <a:rPr lang="en-US" sz="2200" dirty="0" smtClean="0">
                <a:solidFill>
                  <a:schemeClr val="bg1">
                    <a:lumMod val="85000"/>
                  </a:schemeClr>
                </a:solidFill>
                <a:latin typeface="Century Gothic" pitchFamily="34" charset="0"/>
              </a:rPr>
              <a:t>W</a:t>
            </a:r>
            <a:r>
              <a:rPr lang="id-ID" sz="2200" dirty="0">
                <a:solidFill>
                  <a:schemeClr val="bg1">
                    <a:lumMod val="85000"/>
                  </a:schemeClr>
                </a:solidFill>
                <a:latin typeface="Century Gothic" pitchFamily="34" charset="0"/>
              </a:rPr>
              <a:t>inning</a:t>
            </a:r>
            <a:endParaRPr lang="en-US" sz="2200" dirty="0">
              <a:solidFill>
                <a:schemeClr val="bg1">
                  <a:lumMod val="85000"/>
                </a:schemeClr>
              </a:solidFill>
            </a:endParaRPr>
          </a:p>
        </p:txBody>
      </p:sp>
      <p:sp>
        <p:nvSpPr>
          <p:cNvPr id="4" name="Rectangle 3"/>
          <p:cNvSpPr/>
          <p:nvPr/>
        </p:nvSpPr>
        <p:spPr>
          <a:xfrm>
            <a:off x="2941912" y="4948388"/>
            <a:ext cx="3169151" cy="769441"/>
          </a:xfrm>
          <a:prstGeom prst="rect">
            <a:avLst/>
          </a:prstGeom>
          <a:solidFill>
            <a:schemeClr val="bg1">
              <a:lumMod val="95000"/>
            </a:schemeClr>
          </a:solidFill>
        </p:spPr>
        <p:txBody>
          <a:bodyPr wrap="square">
            <a:spAutoFit/>
          </a:bodyPr>
          <a:lstStyle/>
          <a:p>
            <a:pPr algn="ctr"/>
            <a:r>
              <a:rPr lang="en-US" sz="2200" dirty="0">
                <a:solidFill>
                  <a:schemeClr val="bg1">
                    <a:lumMod val="85000"/>
                  </a:schemeClr>
                </a:solidFill>
                <a:latin typeface="Century Gothic" pitchFamily="34" charset="0"/>
              </a:rPr>
              <a:t>I</a:t>
            </a:r>
            <a:r>
              <a:rPr lang="id-ID" sz="2200" dirty="0">
                <a:solidFill>
                  <a:schemeClr val="bg1">
                    <a:lumMod val="85000"/>
                  </a:schemeClr>
                </a:solidFill>
                <a:latin typeface="Century Gothic" pitchFamily="34" charset="0"/>
              </a:rPr>
              <a:t>ntense </a:t>
            </a:r>
            <a:r>
              <a:rPr lang="en-US" sz="2200" dirty="0" smtClean="0">
                <a:solidFill>
                  <a:schemeClr val="bg1">
                    <a:lumMod val="85000"/>
                  </a:schemeClr>
                </a:solidFill>
                <a:latin typeface="Century Gothic" pitchFamily="34" charset="0"/>
              </a:rPr>
              <a:t>P</a:t>
            </a:r>
            <a:r>
              <a:rPr lang="id-ID" sz="2200" dirty="0" smtClean="0">
                <a:solidFill>
                  <a:schemeClr val="bg1">
                    <a:lumMod val="85000"/>
                  </a:schemeClr>
                </a:solidFill>
                <a:latin typeface="Century Gothic" pitchFamily="34" charset="0"/>
              </a:rPr>
              <a:t>rice </a:t>
            </a:r>
            <a:r>
              <a:rPr lang="en-US" sz="2200" dirty="0" smtClean="0">
                <a:solidFill>
                  <a:schemeClr val="bg1">
                    <a:lumMod val="85000"/>
                  </a:schemeClr>
                </a:solidFill>
                <a:latin typeface="Century Gothic" pitchFamily="34" charset="0"/>
              </a:rPr>
              <a:t>C</a:t>
            </a:r>
            <a:r>
              <a:rPr lang="id-ID" sz="2200" dirty="0" smtClean="0">
                <a:solidFill>
                  <a:schemeClr val="bg1">
                    <a:lumMod val="85000"/>
                  </a:schemeClr>
                </a:solidFill>
                <a:latin typeface="Century Gothic" pitchFamily="34" charset="0"/>
              </a:rPr>
              <a:t>ompetition</a:t>
            </a:r>
            <a:endParaRPr lang="id-ID" sz="2200" dirty="0">
              <a:solidFill>
                <a:schemeClr val="bg1">
                  <a:lumMod val="85000"/>
                </a:schemeClr>
              </a:solidFill>
              <a:latin typeface="Century Gothic" pitchFamily="34" charset="0"/>
            </a:endParaRPr>
          </a:p>
        </p:txBody>
      </p:sp>
      <p:sp>
        <p:nvSpPr>
          <p:cNvPr id="36" name="Rectangle 35"/>
          <p:cNvSpPr/>
          <p:nvPr/>
        </p:nvSpPr>
        <p:spPr>
          <a:xfrm>
            <a:off x="6283259" y="4149080"/>
            <a:ext cx="2860741" cy="1589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solidFill>
                <a:schemeClr val="bg1">
                  <a:lumMod val="85000"/>
                </a:schemeClr>
              </a:solidFill>
              <a:latin typeface="Century Gothic" panose="020B0502020202020204" pitchFamily="34" charset="0"/>
            </a:endParaRPr>
          </a:p>
        </p:txBody>
      </p:sp>
      <p:sp>
        <p:nvSpPr>
          <p:cNvPr id="5" name="Rectangle 4"/>
          <p:cNvSpPr/>
          <p:nvPr/>
        </p:nvSpPr>
        <p:spPr>
          <a:xfrm>
            <a:off x="6283259" y="3108277"/>
            <a:ext cx="2860741" cy="769441"/>
          </a:xfrm>
          <a:prstGeom prst="rect">
            <a:avLst/>
          </a:prstGeom>
          <a:solidFill>
            <a:schemeClr val="bg1">
              <a:lumMod val="95000"/>
            </a:schemeClr>
          </a:solidFill>
        </p:spPr>
        <p:txBody>
          <a:bodyPr wrap="square">
            <a:spAutoFit/>
          </a:bodyPr>
          <a:lstStyle/>
          <a:p>
            <a:pPr algn="ctr"/>
            <a:r>
              <a:rPr lang="id-ID" sz="2200" dirty="0">
                <a:solidFill>
                  <a:schemeClr val="bg1">
                    <a:lumMod val="85000"/>
                  </a:schemeClr>
                </a:solidFill>
                <a:latin typeface="Century Gothic" pitchFamily="34" charset="0"/>
              </a:rPr>
              <a:t>MCOM Chininsia Limited</a:t>
            </a:r>
          </a:p>
        </p:txBody>
      </p:sp>
      <p:sp>
        <p:nvSpPr>
          <p:cNvPr id="39" name="Rectangle 38"/>
          <p:cNvSpPr/>
          <p:nvPr/>
        </p:nvSpPr>
        <p:spPr>
          <a:xfrm>
            <a:off x="6298920" y="4640998"/>
            <a:ext cx="2860741" cy="430887"/>
          </a:xfrm>
          <a:prstGeom prst="rect">
            <a:avLst/>
          </a:prstGeom>
          <a:solidFill>
            <a:schemeClr val="bg1">
              <a:lumMod val="95000"/>
            </a:schemeClr>
          </a:solidFill>
        </p:spPr>
        <p:txBody>
          <a:bodyPr wrap="square">
            <a:spAutoFit/>
          </a:bodyPr>
          <a:lstStyle/>
          <a:p>
            <a:pPr algn="ctr"/>
            <a:r>
              <a:rPr lang="en-US" sz="2200" dirty="0" smtClean="0">
                <a:solidFill>
                  <a:schemeClr val="bg1">
                    <a:lumMod val="85000"/>
                  </a:schemeClr>
                </a:solidFill>
                <a:latin typeface="Century Gothic" pitchFamily="34" charset="0"/>
              </a:rPr>
              <a:t>Acquire </a:t>
            </a:r>
            <a:r>
              <a:rPr lang="id-ID" sz="2200" dirty="0" smtClean="0">
                <a:solidFill>
                  <a:schemeClr val="bg1">
                    <a:lumMod val="85000"/>
                  </a:schemeClr>
                </a:solidFill>
                <a:latin typeface="Century Gothic" pitchFamily="34" charset="0"/>
              </a:rPr>
              <a:t>CloudNet</a:t>
            </a:r>
            <a:endParaRPr lang="id-ID" sz="2200" dirty="0">
              <a:solidFill>
                <a:schemeClr val="bg1">
                  <a:lumMod val="85000"/>
                </a:schemeClr>
              </a:solidFill>
              <a:latin typeface="Century Gothic" pitchFamily="34" charset="0"/>
            </a:endParaRPr>
          </a:p>
        </p:txBody>
      </p:sp>
    </p:spTree>
    <p:extLst>
      <p:ext uri="{BB962C8B-B14F-4D97-AF65-F5344CB8AC3E}">
        <p14:creationId xmlns:p14="http://schemas.microsoft.com/office/powerpoint/2010/main" val="668652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6283259" y="2707456"/>
            <a:ext cx="2860741" cy="1441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solidFill>
                <a:schemeClr val="bg1">
                  <a:lumMod val="85000"/>
                </a:schemeClr>
              </a:solidFill>
              <a:latin typeface="Century Gothic" panose="020B0502020202020204" pitchFamily="34" charset="0"/>
            </a:endParaRPr>
          </a:p>
        </p:txBody>
      </p:sp>
      <p:sp>
        <p:nvSpPr>
          <p:cNvPr id="37" name="Rectangle 36"/>
          <p:cNvSpPr/>
          <p:nvPr/>
        </p:nvSpPr>
        <p:spPr>
          <a:xfrm>
            <a:off x="0" y="2672772"/>
            <a:ext cx="2754055" cy="30509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solidFill>
                <a:schemeClr val="bg1">
                  <a:lumMod val="85000"/>
                </a:schemeClr>
              </a:solidFill>
              <a:latin typeface="Century Gothic" panose="020B0502020202020204" pitchFamily="34" charset="0"/>
            </a:endParaRPr>
          </a:p>
        </p:txBody>
      </p:sp>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8" name="TextBox 17"/>
          <p:cNvSpPr txBox="1"/>
          <p:nvPr/>
        </p:nvSpPr>
        <p:spPr>
          <a:xfrm>
            <a:off x="0" y="450205"/>
            <a:ext cx="7256802" cy="830997"/>
          </a:xfrm>
          <a:prstGeom prst="rect">
            <a:avLst/>
          </a:prstGeom>
          <a:solidFill>
            <a:srgbClr val="1F4E79"/>
          </a:solidFill>
        </p:spPr>
        <p:txBody>
          <a:bodyPr wrap="square" rtlCol="0">
            <a:spAutoFit/>
          </a:bodyPr>
          <a:lstStyle/>
          <a:p>
            <a:r>
              <a:rPr lang="en-US" sz="2400" b="1" dirty="0" smtClean="0">
                <a:solidFill>
                  <a:schemeClr val="bg1"/>
                </a:solidFill>
                <a:latin typeface="Century Gothic" pitchFamily="34" charset="0"/>
              </a:rPr>
              <a:t>I</a:t>
            </a:r>
            <a:r>
              <a:rPr lang="id-ID" sz="2400" b="1" dirty="0" smtClean="0">
                <a:solidFill>
                  <a:schemeClr val="bg1"/>
                </a:solidFill>
                <a:latin typeface="Century Gothic" pitchFamily="34" charset="0"/>
              </a:rPr>
              <a:t>ssue</a:t>
            </a:r>
            <a:r>
              <a:rPr lang="en-US" sz="2400" b="1" dirty="0" smtClean="0">
                <a:solidFill>
                  <a:schemeClr val="bg1"/>
                </a:solidFill>
                <a:latin typeface="Century Gothic" pitchFamily="34" charset="0"/>
              </a:rPr>
              <a:t> #</a:t>
            </a:r>
            <a:r>
              <a:rPr lang="id-ID" sz="2400" b="1" dirty="0" smtClean="0">
                <a:solidFill>
                  <a:schemeClr val="bg1"/>
                </a:solidFill>
                <a:latin typeface="Century Gothic" pitchFamily="34" charset="0"/>
              </a:rPr>
              <a:t>5</a:t>
            </a:r>
            <a:r>
              <a:rPr lang="en-US" sz="2400" b="1" dirty="0" smtClean="0">
                <a:solidFill>
                  <a:schemeClr val="bg1"/>
                </a:solidFill>
                <a:latin typeface="Century Gothic" pitchFamily="34" charset="0"/>
              </a:rPr>
              <a:t>: </a:t>
            </a:r>
            <a:r>
              <a:rPr lang="it-IT" sz="2400" b="1" dirty="0" smtClean="0">
                <a:solidFill>
                  <a:schemeClr val="bg1"/>
                </a:solidFill>
                <a:latin typeface="Century Gothic" pitchFamily="34" charset="0"/>
              </a:rPr>
              <a:t>Mobile Operator License </a:t>
            </a:r>
            <a:r>
              <a:rPr lang="id-ID" sz="2400" b="1" dirty="0" smtClean="0">
                <a:solidFill>
                  <a:schemeClr val="bg1"/>
                </a:solidFill>
                <a:latin typeface="Century Gothic" pitchFamily="34" charset="0"/>
              </a:rPr>
              <a:t>i</a:t>
            </a:r>
            <a:r>
              <a:rPr lang="it-IT" sz="2400" b="1" dirty="0" smtClean="0">
                <a:solidFill>
                  <a:schemeClr val="bg1"/>
                </a:solidFill>
                <a:latin typeface="Century Gothic" pitchFamily="34" charset="0"/>
              </a:rPr>
              <a:t>n Chininsia</a:t>
            </a:r>
          </a:p>
          <a:p>
            <a:endParaRPr lang="en-US" sz="2400" b="1" dirty="0">
              <a:solidFill>
                <a:schemeClr val="bg1"/>
              </a:solidFill>
              <a:latin typeface="Century Gothic" pitchFamily="34" charset="0"/>
            </a:endParaRPr>
          </a:p>
        </p:txBody>
      </p:sp>
      <p:sp>
        <p:nvSpPr>
          <p:cNvPr id="23" name="Rectangle 22"/>
          <p:cNvSpPr/>
          <p:nvPr/>
        </p:nvSpPr>
        <p:spPr>
          <a:xfrm>
            <a:off x="6283259" y="1959642"/>
            <a:ext cx="2860741" cy="605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solidFill>
                  <a:schemeClr val="bg1">
                    <a:lumMod val="85000"/>
                  </a:schemeClr>
                </a:solidFill>
                <a:latin typeface="Century Gothic" panose="020B0502020202020204" pitchFamily="34" charset="0"/>
              </a:rPr>
              <a:t>FEASIBILITY</a:t>
            </a:r>
          </a:p>
        </p:txBody>
      </p:sp>
      <p:sp>
        <p:nvSpPr>
          <p:cNvPr id="24" name="Rectangle 23"/>
          <p:cNvSpPr/>
          <p:nvPr/>
        </p:nvSpPr>
        <p:spPr>
          <a:xfrm>
            <a:off x="2942711" y="1959642"/>
            <a:ext cx="3168352" cy="6052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latin typeface="Century Gothic" panose="020B0502020202020204" pitchFamily="34" charset="0"/>
                <a:cs typeface="Arial" panose="020B0604020202020204" pitchFamily="34" charset="0"/>
              </a:rPr>
              <a:t>ACCEPTABILITY</a:t>
            </a:r>
          </a:p>
        </p:txBody>
      </p:sp>
      <p:sp>
        <p:nvSpPr>
          <p:cNvPr id="28" name="Rectangle 27"/>
          <p:cNvSpPr/>
          <p:nvPr/>
        </p:nvSpPr>
        <p:spPr>
          <a:xfrm>
            <a:off x="-16931" y="1959642"/>
            <a:ext cx="2788732" cy="5913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solidFill>
                  <a:schemeClr val="bg1">
                    <a:lumMod val="85000"/>
                  </a:schemeClr>
                </a:solidFill>
                <a:latin typeface="Century Gothic" panose="020B0502020202020204" pitchFamily="34" charset="0"/>
              </a:rPr>
              <a:t>SUITABILITY</a:t>
            </a:r>
          </a:p>
        </p:txBody>
      </p:sp>
      <p:sp>
        <p:nvSpPr>
          <p:cNvPr id="20" name="TextBox 19"/>
          <p:cNvSpPr txBox="1"/>
          <p:nvPr/>
        </p:nvSpPr>
        <p:spPr>
          <a:xfrm>
            <a:off x="-45313" y="2938815"/>
            <a:ext cx="2788732" cy="430887"/>
          </a:xfrm>
          <a:prstGeom prst="rect">
            <a:avLst/>
          </a:prstGeom>
          <a:solidFill>
            <a:schemeClr val="bg1">
              <a:lumMod val="95000"/>
            </a:schemeClr>
          </a:solidFill>
        </p:spPr>
        <p:txBody>
          <a:bodyPr wrap="square" rtlCol="0">
            <a:spAutoFit/>
          </a:bodyPr>
          <a:lstStyle/>
          <a:p>
            <a:pPr algn="ctr"/>
            <a:r>
              <a:rPr lang="id-ID" sz="2200" dirty="0" smtClean="0">
                <a:solidFill>
                  <a:schemeClr val="bg1">
                    <a:lumMod val="85000"/>
                  </a:schemeClr>
                </a:solidFill>
                <a:latin typeface="Century Gothic" pitchFamily="34" charset="0"/>
              </a:rPr>
              <a:t>305 mio Subscriber</a:t>
            </a:r>
          </a:p>
        </p:txBody>
      </p:sp>
      <p:sp>
        <p:nvSpPr>
          <p:cNvPr id="21" name="TextBox 20"/>
          <p:cNvSpPr txBox="1"/>
          <p:nvPr/>
        </p:nvSpPr>
        <p:spPr>
          <a:xfrm>
            <a:off x="-7601" y="3679287"/>
            <a:ext cx="2762455" cy="769441"/>
          </a:xfrm>
          <a:prstGeom prst="rect">
            <a:avLst/>
          </a:prstGeom>
          <a:solidFill>
            <a:schemeClr val="bg1">
              <a:lumMod val="95000"/>
            </a:schemeClr>
          </a:solidFill>
        </p:spPr>
        <p:txBody>
          <a:bodyPr wrap="square" rtlCol="0">
            <a:spAutoFit/>
          </a:bodyPr>
          <a:lstStyle/>
          <a:p>
            <a:pPr algn="ctr"/>
            <a:r>
              <a:rPr lang="en-US" sz="2200" dirty="0" smtClean="0">
                <a:solidFill>
                  <a:schemeClr val="bg1">
                    <a:lumMod val="85000"/>
                  </a:schemeClr>
                </a:solidFill>
                <a:latin typeface="Century Gothic" pitchFamily="34" charset="0"/>
              </a:rPr>
              <a:t>“</a:t>
            </a:r>
            <a:r>
              <a:rPr lang="id-ID" sz="2200" dirty="0" smtClean="0">
                <a:solidFill>
                  <a:schemeClr val="bg1">
                    <a:lumMod val="85000"/>
                  </a:schemeClr>
                </a:solidFill>
                <a:latin typeface="Century Gothic" pitchFamily="34" charset="0"/>
              </a:rPr>
              <a:t>Internet Accesss for All</a:t>
            </a:r>
            <a:r>
              <a:rPr lang="en-US" sz="2200" dirty="0" smtClean="0">
                <a:solidFill>
                  <a:schemeClr val="bg1">
                    <a:lumMod val="85000"/>
                  </a:schemeClr>
                </a:solidFill>
                <a:latin typeface="Century Gothic" pitchFamily="34" charset="0"/>
              </a:rPr>
              <a:t>”</a:t>
            </a:r>
            <a:r>
              <a:rPr lang="id-ID" sz="2200" dirty="0" smtClean="0">
                <a:solidFill>
                  <a:schemeClr val="bg1">
                    <a:lumMod val="85000"/>
                  </a:schemeClr>
                </a:solidFill>
                <a:latin typeface="Century Gothic" pitchFamily="34" charset="0"/>
              </a:rPr>
              <a:t> Program</a:t>
            </a:r>
          </a:p>
        </p:txBody>
      </p:sp>
      <p:sp>
        <p:nvSpPr>
          <p:cNvPr id="22" name="TextBox 21"/>
          <p:cNvSpPr txBox="1"/>
          <p:nvPr/>
        </p:nvSpPr>
        <p:spPr>
          <a:xfrm>
            <a:off x="-7601" y="4758313"/>
            <a:ext cx="2779402" cy="769441"/>
          </a:xfrm>
          <a:prstGeom prst="rect">
            <a:avLst/>
          </a:prstGeom>
          <a:solidFill>
            <a:schemeClr val="bg1">
              <a:lumMod val="95000"/>
            </a:schemeClr>
          </a:solidFill>
        </p:spPr>
        <p:txBody>
          <a:bodyPr wrap="square" rtlCol="0">
            <a:spAutoFit/>
          </a:bodyPr>
          <a:lstStyle/>
          <a:p>
            <a:pPr algn="ctr"/>
            <a:r>
              <a:rPr lang="id-ID" sz="2200" dirty="0" smtClean="0">
                <a:solidFill>
                  <a:schemeClr val="bg1">
                    <a:lumMod val="85000"/>
                  </a:schemeClr>
                </a:solidFill>
                <a:latin typeface="Century Gothic" pitchFamily="34" charset="0"/>
              </a:rPr>
              <a:t>Mobile Number Portability </a:t>
            </a:r>
          </a:p>
        </p:txBody>
      </p:sp>
      <p:sp>
        <p:nvSpPr>
          <p:cNvPr id="35" name="Rectangle 34"/>
          <p:cNvSpPr/>
          <p:nvPr/>
        </p:nvSpPr>
        <p:spPr>
          <a:xfrm>
            <a:off x="2942711" y="2682260"/>
            <a:ext cx="3168352" cy="3050995"/>
          </a:xfrm>
          <a:prstGeom prst="rect">
            <a:avLst/>
          </a:prstGeom>
          <a:solidFill>
            <a:srgbClr val="FF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latin typeface="Century Gothic" panose="020B0502020202020204" pitchFamily="34" charset="0"/>
            </a:endParaRPr>
          </a:p>
        </p:txBody>
      </p:sp>
      <p:sp>
        <p:nvSpPr>
          <p:cNvPr id="2" name="Rectangle 1"/>
          <p:cNvSpPr/>
          <p:nvPr/>
        </p:nvSpPr>
        <p:spPr>
          <a:xfrm>
            <a:off x="2942711" y="2709885"/>
            <a:ext cx="3168352" cy="769441"/>
          </a:xfrm>
          <a:prstGeom prst="rect">
            <a:avLst/>
          </a:prstGeom>
          <a:noFill/>
        </p:spPr>
        <p:txBody>
          <a:bodyPr wrap="square">
            <a:spAutoFit/>
          </a:bodyPr>
          <a:lstStyle/>
          <a:p>
            <a:pPr algn="ctr"/>
            <a:r>
              <a:rPr lang="en-US" sz="2200" dirty="0">
                <a:latin typeface="Century Gothic" pitchFamily="34" charset="0"/>
              </a:rPr>
              <a:t>Change of P</a:t>
            </a:r>
            <a:r>
              <a:rPr lang="id-ID" sz="2200" dirty="0">
                <a:latin typeface="Century Gothic" pitchFamily="34" charset="0"/>
              </a:rPr>
              <a:t>olitical </a:t>
            </a:r>
            <a:r>
              <a:rPr lang="en-US" sz="2200" dirty="0">
                <a:latin typeface="Century Gothic" pitchFamily="34" charset="0"/>
              </a:rPr>
              <a:t>Power</a:t>
            </a:r>
            <a:endParaRPr lang="en-US" sz="2200" dirty="0"/>
          </a:p>
        </p:txBody>
      </p:sp>
      <p:sp>
        <p:nvSpPr>
          <p:cNvPr id="3" name="Rectangle 2"/>
          <p:cNvSpPr/>
          <p:nvPr/>
        </p:nvSpPr>
        <p:spPr>
          <a:xfrm>
            <a:off x="2941912" y="3798399"/>
            <a:ext cx="3147930" cy="769441"/>
          </a:xfrm>
          <a:prstGeom prst="rect">
            <a:avLst/>
          </a:prstGeom>
        </p:spPr>
        <p:txBody>
          <a:bodyPr wrap="square">
            <a:spAutoFit/>
          </a:bodyPr>
          <a:lstStyle/>
          <a:p>
            <a:pPr algn="ctr"/>
            <a:r>
              <a:rPr lang="id-ID" sz="2200" dirty="0">
                <a:latin typeface="Century Gothic" pitchFamily="34" charset="0"/>
              </a:rPr>
              <a:t>Probability </a:t>
            </a:r>
            <a:r>
              <a:rPr lang="id-ID" sz="2200" dirty="0" smtClean="0">
                <a:latin typeface="Century Gothic" pitchFamily="34" charset="0"/>
              </a:rPr>
              <a:t>of</a:t>
            </a:r>
            <a:endParaRPr lang="en-US" sz="2200" dirty="0" smtClean="0">
              <a:latin typeface="Century Gothic" pitchFamily="34" charset="0"/>
            </a:endParaRPr>
          </a:p>
          <a:p>
            <a:pPr algn="ctr"/>
            <a:r>
              <a:rPr lang="en-US" sz="2200" dirty="0" smtClean="0">
                <a:latin typeface="Century Gothic" pitchFamily="34" charset="0"/>
              </a:rPr>
              <a:t>W</a:t>
            </a:r>
            <a:r>
              <a:rPr lang="id-ID" sz="2200" dirty="0">
                <a:latin typeface="Century Gothic" pitchFamily="34" charset="0"/>
              </a:rPr>
              <a:t>inning</a:t>
            </a:r>
            <a:endParaRPr lang="en-US" sz="2200" dirty="0"/>
          </a:p>
        </p:txBody>
      </p:sp>
      <p:sp>
        <p:nvSpPr>
          <p:cNvPr id="4" name="Rectangle 3"/>
          <p:cNvSpPr/>
          <p:nvPr/>
        </p:nvSpPr>
        <p:spPr>
          <a:xfrm>
            <a:off x="2941912" y="4948388"/>
            <a:ext cx="3169151" cy="769441"/>
          </a:xfrm>
          <a:prstGeom prst="rect">
            <a:avLst/>
          </a:prstGeom>
          <a:solidFill>
            <a:schemeClr val="accent2">
              <a:lumMod val="20000"/>
              <a:lumOff val="80000"/>
            </a:schemeClr>
          </a:solidFill>
        </p:spPr>
        <p:txBody>
          <a:bodyPr wrap="square">
            <a:spAutoFit/>
          </a:bodyPr>
          <a:lstStyle/>
          <a:p>
            <a:pPr algn="ctr"/>
            <a:r>
              <a:rPr lang="en-US" sz="2200" dirty="0">
                <a:latin typeface="Century Gothic" pitchFamily="34" charset="0"/>
              </a:rPr>
              <a:t>I</a:t>
            </a:r>
            <a:r>
              <a:rPr lang="id-ID" sz="2200" dirty="0">
                <a:latin typeface="Century Gothic" pitchFamily="34" charset="0"/>
              </a:rPr>
              <a:t>ntense </a:t>
            </a:r>
            <a:r>
              <a:rPr lang="en-US" sz="2200" dirty="0" smtClean="0">
                <a:latin typeface="Century Gothic" pitchFamily="34" charset="0"/>
              </a:rPr>
              <a:t>P</a:t>
            </a:r>
            <a:r>
              <a:rPr lang="id-ID" sz="2200" dirty="0" smtClean="0">
                <a:latin typeface="Century Gothic" pitchFamily="34" charset="0"/>
              </a:rPr>
              <a:t>rice </a:t>
            </a:r>
            <a:r>
              <a:rPr lang="en-US" sz="2200" dirty="0" smtClean="0">
                <a:latin typeface="Century Gothic" pitchFamily="34" charset="0"/>
              </a:rPr>
              <a:t>C</a:t>
            </a:r>
            <a:r>
              <a:rPr lang="id-ID" sz="2200" dirty="0" smtClean="0">
                <a:latin typeface="Century Gothic" pitchFamily="34" charset="0"/>
              </a:rPr>
              <a:t>ompetition</a:t>
            </a:r>
            <a:endParaRPr lang="id-ID" sz="2200" dirty="0">
              <a:latin typeface="Century Gothic" pitchFamily="34" charset="0"/>
            </a:endParaRPr>
          </a:p>
        </p:txBody>
      </p:sp>
      <p:sp>
        <p:nvSpPr>
          <p:cNvPr id="36" name="Rectangle 35"/>
          <p:cNvSpPr/>
          <p:nvPr/>
        </p:nvSpPr>
        <p:spPr>
          <a:xfrm>
            <a:off x="6283259" y="4149080"/>
            <a:ext cx="2860741" cy="1589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solidFill>
                <a:schemeClr val="bg1">
                  <a:lumMod val="85000"/>
                </a:schemeClr>
              </a:solidFill>
              <a:latin typeface="Century Gothic" panose="020B0502020202020204" pitchFamily="34" charset="0"/>
            </a:endParaRPr>
          </a:p>
        </p:txBody>
      </p:sp>
      <p:sp>
        <p:nvSpPr>
          <p:cNvPr id="5" name="Rectangle 4"/>
          <p:cNvSpPr/>
          <p:nvPr/>
        </p:nvSpPr>
        <p:spPr>
          <a:xfrm>
            <a:off x="6283259" y="3108277"/>
            <a:ext cx="2860741" cy="769441"/>
          </a:xfrm>
          <a:prstGeom prst="rect">
            <a:avLst/>
          </a:prstGeom>
          <a:solidFill>
            <a:schemeClr val="bg1">
              <a:lumMod val="95000"/>
            </a:schemeClr>
          </a:solidFill>
        </p:spPr>
        <p:txBody>
          <a:bodyPr wrap="square">
            <a:spAutoFit/>
          </a:bodyPr>
          <a:lstStyle/>
          <a:p>
            <a:pPr algn="ctr"/>
            <a:r>
              <a:rPr lang="id-ID" sz="2200" dirty="0">
                <a:solidFill>
                  <a:schemeClr val="bg1">
                    <a:lumMod val="85000"/>
                  </a:schemeClr>
                </a:solidFill>
                <a:latin typeface="Century Gothic" pitchFamily="34" charset="0"/>
              </a:rPr>
              <a:t>MCOM Chininsia Limited</a:t>
            </a:r>
          </a:p>
        </p:txBody>
      </p:sp>
      <p:sp>
        <p:nvSpPr>
          <p:cNvPr id="7" name="Rectangle 6"/>
          <p:cNvSpPr/>
          <p:nvPr/>
        </p:nvSpPr>
        <p:spPr>
          <a:xfrm>
            <a:off x="6298920" y="4640998"/>
            <a:ext cx="2860741" cy="430887"/>
          </a:xfrm>
          <a:prstGeom prst="rect">
            <a:avLst/>
          </a:prstGeom>
          <a:solidFill>
            <a:schemeClr val="bg1">
              <a:lumMod val="95000"/>
            </a:schemeClr>
          </a:solidFill>
        </p:spPr>
        <p:txBody>
          <a:bodyPr wrap="square">
            <a:spAutoFit/>
          </a:bodyPr>
          <a:lstStyle/>
          <a:p>
            <a:pPr algn="ctr"/>
            <a:r>
              <a:rPr lang="en-US" sz="2200" dirty="0" smtClean="0">
                <a:solidFill>
                  <a:schemeClr val="bg1">
                    <a:lumMod val="85000"/>
                  </a:schemeClr>
                </a:solidFill>
                <a:latin typeface="Century Gothic" pitchFamily="34" charset="0"/>
              </a:rPr>
              <a:t>Acquire </a:t>
            </a:r>
            <a:r>
              <a:rPr lang="id-ID" sz="2200" dirty="0" smtClean="0">
                <a:solidFill>
                  <a:schemeClr val="bg1">
                    <a:lumMod val="85000"/>
                  </a:schemeClr>
                </a:solidFill>
                <a:latin typeface="Century Gothic" pitchFamily="34" charset="0"/>
              </a:rPr>
              <a:t>CloudNet</a:t>
            </a:r>
            <a:endParaRPr lang="id-ID" sz="2200" dirty="0">
              <a:solidFill>
                <a:schemeClr val="bg1">
                  <a:lumMod val="85000"/>
                </a:schemeClr>
              </a:solidFill>
              <a:latin typeface="Century Gothic" pitchFamily="34" charset="0"/>
            </a:endParaRPr>
          </a:p>
        </p:txBody>
      </p:sp>
    </p:spTree>
    <p:extLst>
      <p:ext uri="{BB962C8B-B14F-4D97-AF65-F5344CB8AC3E}">
        <p14:creationId xmlns:p14="http://schemas.microsoft.com/office/powerpoint/2010/main" val="19401796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9" name="Rectangle 18"/>
          <p:cNvSpPr/>
          <p:nvPr/>
        </p:nvSpPr>
        <p:spPr>
          <a:xfrm>
            <a:off x="-7601" y="325896"/>
            <a:ext cx="576064" cy="64633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p:cNvSpPr txBox="1"/>
          <p:nvPr/>
        </p:nvSpPr>
        <p:spPr>
          <a:xfrm>
            <a:off x="568463" y="325896"/>
            <a:ext cx="4095993" cy="646331"/>
          </a:xfrm>
          <a:prstGeom prst="rect">
            <a:avLst/>
          </a:prstGeom>
          <a:solidFill>
            <a:schemeClr val="accent6"/>
          </a:solidFill>
        </p:spPr>
        <p:txBody>
          <a:bodyPr wrap="none" rtlCol="0">
            <a:spAutoFit/>
          </a:bodyPr>
          <a:lstStyle/>
          <a:p>
            <a:r>
              <a:rPr lang="en-US" sz="3600" b="1" dirty="0" smtClean="0">
                <a:solidFill>
                  <a:schemeClr val="bg1"/>
                </a:solidFill>
                <a:latin typeface="Century Gothic" pitchFamily="34" charset="0"/>
              </a:rPr>
              <a:t>The </a:t>
            </a:r>
            <a:r>
              <a:rPr lang="id-ID" sz="3600" b="1" dirty="0" smtClean="0">
                <a:solidFill>
                  <a:schemeClr val="bg1"/>
                </a:solidFill>
                <a:latin typeface="Century Gothic" pitchFamily="34" charset="0"/>
              </a:rPr>
              <a:t>Acceptability</a:t>
            </a:r>
          </a:p>
        </p:txBody>
      </p:sp>
      <p:sp>
        <p:nvSpPr>
          <p:cNvPr id="35" name="TextBox 34"/>
          <p:cNvSpPr txBox="1"/>
          <p:nvPr/>
        </p:nvSpPr>
        <p:spPr>
          <a:xfrm>
            <a:off x="612742" y="917255"/>
            <a:ext cx="7923606" cy="523220"/>
          </a:xfrm>
          <a:prstGeom prst="rect">
            <a:avLst/>
          </a:prstGeom>
          <a:noFill/>
        </p:spPr>
        <p:txBody>
          <a:bodyPr wrap="square" rtlCol="0">
            <a:spAutoFit/>
          </a:bodyPr>
          <a:lstStyle/>
          <a:p>
            <a:pPr algn="just"/>
            <a:r>
              <a:rPr lang="en-US" sz="2800" dirty="0" smtClean="0">
                <a:latin typeface="Century Gothic" pitchFamily="34" charset="0"/>
              </a:rPr>
              <a:t>#1</a:t>
            </a:r>
            <a:r>
              <a:rPr lang="id-ID" sz="2800" dirty="0" smtClean="0">
                <a:latin typeface="Century Gothic" pitchFamily="34" charset="0"/>
              </a:rPr>
              <a:t>: </a:t>
            </a:r>
            <a:r>
              <a:rPr lang="en-US" sz="2800" b="1" dirty="0" smtClean="0">
                <a:latin typeface="Century Gothic" pitchFamily="34" charset="0"/>
              </a:rPr>
              <a:t>Change of P</a:t>
            </a:r>
            <a:r>
              <a:rPr lang="id-ID" sz="2800" b="1" dirty="0" smtClean="0">
                <a:latin typeface="Century Gothic" pitchFamily="34" charset="0"/>
              </a:rPr>
              <a:t>olitical </a:t>
            </a:r>
            <a:r>
              <a:rPr lang="en-US" sz="2800" b="1" dirty="0" smtClean="0">
                <a:latin typeface="Century Gothic" pitchFamily="34" charset="0"/>
              </a:rPr>
              <a:t>Power</a:t>
            </a:r>
            <a:endParaRPr lang="id-ID" sz="2800" b="1" dirty="0" smtClean="0">
              <a:latin typeface="Century Gothic" pitchFamily="34" charset="0"/>
            </a:endParaRPr>
          </a:p>
        </p:txBody>
      </p:sp>
      <p:sp>
        <p:nvSpPr>
          <p:cNvPr id="39" name="TextBox 38"/>
          <p:cNvSpPr txBox="1"/>
          <p:nvPr/>
        </p:nvSpPr>
        <p:spPr>
          <a:xfrm>
            <a:off x="1496672" y="3068960"/>
            <a:ext cx="5920369" cy="1015663"/>
          </a:xfrm>
          <a:prstGeom prst="rect">
            <a:avLst/>
          </a:prstGeom>
          <a:noFill/>
        </p:spPr>
        <p:txBody>
          <a:bodyPr wrap="square" rtlCol="0">
            <a:spAutoFit/>
          </a:bodyPr>
          <a:lstStyle/>
          <a:p>
            <a:pPr algn="ctr"/>
            <a:r>
              <a:rPr lang="id-ID" sz="6000" b="1" spc="300" dirty="0" smtClean="0">
                <a:solidFill>
                  <a:srgbClr val="00B050"/>
                </a:solidFill>
                <a:latin typeface="Century Gothic" pitchFamily="34" charset="0"/>
              </a:rPr>
              <a:t>FAVOR</a:t>
            </a:r>
            <a:r>
              <a:rPr lang="en-US" sz="6000" b="1" spc="300" dirty="0" smtClean="0">
                <a:solidFill>
                  <a:srgbClr val="00B050"/>
                </a:solidFill>
                <a:latin typeface="Century Gothic" pitchFamily="34" charset="0"/>
              </a:rPr>
              <a:t>ABLE</a:t>
            </a:r>
            <a:endParaRPr lang="id-ID" sz="6000" b="1" spc="300" dirty="0" smtClean="0">
              <a:solidFill>
                <a:srgbClr val="00B050"/>
              </a:solidFill>
              <a:latin typeface="Century Gothic" pitchFamily="34" charset="0"/>
            </a:endParaRPr>
          </a:p>
        </p:txBody>
      </p:sp>
      <p:sp>
        <p:nvSpPr>
          <p:cNvPr id="40" name="TextBox 39"/>
          <p:cNvSpPr txBox="1"/>
          <p:nvPr/>
        </p:nvSpPr>
        <p:spPr>
          <a:xfrm>
            <a:off x="1066263" y="4149080"/>
            <a:ext cx="6941800" cy="461665"/>
          </a:xfrm>
          <a:prstGeom prst="rect">
            <a:avLst/>
          </a:prstGeom>
          <a:noFill/>
        </p:spPr>
        <p:txBody>
          <a:bodyPr wrap="square" rtlCol="0">
            <a:spAutoFit/>
          </a:bodyPr>
          <a:lstStyle/>
          <a:p>
            <a:pPr algn="ctr"/>
            <a:r>
              <a:rPr lang="en-US" sz="2400" spc="300" dirty="0" smtClean="0">
                <a:latin typeface="Century Gothic" pitchFamily="34" charset="0"/>
              </a:rPr>
              <a:t>t</a:t>
            </a:r>
            <a:r>
              <a:rPr lang="id-ID" sz="2400" spc="300" dirty="0" smtClean="0">
                <a:latin typeface="Century Gothic" pitchFamily="34" charset="0"/>
              </a:rPr>
              <a:t>o local company or not</a:t>
            </a:r>
            <a:r>
              <a:rPr lang="en-US" sz="2400" spc="300" dirty="0" smtClean="0">
                <a:latin typeface="Century Gothic" pitchFamily="34" charset="0"/>
              </a:rPr>
              <a:t>?</a:t>
            </a:r>
            <a:endParaRPr lang="id-ID" sz="2400" spc="300" dirty="0" smtClean="0">
              <a:latin typeface="Century Gothic" pitchFamily="34" charset="0"/>
            </a:endParaRPr>
          </a:p>
        </p:txBody>
      </p:sp>
      <p:sp>
        <p:nvSpPr>
          <p:cNvPr id="21" name="TextBox 20"/>
          <p:cNvSpPr txBox="1"/>
          <p:nvPr/>
        </p:nvSpPr>
        <p:spPr>
          <a:xfrm>
            <a:off x="1496671" y="2299519"/>
            <a:ext cx="5920369" cy="784830"/>
          </a:xfrm>
          <a:prstGeom prst="rect">
            <a:avLst/>
          </a:prstGeom>
          <a:noFill/>
        </p:spPr>
        <p:txBody>
          <a:bodyPr wrap="square" rtlCol="0">
            <a:spAutoFit/>
          </a:bodyPr>
          <a:lstStyle/>
          <a:p>
            <a:pPr algn="ctr"/>
            <a:r>
              <a:rPr lang="en-US" sz="4500" b="1" dirty="0" smtClean="0">
                <a:latin typeface="Century Gothic" pitchFamily="34" charset="0"/>
              </a:rPr>
              <a:t>POPULIST PARTY:</a:t>
            </a:r>
            <a:endParaRPr lang="id-ID" sz="4500" b="1" dirty="0" smtClean="0">
              <a:latin typeface="Century Gothic" pitchFamily="34" charset="0"/>
            </a:endParaRPr>
          </a:p>
        </p:txBody>
      </p:sp>
    </p:spTree>
    <p:extLst>
      <p:ext uri="{BB962C8B-B14F-4D97-AF65-F5344CB8AC3E}">
        <p14:creationId xmlns:p14="http://schemas.microsoft.com/office/powerpoint/2010/main" val="17186043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4" name="TextBox 23"/>
          <p:cNvSpPr txBox="1"/>
          <p:nvPr/>
        </p:nvSpPr>
        <p:spPr>
          <a:xfrm>
            <a:off x="300589" y="3444770"/>
            <a:ext cx="3648444" cy="1200329"/>
          </a:xfrm>
          <a:prstGeom prst="rect">
            <a:avLst/>
          </a:prstGeom>
          <a:solidFill>
            <a:schemeClr val="accent1">
              <a:lumMod val="20000"/>
              <a:lumOff val="80000"/>
            </a:schemeClr>
          </a:solidFill>
        </p:spPr>
        <p:txBody>
          <a:bodyPr wrap="square" rtlCol="0">
            <a:spAutoFit/>
          </a:bodyPr>
          <a:lstStyle/>
          <a:p>
            <a:pPr algn="ctr"/>
            <a:r>
              <a:rPr lang="id-ID" sz="2400" dirty="0" smtClean="0">
                <a:latin typeface="Century Gothic" pitchFamily="34" charset="0"/>
              </a:rPr>
              <a:t>Tender Price </a:t>
            </a:r>
            <a:r>
              <a:rPr lang="id-ID" sz="2400" b="1" dirty="0" smtClean="0">
                <a:latin typeface="Century Gothic" pitchFamily="34" charset="0"/>
              </a:rPr>
              <a:t>S$ 4,335m </a:t>
            </a:r>
            <a:r>
              <a:rPr lang="id-ID" sz="2400" dirty="0" smtClean="0">
                <a:latin typeface="Century Gothic" pitchFamily="34" charset="0"/>
              </a:rPr>
              <a:t>for new license with </a:t>
            </a:r>
            <a:r>
              <a:rPr lang="id-ID" sz="2400" b="1" dirty="0" smtClean="0">
                <a:latin typeface="Century Gothic" pitchFamily="34" charset="0"/>
              </a:rPr>
              <a:t>40%</a:t>
            </a:r>
            <a:r>
              <a:rPr lang="id-ID" sz="2400" dirty="0" smtClean="0">
                <a:latin typeface="Century Gothic" pitchFamily="34" charset="0"/>
              </a:rPr>
              <a:t> chance</a:t>
            </a:r>
          </a:p>
        </p:txBody>
      </p:sp>
      <p:sp>
        <p:nvSpPr>
          <p:cNvPr id="38" name="TextBox 37"/>
          <p:cNvSpPr txBox="1"/>
          <p:nvPr/>
        </p:nvSpPr>
        <p:spPr>
          <a:xfrm>
            <a:off x="5162561" y="3428074"/>
            <a:ext cx="3704451" cy="1200329"/>
          </a:xfrm>
          <a:prstGeom prst="rect">
            <a:avLst/>
          </a:prstGeom>
          <a:solidFill>
            <a:schemeClr val="accent1">
              <a:lumMod val="20000"/>
              <a:lumOff val="80000"/>
            </a:schemeClr>
          </a:solidFill>
        </p:spPr>
        <p:txBody>
          <a:bodyPr wrap="square" rtlCol="0">
            <a:spAutoFit/>
          </a:bodyPr>
          <a:lstStyle/>
          <a:p>
            <a:pPr algn="ctr"/>
            <a:r>
              <a:rPr lang="id-ID" sz="2400" dirty="0" smtClean="0">
                <a:latin typeface="Century Gothic" pitchFamily="34" charset="0"/>
              </a:rPr>
              <a:t>Tender Price </a:t>
            </a:r>
            <a:r>
              <a:rPr lang="id-ID" sz="2400" b="1" dirty="0" smtClean="0">
                <a:latin typeface="Century Gothic" pitchFamily="34" charset="0"/>
              </a:rPr>
              <a:t>S$ 2,550m </a:t>
            </a:r>
            <a:r>
              <a:rPr lang="id-ID" sz="2400" dirty="0" smtClean="0">
                <a:latin typeface="Century Gothic" pitchFamily="34" charset="0"/>
              </a:rPr>
              <a:t>for foreign company with </a:t>
            </a:r>
            <a:r>
              <a:rPr lang="id-ID" sz="2400" b="1" dirty="0" smtClean="0">
                <a:latin typeface="Century Gothic" pitchFamily="34" charset="0"/>
              </a:rPr>
              <a:t>4% </a:t>
            </a:r>
            <a:r>
              <a:rPr lang="id-ID" sz="2400" dirty="0" smtClean="0">
                <a:latin typeface="Century Gothic" pitchFamily="34" charset="0"/>
              </a:rPr>
              <a:t>chance</a:t>
            </a:r>
          </a:p>
        </p:txBody>
      </p:sp>
      <p:sp>
        <p:nvSpPr>
          <p:cNvPr id="39" name="Right Arrow 38"/>
          <p:cNvSpPr/>
          <p:nvPr/>
        </p:nvSpPr>
        <p:spPr>
          <a:xfrm>
            <a:off x="4150080" y="3623427"/>
            <a:ext cx="811434" cy="5129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300589" y="2652682"/>
            <a:ext cx="3648444" cy="400110"/>
          </a:xfrm>
          <a:prstGeom prst="rect">
            <a:avLst/>
          </a:prstGeom>
          <a:solidFill>
            <a:schemeClr val="tx2"/>
          </a:solidFill>
        </p:spPr>
        <p:txBody>
          <a:bodyPr wrap="square" rtlCol="0">
            <a:spAutoFit/>
          </a:bodyPr>
          <a:lstStyle/>
          <a:p>
            <a:pPr algn="ctr"/>
            <a:r>
              <a:rPr lang="id-ID" sz="2000" b="1" dirty="0" smtClean="0">
                <a:solidFill>
                  <a:schemeClr val="bg1"/>
                </a:solidFill>
                <a:latin typeface="Century Gothic" pitchFamily="34" charset="0"/>
              </a:rPr>
              <a:t>Old</a:t>
            </a:r>
            <a:endParaRPr lang="id-ID" sz="2000" b="1" dirty="0">
              <a:solidFill>
                <a:schemeClr val="bg1"/>
              </a:solidFill>
              <a:latin typeface="Century Gothic" pitchFamily="34" charset="0"/>
            </a:endParaRPr>
          </a:p>
        </p:txBody>
      </p:sp>
      <p:sp>
        <p:nvSpPr>
          <p:cNvPr id="41" name="TextBox 40"/>
          <p:cNvSpPr txBox="1"/>
          <p:nvPr/>
        </p:nvSpPr>
        <p:spPr>
          <a:xfrm>
            <a:off x="5162561" y="2612179"/>
            <a:ext cx="3704451" cy="400110"/>
          </a:xfrm>
          <a:prstGeom prst="rect">
            <a:avLst/>
          </a:prstGeom>
          <a:solidFill>
            <a:schemeClr val="tx2"/>
          </a:solidFill>
        </p:spPr>
        <p:txBody>
          <a:bodyPr wrap="square" rtlCol="0">
            <a:spAutoFit/>
          </a:bodyPr>
          <a:lstStyle/>
          <a:p>
            <a:pPr algn="ctr"/>
            <a:r>
              <a:rPr lang="id-ID" sz="2000" b="1" dirty="0" smtClean="0">
                <a:solidFill>
                  <a:schemeClr val="bg1"/>
                </a:solidFill>
                <a:latin typeface="Century Gothic" pitchFamily="34" charset="0"/>
              </a:rPr>
              <a:t>New</a:t>
            </a:r>
            <a:endParaRPr lang="id-ID" sz="2000" b="1" dirty="0">
              <a:solidFill>
                <a:schemeClr val="bg1"/>
              </a:solidFill>
              <a:latin typeface="Century Gothic" pitchFamily="34" charset="0"/>
            </a:endParaRPr>
          </a:p>
        </p:txBody>
      </p:sp>
      <p:sp>
        <p:nvSpPr>
          <p:cNvPr id="23" name="TextBox 22"/>
          <p:cNvSpPr txBox="1"/>
          <p:nvPr/>
        </p:nvSpPr>
        <p:spPr>
          <a:xfrm>
            <a:off x="612742" y="917255"/>
            <a:ext cx="7923606" cy="523220"/>
          </a:xfrm>
          <a:prstGeom prst="rect">
            <a:avLst/>
          </a:prstGeom>
          <a:noFill/>
        </p:spPr>
        <p:txBody>
          <a:bodyPr wrap="square" rtlCol="0">
            <a:spAutoFit/>
          </a:bodyPr>
          <a:lstStyle/>
          <a:p>
            <a:pPr algn="just"/>
            <a:r>
              <a:rPr lang="en-US" sz="2800" dirty="0" smtClean="0">
                <a:latin typeface="Century Gothic" pitchFamily="34" charset="0"/>
              </a:rPr>
              <a:t>#2</a:t>
            </a:r>
            <a:r>
              <a:rPr lang="id-ID" sz="2800" dirty="0" smtClean="0">
                <a:latin typeface="Century Gothic" pitchFamily="34" charset="0"/>
              </a:rPr>
              <a:t>:</a:t>
            </a:r>
            <a:r>
              <a:rPr lang="en-US" sz="2800" dirty="0" smtClean="0">
                <a:latin typeface="Century Gothic" pitchFamily="34" charset="0"/>
              </a:rPr>
              <a:t> </a:t>
            </a:r>
            <a:r>
              <a:rPr lang="id-ID" sz="2800" b="1" dirty="0" smtClean="0">
                <a:latin typeface="Century Gothic" pitchFamily="34" charset="0"/>
              </a:rPr>
              <a:t>Probability of </a:t>
            </a:r>
            <a:r>
              <a:rPr lang="en-US" sz="2800" b="1" dirty="0" smtClean="0">
                <a:latin typeface="Century Gothic" pitchFamily="34" charset="0"/>
              </a:rPr>
              <a:t>W</a:t>
            </a:r>
            <a:r>
              <a:rPr lang="id-ID" sz="2800" b="1" dirty="0" smtClean="0">
                <a:latin typeface="Century Gothic" pitchFamily="34" charset="0"/>
              </a:rPr>
              <a:t>inning</a:t>
            </a:r>
          </a:p>
        </p:txBody>
      </p:sp>
      <p:sp>
        <p:nvSpPr>
          <p:cNvPr id="22" name="Rectangle 21"/>
          <p:cNvSpPr/>
          <p:nvPr/>
        </p:nvSpPr>
        <p:spPr>
          <a:xfrm>
            <a:off x="-7601" y="325896"/>
            <a:ext cx="576064" cy="64633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TextBox 27"/>
          <p:cNvSpPr txBox="1"/>
          <p:nvPr/>
        </p:nvSpPr>
        <p:spPr>
          <a:xfrm>
            <a:off x="568463" y="325896"/>
            <a:ext cx="4095993" cy="646331"/>
          </a:xfrm>
          <a:prstGeom prst="rect">
            <a:avLst/>
          </a:prstGeom>
          <a:solidFill>
            <a:schemeClr val="accent6"/>
          </a:solidFill>
        </p:spPr>
        <p:txBody>
          <a:bodyPr wrap="none" rtlCol="0">
            <a:spAutoFit/>
          </a:bodyPr>
          <a:lstStyle/>
          <a:p>
            <a:r>
              <a:rPr lang="en-US" sz="3600" b="1" dirty="0" smtClean="0">
                <a:solidFill>
                  <a:schemeClr val="bg1"/>
                </a:solidFill>
                <a:latin typeface="Century Gothic" pitchFamily="34" charset="0"/>
              </a:rPr>
              <a:t>The </a:t>
            </a:r>
            <a:r>
              <a:rPr lang="id-ID" sz="3600" b="1" dirty="0" smtClean="0">
                <a:solidFill>
                  <a:schemeClr val="bg1"/>
                </a:solidFill>
                <a:latin typeface="Century Gothic" pitchFamily="34" charset="0"/>
              </a:rPr>
              <a:t>Acceptability</a:t>
            </a:r>
          </a:p>
        </p:txBody>
      </p:sp>
    </p:spTree>
    <p:extLst>
      <p:ext uri="{BB962C8B-B14F-4D97-AF65-F5344CB8AC3E}">
        <p14:creationId xmlns:p14="http://schemas.microsoft.com/office/powerpoint/2010/main" val="10881625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grpSp>
        <p:nvGrpSpPr>
          <p:cNvPr id="2" name="Group 1"/>
          <p:cNvGrpSpPr/>
          <p:nvPr/>
        </p:nvGrpSpPr>
        <p:grpSpPr>
          <a:xfrm>
            <a:off x="5265303" y="2985389"/>
            <a:ext cx="3840111" cy="1461938"/>
            <a:chOff x="-7600" y="2895600"/>
            <a:chExt cx="3813844" cy="1461938"/>
          </a:xfrm>
        </p:grpSpPr>
        <p:sp>
          <p:nvSpPr>
            <p:cNvPr id="21" name="TextBox 20"/>
            <p:cNvSpPr txBox="1"/>
            <p:nvPr/>
          </p:nvSpPr>
          <p:spPr>
            <a:xfrm>
              <a:off x="44015" y="2895600"/>
              <a:ext cx="3648665" cy="1323439"/>
            </a:xfrm>
            <a:prstGeom prst="rect">
              <a:avLst/>
            </a:prstGeom>
            <a:noFill/>
          </p:spPr>
          <p:txBody>
            <a:bodyPr wrap="square" rtlCol="0">
              <a:spAutoFit/>
            </a:bodyPr>
            <a:lstStyle/>
            <a:p>
              <a:pPr algn="ctr"/>
              <a:r>
                <a:rPr lang="id-ID" sz="8000" b="1" spc="300" dirty="0" smtClean="0">
                  <a:latin typeface="Century Gothic" pitchFamily="34" charset="0"/>
                </a:rPr>
                <a:t>MNP</a:t>
              </a:r>
            </a:p>
          </p:txBody>
        </p:sp>
        <p:sp>
          <p:nvSpPr>
            <p:cNvPr id="23" name="TextBox 22"/>
            <p:cNvSpPr txBox="1"/>
            <p:nvPr/>
          </p:nvSpPr>
          <p:spPr>
            <a:xfrm>
              <a:off x="-7600" y="3988206"/>
              <a:ext cx="3813844" cy="369332"/>
            </a:xfrm>
            <a:prstGeom prst="rect">
              <a:avLst/>
            </a:prstGeom>
            <a:noFill/>
          </p:spPr>
          <p:txBody>
            <a:bodyPr wrap="square" rtlCol="0">
              <a:spAutoFit/>
            </a:bodyPr>
            <a:lstStyle/>
            <a:p>
              <a:pPr algn="ctr"/>
              <a:r>
                <a:rPr lang="id-ID" dirty="0" smtClean="0">
                  <a:latin typeface="Century Gothic" pitchFamily="34" charset="0"/>
                </a:rPr>
                <a:t>Mobile Number Portability</a:t>
              </a:r>
            </a:p>
          </p:txBody>
        </p:sp>
      </p:grpSp>
      <p:sp>
        <p:nvSpPr>
          <p:cNvPr id="28" name="TextBox 27"/>
          <p:cNvSpPr txBox="1"/>
          <p:nvPr/>
        </p:nvSpPr>
        <p:spPr>
          <a:xfrm>
            <a:off x="63940" y="2559157"/>
            <a:ext cx="3962399" cy="2308324"/>
          </a:xfrm>
          <a:prstGeom prst="rect">
            <a:avLst/>
          </a:prstGeom>
          <a:noFill/>
        </p:spPr>
        <p:txBody>
          <a:bodyPr wrap="square" rtlCol="0">
            <a:spAutoFit/>
          </a:bodyPr>
          <a:lstStyle/>
          <a:p>
            <a:pPr algn="ctr"/>
            <a:r>
              <a:rPr lang="id-ID" sz="4800" b="1" dirty="0" smtClean="0">
                <a:latin typeface="Century Gothic" pitchFamily="34" charset="0"/>
              </a:rPr>
              <a:t>Intense</a:t>
            </a:r>
          </a:p>
          <a:p>
            <a:pPr algn="ctr"/>
            <a:r>
              <a:rPr lang="id-ID" sz="4800" b="1" dirty="0" smtClean="0">
                <a:latin typeface="Century Gothic" pitchFamily="34" charset="0"/>
              </a:rPr>
              <a:t>Price</a:t>
            </a:r>
          </a:p>
          <a:p>
            <a:pPr algn="ctr"/>
            <a:r>
              <a:rPr lang="id-ID" sz="4800" b="1" dirty="0" smtClean="0">
                <a:latin typeface="Century Gothic" pitchFamily="34" charset="0"/>
              </a:rPr>
              <a:t>Competition</a:t>
            </a:r>
          </a:p>
        </p:txBody>
      </p:sp>
      <p:sp>
        <p:nvSpPr>
          <p:cNvPr id="36" name="Right Arrow 35"/>
          <p:cNvSpPr/>
          <p:nvPr/>
        </p:nvSpPr>
        <p:spPr>
          <a:xfrm>
            <a:off x="4048598" y="3103719"/>
            <a:ext cx="1531514" cy="1219200"/>
          </a:xfrm>
          <a:prstGeom prst="rightArrow">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Because of</a:t>
            </a:r>
            <a:endParaRPr lang="en-US" dirty="0"/>
          </a:p>
        </p:txBody>
      </p:sp>
      <p:sp>
        <p:nvSpPr>
          <p:cNvPr id="35" name="TextBox 34"/>
          <p:cNvSpPr txBox="1"/>
          <p:nvPr/>
        </p:nvSpPr>
        <p:spPr>
          <a:xfrm>
            <a:off x="612742" y="917255"/>
            <a:ext cx="8316976" cy="523220"/>
          </a:xfrm>
          <a:prstGeom prst="rect">
            <a:avLst/>
          </a:prstGeom>
          <a:noFill/>
        </p:spPr>
        <p:txBody>
          <a:bodyPr wrap="square" rtlCol="0">
            <a:spAutoFit/>
          </a:bodyPr>
          <a:lstStyle/>
          <a:p>
            <a:r>
              <a:rPr lang="en-US" sz="2800" dirty="0" smtClean="0">
                <a:latin typeface="Century Gothic" pitchFamily="34" charset="0"/>
              </a:rPr>
              <a:t>#3</a:t>
            </a:r>
            <a:r>
              <a:rPr lang="id-ID" sz="2800" dirty="0" smtClean="0">
                <a:latin typeface="Century Gothic" pitchFamily="34" charset="0"/>
              </a:rPr>
              <a:t>: </a:t>
            </a:r>
            <a:r>
              <a:rPr lang="en-US" sz="2800" b="1" dirty="0" smtClean="0">
                <a:latin typeface="Century Gothic" pitchFamily="34" charset="0"/>
              </a:rPr>
              <a:t>I</a:t>
            </a:r>
            <a:r>
              <a:rPr lang="id-ID" sz="2800" b="1" dirty="0" smtClean="0">
                <a:latin typeface="Century Gothic" pitchFamily="34" charset="0"/>
              </a:rPr>
              <a:t>ntense price competition</a:t>
            </a:r>
          </a:p>
        </p:txBody>
      </p:sp>
      <p:sp>
        <p:nvSpPr>
          <p:cNvPr id="22" name="Rectangle 21"/>
          <p:cNvSpPr/>
          <p:nvPr/>
        </p:nvSpPr>
        <p:spPr>
          <a:xfrm>
            <a:off x="-7601" y="325896"/>
            <a:ext cx="576064" cy="64633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TextBox 23"/>
          <p:cNvSpPr txBox="1"/>
          <p:nvPr/>
        </p:nvSpPr>
        <p:spPr>
          <a:xfrm>
            <a:off x="568463" y="325896"/>
            <a:ext cx="4095993" cy="646331"/>
          </a:xfrm>
          <a:prstGeom prst="rect">
            <a:avLst/>
          </a:prstGeom>
          <a:solidFill>
            <a:schemeClr val="accent6"/>
          </a:solidFill>
        </p:spPr>
        <p:txBody>
          <a:bodyPr wrap="none" rtlCol="0">
            <a:spAutoFit/>
          </a:bodyPr>
          <a:lstStyle/>
          <a:p>
            <a:r>
              <a:rPr lang="en-US" sz="3600" b="1" dirty="0" smtClean="0">
                <a:solidFill>
                  <a:schemeClr val="bg1"/>
                </a:solidFill>
                <a:latin typeface="Century Gothic" pitchFamily="34" charset="0"/>
              </a:rPr>
              <a:t>The </a:t>
            </a:r>
            <a:r>
              <a:rPr lang="id-ID" sz="3600" b="1" dirty="0" smtClean="0">
                <a:solidFill>
                  <a:schemeClr val="bg1"/>
                </a:solidFill>
                <a:latin typeface="Century Gothic" pitchFamily="34" charset="0"/>
              </a:rPr>
              <a:t>Acceptability</a:t>
            </a:r>
          </a:p>
        </p:txBody>
      </p:sp>
    </p:spTree>
    <p:extLst>
      <p:ext uri="{BB962C8B-B14F-4D97-AF65-F5344CB8AC3E}">
        <p14:creationId xmlns:p14="http://schemas.microsoft.com/office/powerpoint/2010/main" val="1381713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6283259" y="2707456"/>
            <a:ext cx="2860741" cy="1441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solidFill>
                <a:schemeClr val="bg1">
                  <a:lumMod val="85000"/>
                </a:schemeClr>
              </a:solidFill>
              <a:latin typeface="Century Gothic" panose="020B0502020202020204" pitchFamily="34" charset="0"/>
            </a:endParaRPr>
          </a:p>
        </p:txBody>
      </p:sp>
      <p:sp>
        <p:nvSpPr>
          <p:cNvPr id="37" name="Rectangle 36"/>
          <p:cNvSpPr/>
          <p:nvPr/>
        </p:nvSpPr>
        <p:spPr>
          <a:xfrm>
            <a:off x="0" y="2672772"/>
            <a:ext cx="2754055" cy="305099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latin typeface="Century Gothic" panose="020B0502020202020204" pitchFamily="34" charset="0"/>
            </a:endParaRPr>
          </a:p>
        </p:txBody>
      </p:sp>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8" name="TextBox 17"/>
          <p:cNvSpPr txBox="1"/>
          <p:nvPr/>
        </p:nvSpPr>
        <p:spPr>
          <a:xfrm>
            <a:off x="0" y="450205"/>
            <a:ext cx="7256802" cy="830997"/>
          </a:xfrm>
          <a:prstGeom prst="rect">
            <a:avLst/>
          </a:prstGeom>
          <a:solidFill>
            <a:srgbClr val="1F4E79"/>
          </a:solidFill>
        </p:spPr>
        <p:txBody>
          <a:bodyPr wrap="square" rtlCol="0">
            <a:spAutoFit/>
          </a:bodyPr>
          <a:lstStyle/>
          <a:p>
            <a:r>
              <a:rPr lang="en-US" sz="2400" b="1" dirty="0" smtClean="0">
                <a:solidFill>
                  <a:schemeClr val="bg1"/>
                </a:solidFill>
                <a:latin typeface="Century Gothic" pitchFamily="34" charset="0"/>
              </a:rPr>
              <a:t>I</a:t>
            </a:r>
            <a:r>
              <a:rPr lang="id-ID" sz="2400" b="1" dirty="0" smtClean="0">
                <a:solidFill>
                  <a:schemeClr val="bg1"/>
                </a:solidFill>
                <a:latin typeface="Century Gothic" pitchFamily="34" charset="0"/>
              </a:rPr>
              <a:t>ssue</a:t>
            </a:r>
            <a:r>
              <a:rPr lang="en-US" sz="2400" b="1" dirty="0" smtClean="0">
                <a:solidFill>
                  <a:schemeClr val="bg1"/>
                </a:solidFill>
                <a:latin typeface="Century Gothic" pitchFamily="34" charset="0"/>
              </a:rPr>
              <a:t> #</a:t>
            </a:r>
            <a:r>
              <a:rPr lang="id-ID" sz="2400" b="1" dirty="0" smtClean="0">
                <a:solidFill>
                  <a:schemeClr val="bg1"/>
                </a:solidFill>
                <a:latin typeface="Century Gothic" pitchFamily="34" charset="0"/>
              </a:rPr>
              <a:t>5</a:t>
            </a:r>
            <a:r>
              <a:rPr lang="en-US" sz="2400" b="1" dirty="0" smtClean="0">
                <a:solidFill>
                  <a:schemeClr val="bg1"/>
                </a:solidFill>
                <a:latin typeface="Century Gothic" pitchFamily="34" charset="0"/>
              </a:rPr>
              <a:t>: </a:t>
            </a:r>
            <a:r>
              <a:rPr lang="it-IT" sz="2400" b="1" dirty="0" smtClean="0">
                <a:solidFill>
                  <a:schemeClr val="bg1"/>
                </a:solidFill>
                <a:latin typeface="Century Gothic" pitchFamily="34" charset="0"/>
              </a:rPr>
              <a:t>Mobile Operator License </a:t>
            </a:r>
            <a:r>
              <a:rPr lang="id-ID" sz="2400" b="1" dirty="0" smtClean="0">
                <a:solidFill>
                  <a:schemeClr val="bg1"/>
                </a:solidFill>
                <a:latin typeface="Century Gothic" pitchFamily="34" charset="0"/>
              </a:rPr>
              <a:t>i</a:t>
            </a:r>
            <a:r>
              <a:rPr lang="it-IT" sz="2400" b="1" dirty="0" smtClean="0">
                <a:solidFill>
                  <a:schemeClr val="bg1"/>
                </a:solidFill>
                <a:latin typeface="Century Gothic" pitchFamily="34" charset="0"/>
              </a:rPr>
              <a:t>n Chininsia</a:t>
            </a:r>
          </a:p>
          <a:p>
            <a:endParaRPr lang="en-US" sz="2400" b="1" dirty="0">
              <a:solidFill>
                <a:schemeClr val="bg1"/>
              </a:solidFill>
              <a:latin typeface="Century Gothic" pitchFamily="34" charset="0"/>
            </a:endParaRPr>
          </a:p>
        </p:txBody>
      </p:sp>
      <p:sp>
        <p:nvSpPr>
          <p:cNvPr id="23" name="Rectangle 22"/>
          <p:cNvSpPr/>
          <p:nvPr/>
        </p:nvSpPr>
        <p:spPr>
          <a:xfrm>
            <a:off x="6283259" y="1959642"/>
            <a:ext cx="2860741" cy="605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solidFill>
                  <a:schemeClr val="bg1">
                    <a:lumMod val="85000"/>
                  </a:schemeClr>
                </a:solidFill>
                <a:latin typeface="Century Gothic" panose="020B0502020202020204" pitchFamily="34" charset="0"/>
              </a:rPr>
              <a:t>FEASIBILITY</a:t>
            </a:r>
          </a:p>
        </p:txBody>
      </p:sp>
      <p:sp>
        <p:nvSpPr>
          <p:cNvPr id="24" name="Rectangle 23"/>
          <p:cNvSpPr/>
          <p:nvPr/>
        </p:nvSpPr>
        <p:spPr>
          <a:xfrm>
            <a:off x="2942711" y="1959642"/>
            <a:ext cx="3168352" cy="6052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latin typeface="Century Gothic" panose="020B0502020202020204" pitchFamily="34" charset="0"/>
                <a:cs typeface="Arial" panose="020B0604020202020204" pitchFamily="34" charset="0"/>
              </a:rPr>
              <a:t>ACCEPTABILITY</a:t>
            </a:r>
          </a:p>
        </p:txBody>
      </p:sp>
      <p:sp>
        <p:nvSpPr>
          <p:cNvPr id="28" name="Rectangle 27"/>
          <p:cNvSpPr/>
          <p:nvPr/>
        </p:nvSpPr>
        <p:spPr>
          <a:xfrm>
            <a:off x="-16931" y="1959642"/>
            <a:ext cx="2788732" cy="5913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latin typeface="Century Gothic" panose="020B0502020202020204" pitchFamily="34" charset="0"/>
              </a:rPr>
              <a:t>SUITABILITY</a:t>
            </a:r>
          </a:p>
        </p:txBody>
      </p:sp>
      <p:sp>
        <p:nvSpPr>
          <p:cNvPr id="20" name="TextBox 19"/>
          <p:cNvSpPr txBox="1"/>
          <p:nvPr/>
        </p:nvSpPr>
        <p:spPr>
          <a:xfrm>
            <a:off x="-45313" y="2938815"/>
            <a:ext cx="2788732" cy="430887"/>
          </a:xfrm>
          <a:prstGeom prst="rect">
            <a:avLst/>
          </a:prstGeom>
          <a:noFill/>
        </p:spPr>
        <p:txBody>
          <a:bodyPr wrap="square" rtlCol="0">
            <a:spAutoFit/>
          </a:bodyPr>
          <a:lstStyle/>
          <a:p>
            <a:pPr algn="ctr"/>
            <a:r>
              <a:rPr lang="id-ID" sz="2200" dirty="0" smtClean="0">
                <a:latin typeface="Century Gothic" pitchFamily="34" charset="0"/>
              </a:rPr>
              <a:t>305 mio Subscriber</a:t>
            </a:r>
          </a:p>
        </p:txBody>
      </p:sp>
      <p:sp>
        <p:nvSpPr>
          <p:cNvPr id="21" name="TextBox 20"/>
          <p:cNvSpPr txBox="1"/>
          <p:nvPr/>
        </p:nvSpPr>
        <p:spPr>
          <a:xfrm>
            <a:off x="-7601" y="3679287"/>
            <a:ext cx="2762455" cy="769441"/>
          </a:xfrm>
          <a:prstGeom prst="rect">
            <a:avLst/>
          </a:prstGeom>
          <a:noFill/>
        </p:spPr>
        <p:txBody>
          <a:bodyPr wrap="square" rtlCol="0">
            <a:spAutoFit/>
          </a:bodyPr>
          <a:lstStyle/>
          <a:p>
            <a:pPr algn="ctr"/>
            <a:r>
              <a:rPr lang="en-US" sz="2200" dirty="0" smtClean="0">
                <a:latin typeface="Century Gothic" pitchFamily="34" charset="0"/>
              </a:rPr>
              <a:t>“</a:t>
            </a:r>
            <a:r>
              <a:rPr lang="id-ID" sz="2200" dirty="0" smtClean="0">
                <a:latin typeface="Century Gothic" pitchFamily="34" charset="0"/>
              </a:rPr>
              <a:t>Internet Accesss for All</a:t>
            </a:r>
            <a:r>
              <a:rPr lang="en-US" sz="2200" dirty="0" smtClean="0">
                <a:latin typeface="Century Gothic" pitchFamily="34" charset="0"/>
              </a:rPr>
              <a:t>”</a:t>
            </a:r>
            <a:r>
              <a:rPr lang="id-ID" sz="2200" dirty="0" smtClean="0">
                <a:latin typeface="Century Gothic" pitchFamily="34" charset="0"/>
              </a:rPr>
              <a:t> Program</a:t>
            </a:r>
          </a:p>
        </p:txBody>
      </p:sp>
      <p:sp>
        <p:nvSpPr>
          <p:cNvPr id="22" name="TextBox 21"/>
          <p:cNvSpPr txBox="1"/>
          <p:nvPr/>
        </p:nvSpPr>
        <p:spPr>
          <a:xfrm>
            <a:off x="-7601" y="4758313"/>
            <a:ext cx="2779402" cy="769441"/>
          </a:xfrm>
          <a:prstGeom prst="rect">
            <a:avLst/>
          </a:prstGeom>
          <a:noFill/>
        </p:spPr>
        <p:txBody>
          <a:bodyPr wrap="square" rtlCol="0">
            <a:spAutoFit/>
          </a:bodyPr>
          <a:lstStyle/>
          <a:p>
            <a:pPr algn="ctr"/>
            <a:r>
              <a:rPr lang="id-ID" sz="2200" dirty="0" smtClean="0">
                <a:latin typeface="Century Gothic" pitchFamily="34" charset="0"/>
              </a:rPr>
              <a:t>Mobile Number Portability </a:t>
            </a:r>
          </a:p>
        </p:txBody>
      </p:sp>
      <p:sp>
        <p:nvSpPr>
          <p:cNvPr id="35" name="Rectangle 34"/>
          <p:cNvSpPr/>
          <p:nvPr/>
        </p:nvSpPr>
        <p:spPr>
          <a:xfrm>
            <a:off x="2942711" y="2682260"/>
            <a:ext cx="3168352" cy="3050995"/>
          </a:xfrm>
          <a:prstGeom prst="rect">
            <a:avLst/>
          </a:prstGeom>
          <a:solidFill>
            <a:srgbClr val="FF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latin typeface="Century Gothic" panose="020B0502020202020204" pitchFamily="34" charset="0"/>
            </a:endParaRPr>
          </a:p>
        </p:txBody>
      </p:sp>
      <p:sp>
        <p:nvSpPr>
          <p:cNvPr id="2" name="Rectangle 1"/>
          <p:cNvSpPr/>
          <p:nvPr/>
        </p:nvSpPr>
        <p:spPr>
          <a:xfrm>
            <a:off x="2942711" y="2709885"/>
            <a:ext cx="3168352" cy="769441"/>
          </a:xfrm>
          <a:prstGeom prst="rect">
            <a:avLst/>
          </a:prstGeom>
          <a:noFill/>
        </p:spPr>
        <p:txBody>
          <a:bodyPr wrap="square">
            <a:spAutoFit/>
          </a:bodyPr>
          <a:lstStyle/>
          <a:p>
            <a:pPr algn="ctr"/>
            <a:r>
              <a:rPr lang="en-US" sz="2200" dirty="0">
                <a:latin typeface="Century Gothic" pitchFamily="34" charset="0"/>
              </a:rPr>
              <a:t>Change of P</a:t>
            </a:r>
            <a:r>
              <a:rPr lang="id-ID" sz="2200" dirty="0">
                <a:latin typeface="Century Gothic" pitchFamily="34" charset="0"/>
              </a:rPr>
              <a:t>olitical </a:t>
            </a:r>
            <a:r>
              <a:rPr lang="en-US" sz="2200" dirty="0">
                <a:latin typeface="Century Gothic" pitchFamily="34" charset="0"/>
              </a:rPr>
              <a:t>Power</a:t>
            </a:r>
            <a:endParaRPr lang="en-US" sz="2200" dirty="0"/>
          </a:p>
        </p:txBody>
      </p:sp>
      <p:sp>
        <p:nvSpPr>
          <p:cNvPr id="3" name="Rectangle 2"/>
          <p:cNvSpPr/>
          <p:nvPr/>
        </p:nvSpPr>
        <p:spPr>
          <a:xfrm>
            <a:off x="2941912" y="3798399"/>
            <a:ext cx="3147930" cy="769441"/>
          </a:xfrm>
          <a:prstGeom prst="rect">
            <a:avLst/>
          </a:prstGeom>
        </p:spPr>
        <p:txBody>
          <a:bodyPr wrap="square">
            <a:spAutoFit/>
          </a:bodyPr>
          <a:lstStyle/>
          <a:p>
            <a:pPr algn="ctr"/>
            <a:r>
              <a:rPr lang="id-ID" sz="2200" dirty="0">
                <a:latin typeface="Century Gothic" pitchFamily="34" charset="0"/>
              </a:rPr>
              <a:t>Probability </a:t>
            </a:r>
            <a:r>
              <a:rPr lang="id-ID" sz="2200" dirty="0" smtClean="0">
                <a:latin typeface="Century Gothic" pitchFamily="34" charset="0"/>
              </a:rPr>
              <a:t>of</a:t>
            </a:r>
            <a:endParaRPr lang="en-US" sz="2200" dirty="0" smtClean="0">
              <a:latin typeface="Century Gothic" pitchFamily="34" charset="0"/>
            </a:endParaRPr>
          </a:p>
          <a:p>
            <a:pPr algn="ctr"/>
            <a:r>
              <a:rPr lang="en-US" sz="2200" dirty="0" smtClean="0">
                <a:latin typeface="Century Gothic" pitchFamily="34" charset="0"/>
              </a:rPr>
              <a:t>W</a:t>
            </a:r>
            <a:r>
              <a:rPr lang="id-ID" sz="2200" dirty="0">
                <a:latin typeface="Century Gothic" pitchFamily="34" charset="0"/>
              </a:rPr>
              <a:t>inning</a:t>
            </a:r>
            <a:endParaRPr lang="en-US" sz="2200" dirty="0"/>
          </a:p>
        </p:txBody>
      </p:sp>
      <p:sp>
        <p:nvSpPr>
          <p:cNvPr id="4" name="Rectangle 3"/>
          <p:cNvSpPr/>
          <p:nvPr/>
        </p:nvSpPr>
        <p:spPr>
          <a:xfrm>
            <a:off x="2941912" y="4948388"/>
            <a:ext cx="3169151" cy="769441"/>
          </a:xfrm>
          <a:prstGeom prst="rect">
            <a:avLst/>
          </a:prstGeom>
          <a:solidFill>
            <a:schemeClr val="accent2">
              <a:lumMod val="20000"/>
              <a:lumOff val="80000"/>
            </a:schemeClr>
          </a:solidFill>
        </p:spPr>
        <p:txBody>
          <a:bodyPr wrap="square">
            <a:spAutoFit/>
          </a:bodyPr>
          <a:lstStyle/>
          <a:p>
            <a:pPr algn="ctr"/>
            <a:r>
              <a:rPr lang="en-US" sz="2200" dirty="0">
                <a:latin typeface="Century Gothic" pitchFamily="34" charset="0"/>
              </a:rPr>
              <a:t>I</a:t>
            </a:r>
            <a:r>
              <a:rPr lang="id-ID" sz="2200" dirty="0">
                <a:latin typeface="Century Gothic" pitchFamily="34" charset="0"/>
              </a:rPr>
              <a:t>ntense </a:t>
            </a:r>
            <a:r>
              <a:rPr lang="en-US" sz="2200" dirty="0" smtClean="0">
                <a:latin typeface="Century Gothic" pitchFamily="34" charset="0"/>
              </a:rPr>
              <a:t>P</a:t>
            </a:r>
            <a:r>
              <a:rPr lang="id-ID" sz="2200" dirty="0" smtClean="0">
                <a:latin typeface="Century Gothic" pitchFamily="34" charset="0"/>
              </a:rPr>
              <a:t>rice </a:t>
            </a:r>
            <a:r>
              <a:rPr lang="en-US" sz="2200" dirty="0" smtClean="0">
                <a:latin typeface="Century Gothic" pitchFamily="34" charset="0"/>
              </a:rPr>
              <a:t>C</a:t>
            </a:r>
            <a:r>
              <a:rPr lang="id-ID" sz="2200" dirty="0" smtClean="0">
                <a:latin typeface="Century Gothic" pitchFamily="34" charset="0"/>
              </a:rPr>
              <a:t>ompetition</a:t>
            </a:r>
            <a:endParaRPr lang="id-ID" sz="2200" dirty="0">
              <a:latin typeface="Century Gothic" pitchFamily="34" charset="0"/>
            </a:endParaRPr>
          </a:p>
        </p:txBody>
      </p:sp>
      <p:sp>
        <p:nvSpPr>
          <p:cNvPr id="36" name="Rectangle 35"/>
          <p:cNvSpPr/>
          <p:nvPr/>
        </p:nvSpPr>
        <p:spPr>
          <a:xfrm>
            <a:off x="6283259" y="4149080"/>
            <a:ext cx="2860741" cy="1589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solidFill>
                <a:schemeClr val="bg1">
                  <a:lumMod val="85000"/>
                </a:schemeClr>
              </a:solidFill>
              <a:latin typeface="Century Gothic" panose="020B0502020202020204" pitchFamily="34" charset="0"/>
            </a:endParaRPr>
          </a:p>
        </p:txBody>
      </p:sp>
      <p:sp>
        <p:nvSpPr>
          <p:cNvPr id="5" name="Rectangle 4"/>
          <p:cNvSpPr/>
          <p:nvPr/>
        </p:nvSpPr>
        <p:spPr>
          <a:xfrm>
            <a:off x="6283259" y="3108277"/>
            <a:ext cx="2860741" cy="769441"/>
          </a:xfrm>
          <a:prstGeom prst="rect">
            <a:avLst/>
          </a:prstGeom>
          <a:solidFill>
            <a:schemeClr val="bg1">
              <a:lumMod val="95000"/>
            </a:schemeClr>
          </a:solidFill>
        </p:spPr>
        <p:txBody>
          <a:bodyPr wrap="square">
            <a:spAutoFit/>
          </a:bodyPr>
          <a:lstStyle/>
          <a:p>
            <a:pPr algn="ctr"/>
            <a:r>
              <a:rPr lang="id-ID" sz="2200" dirty="0">
                <a:solidFill>
                  <a:schemeClr val="bg1">
                    <a:lumMod val="85000"/>
                  </a:schemeClr>
                </a:solidFill>
                <a:latin typeface="Century Gothic" pitchFamily="34" charset="0"/>
              </a:rPr>
              <a:t>MCOM Chininsia Limited</a:t>
            </a:r>
          </a:p>
        </p:txBody>
      </p:sp>
      <p:sp>
        <p:nvSpPr>
          <p:cNvPr id="7" name="Rectangle 6"/>
          <p:cNvSpPr/>
          <p:nvPr/>
        </p:nvSpPr>
        <p:spPr>
          <a:xfrm>
            <a:off x="6298920" y="4640998"/>
            <a:ext cx="2860741" cy="430887"/>
          </a:xfrm>
          <a:prstGeom prst="rect">
            <a:avLst/>
          </a:prstGeom>
          <a:solidFill>
            <a:schemeClr val="bg1">
              <a:lumMod val="95000"/>
            </a:schemeClr>
          </a:solidFill>
        </p:spPr>
        <p:txBody>
          <a:bodyPr wrap="square">
            <a:spAutoFit/>
          </a:bodyPr>
          <a:lstStyle/>
          <a:p>
            <a:pPr algn="ctr"/>
            <a:r>
              <a:rPr lang="en-US" sz="2200" dirty="0" smtClean="0">
                <a:solidFill>
                  <a:schemeClr val="bg1">
                    <a:lumMod val="85000"/>
                  </a:schemeClr>
                </a:solidFill>
                <a:latin typeface="Century Gothic" pitchFamily="34" charset="0"/>
              </a:rPr>
              <a:t>Acquire </a:t>
            </a:r>
            <a:r>
              <a:rPr lang="id-ID" sz="2200" dirty="0" smtClean="0">
                <a:solidFill>
                  <a:schemeClr val="bg1">
                    <a:lumMod val="85000"/>
                  </a:schemeClr>
                </a:solidFill>
                <a:latin typeface="Century Gothic" pitchFamily="34" charset="0"/>
              </a:rPr>
              <a:t>CloudNet</a:t>
            </a:r>
            <a:endParaRPr lang="id-ID" sz="2200" dirty="0">
              <a:solidFill>
                <a:schemeClr val="bg1">
                  <a:lumMod val="85000"/>
                </a:schemeClr>
              </a:solidFill>
              <a:latin typeface="Century Gothic" pitchFamily="34" charset="0"/>
            </a:endParaRPr>
          </a:p>
        </p:txBody>
      </p:sp>
    </p:spTree>
    <p:extLst>
      <p:ext uri="{BB962C8B-B14F-4D97-AF65-F5344CB8AC3E}">
        <p14:creationId xmlns:p14="http://schemas.microsoft.com/office/powerpoint/2010/main" val="20428672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9" name="Rectangle 18"/>
          <p:cNvSpPr/>
          <p:nvPr/>
        </p:nvSpPr>
        <p:spPr>
          <a:xfrm>
            <a:off x="-7601" y="341191"/>
            <a:ext cx="576064" cy="57606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p:cNvSpPr txBox="1"/>
          <p:nvPr/>
        </p:nvSpPr>
        <p:spPr>
          <a:xfrm>
            <a:off x="611560" y="268069"/>
            <a:ext cx="4208203" cy="646331"/>
          </a:xfrm>
          <a:prstGeom prst="rect">
            <a:avLst/>
          </a:prstGeom>
          <a:noFill/>
        </p:spPr>
        <p:txBody>
          <a:bodyPr wrap="none" rtlCol="0">
            <a:spAutoFit/>
          </a:bodyPr>
          <a:lstStyle/>
          <a:p>
            <a:r>
              <a:rPr lang="en-US" sz="3600" b="1" dirty="0" smtClean="0">
                <a:latin typeface="Century Gothic" pitchFamily="34" charset="0"/>
              </a:rPr>
              <a:t>R</a:t>
            </a:r>
            <a:r>
              <a:rPr lang="id-ID" sz="3600" b="1" dirty="0" smtClean="0">
                <a:latin typeface="Century Gothic" pitchFamily="34" charset="0"/>
              </a:rPr>
              <a:t>ecommendation</a:t>
            </a:r>
          </a:p>
        </p:txBody>
      </p:sp>
      <p:grpSp>
        <p:nvGrpSpPr>
          <p:cNvPr id="2" name="Group 1"/>
          <p:cNvGrpSpPr/>
          <p:nvPr/>
        </p:nvGrpSpPr>
        <p:grpSpPr>
          <a:xfrm>
            <a:off x="1887017" y="2492405"/>
            <a:ext cx="5444930" cy="2225126"/>
            <a:chOff x="1763435" y="2231150"/>
            <a:chExt cx="5444930" cy="2225126"/>
          </a:xfrm>
        </p:grpSpPr>
        <p:sp>
          <p:nvSpPr>
            <p:cNvPr id="23" name="TextBox 22"/>
            <p:cNvSpPr txBox="1"/>
            <p:nvPr/>
          </p:nvSpPr>
          <p:spPr>
            <a:xfrm>
              <a:off x="1763435" y="2231150"/>
              <a:ext cx="5444930" cy="1569660"/>
            </a:xfrm>
            <a:prstGeom prst="rect">
              <a:avLst/>
            </a:prstGeom>
            <a:noFill/>
          </p:spPr>
          <p:txBody>
            <a:bodyPr wrap="square" rtlCol="0">
              <a:spAutoFit/>
            </a:bodyPr>
            <a:lstStyle/>
            <a:p>
              <a:pPr algn="ctr"/>
              <a:r>
                <a:rPr lang="en-US" sz="9600" b="1" spc="300" dirty="0" smtClean="0">
                  <a:solidFill>
                    <a:srgbClr val="00B050"/>
                  </a:solidFill>
                  <a:latin typeface="Century Gothic" pitchFamily="34" charset="0"/>
                </a:rPr>
                <a:t>Expand</a:t>
              </a:r>
              <a:endParaRPr lang="id-ID" sz="9600" b="1" spc="300" dirty="0" smtClean="0">
                <a:solidFill>
                  <a:srgbClr val="00B050"/>
                </a:solidFill>
                <a:latin typeface="Century Gothic" pitchFamily="34" charset="0"/>
              </a:endParaRPr>
            </a:p>
          </p:txBody>
        </p:sp>
        <p:sp>
          <p:nvSpPr>
            <p:cNvPr id="18" name="TextBox 17"/>
            <p:cNvSpPr txBox="1"/>
            <p:nvPr/>
          </p:nvSpPr>
          <p:spPr>
            <a:xfrm>
              <a:off x="2831446" y="3933056"/>
              <a:ext cx="3648665" cy="523220"/>
            </a:xfrm>
            <a:prstGeom prst="rect">
              <a:avLst/>
            </a:prstGeom>
            <a:noFill/>
          </p:spPr>
          <p:txBody>
            <a:bodyPr wrap="square" rtlCol="0">
              <a:spAutoFit/>
            </a:bodyPr>
            <a:lstStyle/>
            <a:p>
              <a:pPr algn="ctr"/>
              <a:r>
                <a:rPr lang="en-US" sz="2800" i="1" dirty="0">
                  <a:latin typeface="Century Gothic" pitchFamily="34" charset="0"/>
                </a:rPr>
                <a:t>t</a:t>
              </a:r>
              <a:r>
                <a:rPr lang="en-US" sz="2800" i="1" dirty="0" smtClean="0">
                  <a:latin typeface="Century Gothic" pitchFamily="34" charset="0"/>
                </a:rPr>
                <a:t>o </a:t>
              </a:r>
              <a:r>
                <a:rPr lang="en-US" sz="2800" i="1" dirty="0" err="1" smtClean="0">
                  <a:latin typeface="Century Gothic" pitchFamily="34" charset="0"/>
                </a:rPr>
                <a:t>Chininsia</a:t>
              </a:r>
              <a:endParaRPr lang="id-ID" sz="2800" i="1" dirty="0" smtClean="0">
                <a:latin typeface="Century Gothic" pitchFamily="34" charset="0"/>
              </a:endParaRPr>
            </a:p>
          </p:txBody>
        </p:sp>
      </p:grpSp>
      <p:sp>
        <p:nvSpPr>
          <p:cNvPr id="22" name="TextBox 21"/>
          <p:cNvSpPr txBox="1"/>
          <p:nvPr/>
        </p:nvSpPr>
        <p:spPr>
          <a:xfrm>
            <a:off x="2483768" y="2509249"/>
            <a:ext cx="4420518" cy="1569660"/>
          </a:xfrm>
          <a:prstGeom prst="rect">
            <a:avLst/>
          </a:prstGeom>
          <a:noFill/>
        </p:spPr>
        <p:txBody>
          <a:bodyPr wrap="square" rtlCol="0">
            <a:spAutoFit/>
          </a:bodyPr>
          <a:lstStyle/>
          <a:p>
            <a:pPr algn="ctr"/>
            <a:r>
              <a:rPr lang="en-US" sz="9600" b="1" spc="300" dirty="0" smtClean="0">
                <a:latin typeface="Century Gothic" pitchFamily="34" charset="0"/>
              </a:rPr>
              <a:t>How?</a:t>
            </a:r>
            <a:endParaRPr lang="id-ID" sz="9600" b="1" spc="300" dirty="0" smtClean="0">
              <a:latin typeface="Century Gothic" pitchFamily="34" charset="0"/>
            </a:endParaRPr>
          </a:p>
        </p:txBody>
      </p:sp>
    </p:spTree>
    <p:extLst>
      <p:ext uri="{BB962C8B-B14F-4D97-AF65-F5344CB8AC3E}">
        <p14:creationId xmlns:p14="http://schemas.microsoft.com/office/powerpoint/2010/main" val="298932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6283259" y="2707456"/>
            <a:ext cx="2860741" cy="14416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latin typeface="Century Gothic" panose="020B0502020202020204" pitchFamily="34" charset="0"/>
            </a:endParaRPr>
          </a:p>
        </p:txBody>
      </p:sp>
      <p:sp>
        <p:nvSpPr>
          <p:cNvPr id="37" name="Rectangle 36"/>
          <p:cNvSpPr/>
          <p:nvPr/>
        </p:nvSpPr>
        <p:spPr>
          <a:xfrm>
            <a:off x="0" y="2672772"/>
            <a:ext cx="2754055" cy="30509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solidFill>
                <a:schemeClr val="bg1">
                  <a:lumMod val="85000"/>
                </a:schemeClr>
              </a:solidFill>
              <a:latin typeface="Century Gothic" panose="020B0502020202020204" pitchFamily="34" charset="0"/>
            </a:endParaRPr>
          </a:p>
        </p:txBody>
      </p:sp>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8" name="TextBox 17"/>
          <p:cNvSpPr txBox="1"/>
          <p:nvPr/>
        </p:nvSpPr>
        <p:spPr>
          <a:xfrm>
            <a:off x="0" y="450205"/>
            <a:ext cx="7256802" cy="830997"/>
          </a:xfrm>
          <a:prstGeom prst="rect">
            <a:avLst/>
          </a:prstGeom>
          <a:solidFill>
            <a:srgbClr val="1F4E79"/>
          </a:solidFill>
        </p:spPr>
        <p:txBody>
          <a:bodyPr wrap="square" rtlCol="0">
            <a:spAutoFit/>
          </a:bodyPr>
          <a:lstStyle/>
          <a:p>
            <a:r>
              <a:rPr lang="en-US" sz="2400" b="1" dirty="0" smtClean="0">
                <a:solidFill>
                  <a:schemeClr val="bg1"/>
                </a:solidFill>
                <a:latin typeface="Century Gothic" pitchFamily="34" charset="0"/>
              </a:rPr>
              <a:t>I</a:t>
            </a:r>
            <a:r>
              <a:rPr lang="id-ID" sz="2400" b="1" dirty="0" smtClean="0">
                <a:solidFill>
                  <a:schemeClr val="bg1"/>
                </a:solidFill>
                <a:latin typeface="Century Gothic" pitchFamily="34" charset="0"/>
              </a:rPr>
              <a:t>ssue</a:t>
            </a:r>
            <a:r>
              <a:rPr lang="en-US" sz="2400" b="1" dirty="0" smtClean="0">
                <a:solidFill>
                  <a:schemeClr val="bg1"/>
                </a:solidFill>
                <a:latin typeface="Century Gothic" pitchFamily="34" charset="0"/>
              </a:rPr>
              <a:t> #</a:t>
            </a:r>
            <a:r>
              <a:rPr lang="id-ID" sz="2400" b="1" dirty="0" smtClean="0">
                <a:solidFill>
                  <a:schemeClr val="bg1"/>
                </a:solidFill>
                <a:latin typeface="Century Gothic" pitchFamily="34" charset="0"/>
              </a:rPr>
              <a:t>5</a:t>
            </a:r>
            <a:r>
              <a:rPr lang="en-US" sz="2400" b="1" dirty="0" smtClean="0">
                <a:solidFill>
                  <a:schemeClr val="bg1"/>
                </a:solidFill>
                <a:latin typeface="Century Gothic" pitchFamily="34" charset="0"/>
              </a:rPr>
              <a:t>: </a:t>
            </a:r>
            <a:r>
              <a:rPr lang="it-IT" sz="2400" b="1" dirty="0" smtClean="0">
                <a:solidFill>
                  <a:schemeClr val="bg1"/>
                </a:solidFill>
                <a:latin typeface="Century Gothic" pitchFamily="34" charset="0"/>
              </a:rPr>
              <a:t>Mobile Operator License </a:t>
            </a:r>
            <a:r>
              <a:rPr lang="id-ID" sz="2400" b="1" dirty="0" smtClean="0">
                <a:solidFill>
                  <a:schemeClr val="bg1"/>
                </a:solidFill>
                <a:latin typeface="Century Gothic" pitchFamily="34" charset="0"/>
              </a:rPr>
              <a:t>i</a:t>
            </a:r>
            <a:r>
              <a:rPr lang="it-IT" sz="2400" b="1" dirty="0" smtClean="0">
                <a:solidFill>
                  <a:schemeClr val="bg1"/>
                </a:solidFill>
                <a:latin typeface="Century Gothic" pitchFamily="34" charset="0"/>
              </a:rPr>
              <a:t>n Chininsia</a:t>
            </a:r>
          </a:p>
          <a:p>
            <a:endParaRPr lang="en-US" sz="2400" b="1" dirty="0">
              <a:solidFill>
                <a:schemeClr val="bg1"/>
              </a:solidFill>
              <a:latin typeface="Century Gothic" pitchFamily="34" charset="0"/>
            </a:endParaRPr>
          </a:p>
        </p:txBody>
      </p:sp>
      <p:sp>
        <p:nvSpPr>
          <p:cNvPr id="23" name="Rectangle 22"/>
          <p:cNvSpPr/>
          <p:nvPr/>
        </p:nvSpPr>
        <p:spPr>
          <a:xfrm>
            <a:off x="6283259" y="1959642"/>
            <a:ext cx="2860741" cy="6052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latin typeface="Century Gothic" panose="020B0502020202020204" pitchFamily="34" charset="0"/>
              </a:rPr>
              <a:t>FEASIBILITY</a:t>
            </a:r>
          </a:p>
        </p:txBody>
      </p:sp>
      <p:sp>
        <p:nvSpPr>
          <p:cNvPr id="24" name="Rectangle 23"/>
          <p:cNvSpPr/>
          <p:nvPr/>
        </p:nvSpPr>
        <p:spPr>
          <a:xfrm>
            <a:off x="2942711" y="1959642"/>
            <a:ext cx="3168352" cy="605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solidFill>
                  <a:schemeClr val="bg1">
                    <a:lumMod val="85000"/>
                  </a:schemeClr>
                </a:solidFill>
                <a:latin typeface="Century Gothic" panose="020B0502020202020204" pitchFamily="34" charset="0"/>
                <a:cs typeface="Arial" panose="020B0604020202020204" pitchFamily="34" charset="0"/>
              </a:rPr>
              <a:t>ACCEPTABILITY</a:t>
            </a:r>
          </a:p>
        </p:txBody>
      </p:sp>
      <p:sp>
        <p:nvSpPr>
          <p:cNvPr id="28" name="Rectangle 27"/>
          <p:cNvSpPr/>
          <p:nvPr/>
        </p:nvSpPr>
        <p:spPr>
          <a:xfrm>
            <a:off x="-16931" y="1959642"/>
            <a:ext cx="2788732" cy="5913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solidFill>
                  <a:schemeClr val="bg1">
                    <a:lumMod val="85000"/>
                  </a:schemeClr>
                </a:solidFill>
                <a:latin typeface="Century Gothic" panose="020B0502020202020204" pitchFamily="34" charset="0"/>
              </a:rPr>
              <a:t>SUITABILITY</a:t>
            </a:r>
          </a:p>
        </p:txBody>
      </p:sp>
      <p:sp>
        <p:nvSpPr>
          <p:cNvPr id="20" name="TextBox 19"/>
          <p:cNvSpPr txBox="1"/>
          <p:nvPr/>
        </p:nvSpPr>
        <p:spPr>
          <a:xfrm>
            <a:off x="-45313" y="2938815"/>
            <a:ext cx="2788732" cy="430887"/>
          </a:xfrm>
          <a:prstGeom prst="rect">
            <a:avLst/>
          </a:prstGeom>
          <a:solidFill>
            <a:schemeClr val="bg1">
              <a:lumMod val="95000"/>
            </a:schemeClr>
          </a:solidFill>
        </p:spPr>
        <p:txBody>
          <a:bodyPr wrap="square" rtlCol="0">
            <a:spAutoFit/>
          </a:bodyPr>
          <a:lstStyle/>
          <a:p>
            <a:pPr algn="ctr"/>
            <a:r>
              <a:rPr lang="id-ID" sz="2200" dirty="0" smtClean="0">
                <a:solidFill>
                  <a:schemeClr val="bg1">
                    <a:lumMod val="85000"/>
                  </a:schemeClr>
                </a:solidFill>
                <a:latin typeface="Century Gothic" pitchFamily="34" charset="0"/>
              </a:rPr>
              <a:t>305 mio Subscriber</a:t>
            </a:r>
          </a:p>
        </p:txBody>
      </p:sp>
      <p:sp>
        <p:nvSpPr>
          <p:cNvPr id="21" name="TextBox 20"/>
          <p:cNvSpPr txBox="1"/>
          <p:nvPr/>
        </p:nvSpPr>
        <p:spPr>
          <a:xfrm>
            <a:off x="-7601" y="3679287"/>
            <a:ext cx="2762455" cy="769441"/>
          </a:xfrm>
          <a:prstGeom prst="rect">
            <a:avLst/>
          </a:prstGeom>
          <a:solidFill>
            <a:schemeClr val="bg1">
              <a:lumMod val="95000"/>
            </a:schemeClr>
          </a:solidFill>
        </p:spPr>
        <p:txBody>
          <a:bodyPr wrap="square" rtlCol="0">
            <a:spAutoFit/>
          </a:bodyPr>
          <a:lstStyle/>
          <a:p>
            <a:pPr algn="ctr"/>
            <a:r>
              <a:rPr lang="en-US" sz="2200" dirty="0" smtClean="0">
                <a:solidFill>
                  <a:schemeClr val="bg1">
                    <a:lumMod val="85000"/>
                  </a:schemeClr>
                </a:solidFill>
                <a:latin typeface="Century Gothic" pitchFamily="34" charset="0"/>
              </a:rPr>
              <a:t>“</a:t>
            </a:r>
            <a:r>
              <a:rPr lang="id-ID" sz="2200" dirty="0" smtClean="0">
                <a:solidFill>
                  <a:schemeClr val="bg1">
                    <a:lumMod val="85000"/>
                  </a:schemeClr>
                </a:solidFill>
                <a:latin typeface="Century Gothic" pitchFamily="34" charset="0"/>
              </a:rPr>
              <a:t>Internet Accesss for All</a:t>
            </a:r>
            <a:r>
              <a:rPr lang="en-US" sz="2200" dirty="0" smtClean="0">
                <a:solidFill>
                  <a:schemeClr val="bg1">
                    <a:lumMod val="85000"/>
                  </a:schemeClr>
                </a:solidFill>
                <a:latin typeface="Century Gothic" pitchFamily="34" charset="0"/>
              </a:rPr>
              <a:t>”</a:t>
            </a:r>
            <a:r>
              <a:rPr lang="id-ID" sz="2200" dirty="0" smtClean="0">
                <a:solidFill>
                  <a:schemeClr val="bg1">
                    <a:lumMod val="85000"/>
                  </a:schemeClr>
                </a:solidFill>
                <a:latin typeface="Century Gothic" pitchFamily="34" charset="0"/>
              </a:rPr>
              <a:t> Program</a:t>
            </a:r>
          </a:p>
        </p:txBody>
      </p:sp>
      <p:sp>
        <p:nvSpPr>
          <p:cNvPr id="22" name="TextBox 21"/>
          <p:cNvSpPr txBox="1"/>
          <p:nvPr/>
        </p:nvSpPr>
        <p:spPr>
          <a:xfrm>
            <a:off x="-7601" y="4758313"/>
            <a:ext cx="2779402" cy="769441"/>
          </a:xfrm>
          <a:prstGeom prst="rect">
            <a:avLst/>
          </a:prstGeom>
          <a:solidFill>
            <a:schemeClr val="bg1">
              <a:lumMod val="95000"/>
            </a:schemeClr>
          </a:solidFill>
        </p:spPr>
        <p:txBody>
          <a:bodyPr wrap="square" rtlCol="0">
            <a:spAutoFit/>
          </a:bodyPr>
          <a:lstStyle/>
          <a:p>
            <a:pPr algn="ctr"/>
            <a:r>
              <a:rPr lang="id-ID" sz="2200" dirty="0" smtClean="0">
                <a:solidFill>
                  <a:schemeClr val="bg1">
                    <a:lumMod val="85000"/>
                  </a:schemeClr>
                </a:solidFill>
                <a:latin typeface="Century Gothic" pitchFamily="34" charset="0"/>
              </a:rPr>
              <a:t>Mobile Number Portability </a:t>
            </a:r>
          </a:p>
        </p:txBody>
      </p:sp>
      <p:sp>
        <p:nvSpPr>
          <p:cNvPr id="35" name="Rectangle 34"/>
          <p:cNvSpPr/>
          <p:nvPr/>
        </p:nvSpPr>
        <p:spPr>
          <a:xfrm>
            <a:off x="2942711" y="2682260"/>
            <a:ext cx="3168352" cy="30509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solidFill>
                <a:schemeClr val="bg1">
                  <a:lumMod val="85000"/>
                </a:schemeClr>
              </a:solidFill>
              <a:latin typeface="Century Gothic" panose="020B0502020202020204" pitchFamily="34" charset="0"/>
            </a:endParaRPr>
          </a:p>
        </p:txBody>
      </p:sp>
      <p:sp>
        <p:nvSpPr>
          <p:cNvPr id="2" name="Rectangle 1"/>
          <p:cNvSpPr/>
          <p:nvPr/>
        </p:nvSpPr>
        <p:spPr>
          <a:xfrm>
            <a:off x="2942711" y="2709885"/>
            <a:ext cx="3168352" cy="769441"/>
          </a:xfrm>
          <a:prstGeom prst="rect">
            <a:avLst/>
          </a:prstGeom>
          <a:solidFill>
            <a:schemeClr val="bg1">
              <a:lumMod val="95000"/>
            </a:schemeClr>
          </a:solidFill>
        </p:spPr>
        <p:txBody>
          <a:bodyPr wrap="square">
            <a:spAutoFit/>
          </a:bodyPr>
          <a:lstStyle/>
          <a:p>
            <a:pPr algn="ctr"/>
            <a:r>
              <a:rPr lang="en-US" sz="2200" dirty="0">
                <a:solidFill>
                  <a:schemeClr val="bg1">
                    <a:lumMod val="85000"/>
                  </a:schemeClr>
                </a:solidFill>
                <a:latin typeface="Century Gothic" pitchFamily="34" charset="0"/>
              </a:rPr>
              <a:t>Change of P</a:t>
            </a:r>
            <a:r>
              <a:rPr lang="id-ID" sz="2200" dirty="0">
                <a:solidFill>
                  <a:schemeClr val="bg1">
                    <a:lumMod val="85000"/>
                  </a:schemeClr>
                </a:solidFill>
                <a:latin typeface="Century Gothic" pitchFamily="34" charset="0"/>
              </a:rPr>
              <a:t>olitical </a:t>
            </a:r>
            <a:r>
              <a:rPr lang="en-US" sz="2200" dirty="0">
                <a:solidFill>
                  <a:schemeClr val="bg1">
                    <a:lumMod val="85000"/>
                  </a:schemeClr>
                </a:solidFill>
                <a:latin typeface="Century Gothic" pitchFamily="34" charset="0"/>
              </a:rPr>
              <a:t>Power</a:t>
            </a:r>
            <a:endParaRPr lang="en-US" sz="2200" dirty="0">
              <a:solidFill>
                <a:schemeClr val="bg1">
                  <a:lumMod val="85000"/>
                </a:schemeClr>
              </a:solidFill>
            </a:endParaRPr>
          </a:p>
        </p:txBody>
      </p:sp>
      <p:sp>
        <p:nvSpPr>
          <p:cNvPr id="3" name="Rectangle 2"/>
          <p:cNvSpPr/>
          <p:nvPr/>
        </p:nvSpPr>
        <p:spPr>
          <a:xfrm>
            <a:off x="2941912" y="3798399"/>
            <a:ext cx="3147930" cy="769441"/>
          </a:xfrm>
          <a:prstGeom prst="rect">
            <a:avLst/>
          </a:prstGeom>
          <a:solidFill>
            <a:schemeClr val="bg1">
              <a:lumMod val="95000"/>
            </a:schemeClr>
          </a:solidFill>
        </p:spPr>
        <p:txBody>
          <a:bodyPr wrap="square">
            <a:spAutoFit/>
          </a:bodyPr>
          <a:lstStyle/>
          <a:p>
            <a:pPr algn="ctr"/>
            <a:r>
              <a:rPr lang="id-ID" sz="2200" dirty="0">
                <a:solidFill>
                  <a:schemeClr val="bg1">
                    <a:lumMod val="85000"/>
                  </a:schemeClr>
                </a:solidFill>
                <a:latin typeface="Century Gothic" pitchFamily="34" charset="0"/>
              </a:rPr>
              <a:t>Probability </a:t>
            </a:r>
            <a:r>
              <a:rPr lang="id-ID" sz="2200" dirty="0" smtClean="0">
                <a:solidFill>
                  <a:schemeClr val="bg1">
                    <a:lumMod val="85000"/>
                  </a:schemeClr>
                </a:solidFill>
                <a:latin typeface="Century Gothic" pitchFamily="34" charset="0"/>
              </a:rPr>
              <a:t>of</a:t>
            </a:r>
            <a:endParaRPr lang="en-US" sz="2200" dirty="0" smtClean="0">
              <a:solidFill>
                <a:schemeClr val="bg1">
                  <a:lumMod val="85000"/>
                </a:schemeClr>
              </a:solidFill>
              <a:latin typeface="Century Gothic" pitchFamily="34" charset="0"/>
            </a:endParaRPr>
          </a:p>
          <a:p>
            <a:pPr algn="ctr"/>
            <a:r>
              <a:rPr lang="en-US" sz="2200" dirty="0" smtClean="0">
                <a:solidFill>
                  <a:schemeClr val="bg1">
                    <a:lumMod val="85000"/>
                  </a:schemeClr>
                </a:solidFill>
                <a:latin typeface="Century Gothic" pitchFamily="34" charset="0"/>
              </a:rPr>
              <a:t>W</a:t>
            </a:r>
            <a:r>
              <a:rPr lang="id-ID" sz="2200" dirty="0">
                <a:solidFill>
                  <a:schemeClr val="bg1">
                    <a:lumMod val="85000"/>
                  </a:schemeClr>
                </a:solidFill>
                <a:latin typeface="Century Gothic" pitchFamily="34" charset="0"/>
              </a:rPr>
              <a:t>inning</a:t>
            </a:r>
            <a:endParaRPr lang="en-US" sz="2200" dirty="0">
              <a:solidFill>
                <a:schemeClr val="bg1">
                  <a:lumMod val="85000"/>
                </a:schemeClr>
              </a:solidFill>
            </a:endParaRPr>
          </a:p>
        </p:txBody>
      </p:sp>
      <p:sp>
        <p:nvSpPr>
          <p:cNvPr id="4" name="Rectangle 3"/>
          <p:cNvSpPr/>
          <p:nvPr/>
        </p:nvSpPr>
        <p:spPr>
          <a:xfrm>
            <a:off x="2941912" y="4948388"/>
            <a:ext cx="3169151" cy="769441"/>
          </a:xfrm>
          <a:prstGeom prst="rect">
            <a:avLst/>
          </a:prstGeom>
          <a:solidFill>
            <a:schemeClr val="bg1">
              <a:lumMod val="95000"/>
            </a:schemeClr>
          </a:solidFill>
        </p:spPr>
        <p:txBody>
          <a:bodyPr wrap="square">
            <a:spAutoFit/>
          </a:bodyPr>
          <a:lstStyle/>
          <a:p>
            <a:pPr algn="ctr"/>
            <a:r>
              <a:rPr lang="en-US" sz="2200" dirty="0">
                <a:solidFill>
                  <a:schemeClr val="bg1">
                    <a:lumMod val="85000"/>
                  </a:schemeClr>
                </a:solidFill>
                <a:latin typeface="Century Gothic" pitchFamily="34" charset="0"/>
              </a:rPr>
              <a:t>I</a:t>
            </a:r>
            <a:r>
              <a:rPr lang="id-ID" sz="2200" dirty="0">
                <a:solidFill>
                  <a:schemeClr val="bg1">
                    <a:lumMod val="85000"/>
                  </a:schemeClr>
                </a:solidFill>
                <a:latin typeface="Century Gothic" pitchFamily="34" charset="0"/>
              </a:rPr>
              <a:t>ntense </a:t>
            </a:r>
            <a:r>
              <a:rPr lang="en-US" sz="2200" dirty="0" smtClean="0">
                <a:solidFill>
                  <a:schemeClr val="bg1">
                    <a:lumMod val="85000"/>
                  </a:schemeClr>
                </a:solidFill>
                <a:latin typeface="Century Gothic" pitchFamily="34" charset="0"/>
              </a:rPr>
              <a:t>P</a:t>
            </a:r>
            <a:r>
              <a:rPr lang="id-ID" sz="2200" dirty="0" smtClean="0">
                <a:solidFill>
                  <a:schemeClr val="bg1">
                    <a:lumMod val="85000"/>
                  </a:schemeClr>
                </a:solidFill>
                <a:latin typeface="Century Gothic" pitchFamily="34" charset="0"/>
              </a:rPr>
              <a:t>rice </a:t>
            </a:r>
            <a:r>
              <a:rPr lang="en-US" sz="2200" dirty="0" smtClean="0">
                <a:solidFill>
                  <a:schemeClr val="bg1">
                    <a:lumMod val="85000"/>
                  </a:schemeClr>
                </a:solidFill>
                <a:latin typeface="Century Gothic" pitchFamily="34" charset="0"/>
              </a:rPr>
              <a:t>C</a:t>
            </a:r>
            <a:r>
              <a:rPr lang="id-ID" sz="2200" dirty="0" smtClean="0">
                <a:solidFill>
                  <a:schemeClr val="bg1">
                    <a:lumMod val="85000"/>
                  </a:schemeClr>
                </a:solidFill>
                <a:latin typeface="Century Gothic" pitchFamily="34" charset="0"/>
              </a:rPr>
              <a:t>ompetition</a:t>
            </a:r>
            <a:endParaRPr lang="id-ID" sz="2200" dirty="0">
              <a:solidFill>
                <a:schemeClr val="bg1">
                  <a:lumMod val="85000"/>
                </a:schemeClr>
              </a:solidFill>
              <a:latin typeface="Century Gothic" pitchFamily="34" charset="0"/>
            </a:endParaRPr>
          </a:p>
        </p:txBody>
      </p:sp>
      <p:sp>
        <p:nvSpPr>
          <p:cNvPr id="36" name="Rectangle 35"/>
          <p:cNvSpPr/>
          <p:nvPr/>
        </p:nvSpPr>
        <p:spPr>
          <a:xfrm>
            <a:off x="6283259" y="4149080"/>
            <a:ext cx="2860741" cy="15890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latin typeface="Century Gothic" panose="020B0502020202020204" pitchFamily="34" charset="0"/>
            </a:endParaRPr>
          </a:p>
        </p:txBody>
      </p:sp>
      <p:sp>
        <p:nvSpPr>
          <p:cNvPr id="5" name="Rectangle 4"/>
          <p:cNvSpPr/>
          <p:nvPr/>
        </p:nvSpPr>
        <p:spPr>
          <a:xfrm>
            <a:off x="6283259" y="3108277"/>
            <a:ext cx="2860741" cy="769441"/>
          </a:xfrm>
          <a:prstGeom prst="rect">
            <a:avLst/>
          </a:prstGeom>
        </p:spPr>
        <p:txBody>
          <a:bodyPr wrap="square">
            <a:spAutoFit/>
          </a:bodyPr>
          <a:lstStyle/>
          <a:p>
            <a:pPr algn="ctr"/>
            <a:r>
              <a:rPr lang="id-ID" sz="2200" dirty="0">
                <a:latin typeface="Century Gothic" pitchFamily="34" charset="0"/>
              </a:rPr>
              <a:t>MCOM Chininsia Limited</a:t>
            </a:r>
          </a:p>
        </p:txBody>
      </p:sp>
      <p:sp>
        <p:nvSpPr>
          <p:cNvPr id="40" name="Rectangle 39"/>
          <p:cNvSpPr/>
          <p:nvPr/>
        </p:nvSpPr>
        <p:spPr>
          <a:xfrm>
            <a:off x="6298920" y="4640998"/>
            <a:ext cx="2860741" cy="430887"/>
          </a:xfrm>
          <a:prstGeom prst="rect">
            <a:avLst/>
          </a:prstGeom>
        </p:spPr>
        <p:txBody>
          <a:bodyPr wrap="square">
            <a:spAutoFit/>
          </a:bodyPr>
          <a:lstStyle/>
          <a:p>
            <a:pPr algn="ctr"/>
            <a:r>
              <a:rPr lang="en-US" sz="2200" dirty="0" smtClean="0">
                <a:latin typeface="Century Gothic" pitchFamily="34" charset="0"/>
              </a:rPr>
              <a:t>Acquire</a:t>
            </a:r>
            <a:r>
              <a:rPr lang="id-ID" sz="2200" dirty="0" smtClean="0">
                <a:latin typeface="Century Gothic" pitchFamily="34" charset="0"/>
              </a:rPr>
              <a:t> </a:t>
            </a:r>
            <a:r>
              <a:rPr lang="id-ID" sz="2200" dirty="0">
                <a:latin typeface="Century Gothic" pitchFamily="34" charset="0"/>
              </a:rPr>
              <a:t>CloudNet</a:t>
            </a:r>
          </a:p>
        </p:txBody>
      </p:sp>
    </p:spTree>
    <p:extLst>
      <p:ext uri="{BB962C8B-B14F-4D97-AF65-F5344CB8AC3E}">
        <p14:creationId xmlns:p14="http://schemas.microsoft.com/office/powerpoint/2010/main" val="2077606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3" name="TextBox 22"/>
          <p:cNvSpPr txBox="1"/>
          <p:nvPr/>
        </p:nvSpPr>
        <p:spPr>
          <a:xfrm>
            <a:off x="2850231" y="1143000"/>
            <a:ext cx="3648665" cy="1323439"/>
          </a:xfrm>
          <a:prstGeom prst="rect">
            <a:avLst/>
          </a:prstGeom>
          <a:noFill/>
        </p:spPr>
        <p:txBody>
          <a:bodyPr wrap="square" rtlCol="0">
            <a:spAutoFit/>
          </a:bodyPr>
          <a:lstStyle/>
          <a:p>
            <a:pPr algn="ctr"/>
            <a:r>
              <a:rPr lang="id-ID" sz="8000" b="1" spc="300" dirty="0" smtClean="0">
                <a:latin typeface="Century Gothic" pitchFamily="34" charset="0"/>
              </a:rPr>
              <a:t>AHP</a:t>
            </a:r>
          </a:p>
        </p:txBody>
      </p:sp>
      <p:sp>
        <p:nvSpPr>
          <p:cNvPr id="28" name="TextBox 27"/>
          <p:cNvSpPr txBox="1"/>
          <p:nvPr/>
        </p:nvSpPr>
        <p:spPr>
          <a:xfrm>
            <a:off x="2743200" y="2235606"/>
            <a:ext cx="3813844" cy="369332"/>
          </a:xfrm>
          <a:prstGeom prst="rect">
            <a:avLst/>
          </a:prstGeom>
          <a:noFill/>
        </p:spPr>
        <p:txBody>
          <a:bodyPr wrap="square" rtlCol="0">
            <a:spAutoFit/>
          </a:bodyPr>
          <a:lstStyle/>
          <a:p>
            <a:pPr algn="ctr"/>
            <a:r>
              <a:rPr lang="id-ID" dirty="0" smtClean="0">
                <a:latin typeface="Century Gothic" pitchFamily="34" charset="0"/>
              </a:rPr>
              <a:t>Analytical Hierarchy Process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866" y="3009900"/>
            <a:ext cx="7377393"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866" y="4267200"/>
            <a:ext cx="7377393" cy="167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7601" y="325896"/>
            <a:ext cx="576064" cy="64633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568463" y="325896"/>
            <a:ext cx="3257623" cy="646331"/>
          </a:xfrm>
          <a:prstGeom prst="rect">
            <a:avLst/>
          </a:prstGeom>
          <a:solidFill>
            <a:srgbClr val="00B050"/>
          </a:solidFill>
        </p:spPr>
        <p:txBody>
          <a:bodyPr wrap="none" rtlCol="0">
            <a:spAutoFit/>
          </a:bodyPr>
          <a:lstStyle/>
          <a:p>
            <a:r>
              <a:rPr lang="en-US" sz="3600" b="1" dirty="0" smtClean="0">
                <a:solidFill>
                  <a:schemeClr val="bg1"/>
                </a:solidFill>
                <a:latin typeface="Century Gothic" pitchFamily="34" charset="0"/>
              </a:rPr>
              <a:t>The Feasibility</a:t>
            </a:r>
            <a:endParaRPr lang="id-ID" sz="3600" b="1" dirty="0" smtClean="0">
              <a:solidFill>
                <a:schemeClr val="bg1"/>
              </a:solidFill>
              <a:latin typeface="Century Gothic" pitchFamily="34" charset="0"/>
            </a:endParaRPr>
          </a:p>
        </p:txBody>
      </p:sp>
    </p:spTree>
    <p:extLst>
      <p:ext uri="{BB962C8B-B14F-4D97-AF65-F5344CB8AC3E}">
        <p14:creationId xmlns:p14="http://schemas.microsoft.com/office/powerpoint/2010/main" val="1342193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6283259" y="2707456"/>
            <a:ext cx="2860741" cy="1441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solidFill>
                <a:schemeClr val="bg1">
                  <a:lumMod val="85000"/>
                </a:schemeClr>
              </a:solidFill>
              <a:latin typeface="Century Gothic" panose="020B0502020202020204" pitchFamily="34" charset="0"/>
            </a:endParaRPr>
          </a:p>
        </p:txBody>
      </p:sp>
      <p:sp>
        <p:nvSpPr>
          <p:cNvPr id="37" name="Rectangle 36"/>
          <p:cNvSpPr/>
          <p:nvPr/>
        </p:nvSpPr>
        <p:spPr>
          <a:xfrm>
            <a:off x="0" y="2672772"/>
            <a:ext cx="2754055" cy="30509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solidFill>
                <a:schemeClr val="bg1">
                  <a:lumMod val="85000"/>
                </a:schemeClr>
              </a:solidFill>
              <a:latin typeface="Century Gothic" panose="020B0502020202020204" pitchFamily="34" charset="0"/>
            </a:endParaRPr>
          </a:p>
        </p:txBody>
      </p:sp>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8" name="TextBox 17"/>
          <p:cNvSpPr txBox="1"/>
          <p:nvPr/>
        </p:nvSpPr>
        <p:spPr>
          <a:xfrm>
            <a:off x="0" y="450205"/>
            <a:ext cx="7256802" cy="830997"/>
          </a:xfrm>
          <a:prstGeom prst="rect">
            <a:avLst/>
          </a:prstGeom>
          <a:solidFill>
            <a:srgbClr val="1F4E79"/>
          </a:solidFill>
        </p:spPr>
        <p:txBody>
          <a:bodyPr wrap="square" rtlCol="0">
            <a:spAutoFit/>
          </a:bodyPr>
          <a:lstStyle/>
          <a:p>
            <a:r>
              <a:rPr lang="en-US" sz="2400" b="1" dirty="0" smtClean="0">
                <a:solidFill>
                  <a:schemeClr val="bg1"/>
                </a:solidFill>
                <a:latin typeface="Century Gothic" pitchFamily="34" charset="0"/>
              </a:rPr>
              <a:t>I</a:t>
            </a:r>
            <a:r>
              <a:rPr lang="id-ID" sz="2400" b="1" dirty="0" smtClean="0">
                <a:solidFill>
                  <a:schemeClr val="bg1"/>
                </a:solidFill>
                <a:latin typeface="Century Gothic" pitchFamily="34" charset="0"/>
              </a:rPr>
              <a:t>ssue</a:t>
            </a:r>
            <a:r>
              <a:rPr lang="en-US" sz="2400" b="1" dirty="0" smtClean="0">
                <a:solidFill>
                  <a:schemeClr val="bg1"/>
                </a:solidFill>
                <a:latin typeface="Century Gothic" pitchFamily="34" charset="0"/>
              </a:rPr>
              <a:t> #</a:t>
            </a:r>
            <a:r>
              <a:rPr lang="id-ID" sz="2400" b="1" dirty="0" smtClean="0">
                <a:solidFill>
                  <a:schemeClr val="bg1"/>
                </a:solidFill>
                <a:latin typeface="Century Gothic" pitchFamily="34" charset="0"/>
              </a:rPr>
              <a:t>5</a:t>
            </a:r>
            <a:r>
              <a:rPr lang="en-US" sz="2400" b="1" dirty="0" smtClean="0">
                <a:solidFill>
                  <a:schemeClr val="bg1"/>
                </a:solidFill>
                <a:latin typeface="Century Gothic" pitchFamily="34" charset="0"/>
              </a:rPr>
              <a:t>: </a:t>
            </a:r>
            <a:r>
              <a:rPr lang="it-IT" sz="2400" b="1" dirty="0" smtClean="0">
                <a:solidFill>
                  <a:schemeClr val="bg1"/>
                </a:solidFill>
                <a:latin typeface="Century Gothic" pitchFamily="34" charset="0"/>
              </a:rPr>
              <a:t>Mobile Operator License </a:t>
            </a:r>
            <a:r>
              <a:rPr lang="id-ID" sz="2400" b="1" dirty="0" smtClean="0">
                <a:solidFill>
                  <a:schemeClr val="bg1"/>
                </a:solidFill>
                <a:latin typeface="Century Gothic" pitchFamily="34" charset="0"/>
              </a:rPr>
              <a:t>i</a:t>
            </a:r>
            <a:r>
              <a:rPr lang="it-IT" sz="2400" b="1" dirty="0" smtClean="0">
                <a:solidFill>
                  <a:schemeClr val="bg1"/>
                </a:solidFill>
                <a:latin typeface="Century Gothic" pitchFamily="34" charset="0"/>
              </a:rPr>
              <a:t>n Chininsia</a:t>
            </a:r>
          </a:p>
          <a:p>
            <a:endParaRPr lang="en-US" sz="2400" b="1" dirty="0">
              <a:solidFill>
                <a:schemeClr val="bg1"/>
              </a:solidFill>
              <a:latin typeface="Century Gothic" pitchFamily="34" charset="0"/>
            </a:endParaRPr>
          </a:p>
        </p:txBody>
      </p:sp>
      <p:sp>
        <p:nvSpPr>
          <p:cNvPr id="23" name="Rectangle 22"/>
          <p:cNvSpPr/>
          <p:nvPr/>
        </p:nvSpPr>
        <p:spPr>
          <a:xfrm>
            <a:off x="6283259" y="1959642"/>
            <a:ext cx="2860741" cy="6052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latin typeface="Century Gothic" panose="020B0502020202020204" pitchFamily="34" charset="0"/>
              </a:rPr>
              <a:t>FEASIBILITY</a:t>
            </a:r>
          </a:p>
        </p:txBody>
      </p:sp>
      <p:sp>
        <p:nvSpPr>
          <p:cNvPr id="24" name="Rectangle 23"/>
          <p:cNvSpPr/>
          <p:nvPr/>
        </p:nvSpPr>
        <p:spPr>
          <a:xfrm>
            <a:off x="2942711" y="1959642"/>
            <a:ext cx="3168352" cy="605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solidFill>
                  <a:schemeClr val="bg1">
                    <a:lumMod val="85000"/>
                  </a:schemeClr>
                </a:solidFill>
                <a:latin typeface="Century Gothic" panose="020B0502020202020204" pitchFamily="34" charset="0"/>
                <a:cs typeface="Arial" panose="020B0604020202020204" pitchFamily="34" charset="0"/>
              </a:rPr>
              <a:t>ACCEPTABILITY</a:t>
            </a:r>
          </a:p>
        </p:txBody>
      </p:sp>
      <p:sp>
        <p:nvSpPr>
          <p:cNvPr id="28" name="Rectangle 27"/>
          <p:cNvSpPr/>
          <p:nvPr/>
        </p:nvSpPr>
        <p:spPr>
          <a:xfrm>
            <a:off x="-16931" y="1959642"/>
            <a:ext cx="2788732" cy="5913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300" dirty="0" smtClean="0">
                <a:solidFill>
                  <a:schemeClr val="bg1">
                    <a:lumMod val="85000"/>
                  </a:schemeClr>
                </a:solidFill>
                <a:latin typeface="Century Gothic" panose="020B0502020202020204" pitchFamily="34" charset="0"/>
              </a:rPr>
              <a:t>SUITABILITY</a:t>
            </a:r>
          </a:p>
        </p:txBody>
      </p:sp>
      <p:sp>
        <p:nvSpPr>
          <p:cNvPr id="20" name="TextBox 19"/>
          <p:cNvSpPr txBox="1"/>
          <p:nvPr/>
        </p:nvSpPr>
        <p:spPr>
          <a:xfrm>
            <a:off x="-45313" y="2938815"/>
            <a:ext cx="2788732" cy="430887"/>
          </a:xfrm>
          <a:prstGeom prst="rect">
            <a:avLst/>
          </a:prstGeom>
          <a:solidFill>
            <a:schemeClr val="bg1">
              <a:lumMod val="95000"/>
            </a:schemeClr>
          </a:solidFill>
        </p:spPr>
        <p:txBody>
          <a:bodyPr wrap="square" rtlCol="0">
            <a:spAutoFit/>
          </a:bodyPr>
          <a:lstStyle/>
          <a:p>
            <a:pPr algn="ctr"/>
            <a:r>
              <a:rPr lang="id-ID" sz="2200" dirty="0" smtClean="0">
                <a:solidFill>
                  <a:schemeClr val="bg1">
                    <a:lumMod val="85000"/>
                  </a:schemeClr>
                </a:solidFill>
                <a:latin typeface="Century Gothic" pitchFamily="34" charset="0"/>
              </a:rPr>
              <a:t>305 mio Subscriber</a:t>
            </a:r>
          </a:p>
        </p:txBody>
      </p:sp>
      <p:sp>
        <p:nvSpPr>
          <p:cNvPr id="21" name="TextBox 20"/>
          <p:cNvSpPr txBox="1"/>
          <p:nvPr/>
        </p:nvSpPr>
        <p:spPr>
          <a:xfrm>
            <a:off x="-7601" y="3679287"/>
            <a:ext cx="2762455" cy="769441"/>
          </a:xfrm>
          <a:prstGeom prst="rect">
            <a:avLst/>
          </a:prstGeom>
          <a:solidFill>
            <a:schemeClr val="bg1">
              <a:lumMod val="95000"/>
            </a:schemeClr>
          </a:solidFill>
        </p:spPr>
        <p:txBody>
          <a:bodyPr wrap="square" rtlCol="0">
            <a:spAutoFit/>
          </a:bodyPr>
          <a:lstStyle/>
          <a:p>
            <a:pPr algn="ctr"/>
            <a:r>
              <a:rPr lang="en-US" sz="2200" dirty="0" smtClean="0">
                <a:solidFill>
                  <a:schemeClr val="bg1">
                    <a:lumMod val="85000"/>
                  </a:schemeClr>
                </a:solidFill>
                <a:latin typeface="Century Gothic" pitchFamily="34" charset="0"/>
              </a:rPr>
              <a:t>“</a:t>
            </a:r>
            <a:r>
              <a:rPr lang="id-ID" sz="2200" dirty="0" smtClean="0">
                <a:solidFill>
                  <a:schemeClr val="bg1">
                    <a:lumMod val="85000"/>
                  </a:schemeClr>
                </a:solidFill>
                <a:latin typeface="Century Gothic" pitchFamily="34" charset="0"/>
              </a:rPr>
              <a:t>Internet Accesss for All</a:t>
            </a:r>
            <a:r>
              <a:rPr lang="en-US" sz="2200" dirty="0" smtClean="0">
                <a:solidFill>
                  <a:schemeClr val="bg1">
                    <a:lumMod val="85000"/>
                  </a:schemeClr>
                </a:solidFill>
                <a:latin typeface="Century Gothic" pitchFamily="34" charset="0"/>
              </a:rPr>
              <a:t>”</a:t>
            </a:r>
            <a:r>
              <a:rPr lang="id-ID" sz="2200" dirty="0" smtClean="0">
                <a:solidFill>
                  <a:schemeClr val="bg1">
                    <a:lumMod val="85000"/>
                  </a:schemeClr>
                </a:solidFill>
                <a:latin typeface="Century Gothic" pitchFamily="34" charset="0"/>
              </a:rPr>
              <a:t> Program</a:t>
            </a:r>
          </a:p>
        </p:txBody>
      </p:sp>
      <p:sp>
        <p:nvSpPr>
          <p:cNvPr id="22" name="TextBox 21"/>
          <p:cNvSpPr txBox="1"/>
          <p:nvPr/>
        </p:nvSpPr>
        <p:spPr>
          <a:xfrm>
            <a:off x="-7601" y="4758313"/>
            <a:ext cx="2779402" cy="769441"/>
          </a:xfrm>
          <a:prstGeom prst="rect">
            <a:avLst/>
          </a:prstGeom>
          <a:solidFill>
            <a:schemeClr val="bg1">
              <a:lumMod val="95000"/>
            </a:schemeClr>
          </a:solidFill>
        </p:spPr>
        <p:txBody>
          <a:bodyPr wrap="square" rtlCol="0">
            <a:spAutoFit/>
          </a:bodyPr>
          <a:lstStyle/>
          <a:p>
            <a:pPr algn="ctr"/>
            <a:r>
              <a:rPr lang="id-ID" sz="2200" dirty="0" smtClean="0">
                <a:solidFill>
                  <a:schemeClr val="bg1">
                    <a:lumMod val="85000"/>
                  </a:schemeClr>
                </a:solidFill>
                <a:latin typeface="Century Gothic" pitchFamily="34" charset="0"/>
              </a:rPr>
              <a:t>Mobile Number Portability </a:t>
            </a:r>
          </a:p>
        </p:txBody>
      </p:sp>
      <p:sp>
        <p:nvSpPr>
          <p:cNvPr id="35" name="Rectangle 34"/>
          <p:cNvSpPr/>
          <p:nvPr/>
        </p:nvSpPr>
        <p:spPr>
          <a:xfrm>
            <a:off x="2942711" y="2682260"/>
            <a:ext cx="3168352" cy="30509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solidFill>
                <a:schemeClr val="bg1">
                  <a:lumMod val="85000"/>
                </a:schemeClr>
              </a:solidFill>
              <a:latin typeface="Century Gothic" panose="020B0502020202020204" pitchFamily="34" charset="0"/>
            </a:endParaRPr>
          </a:p>
        </p:txBody>
      </p:sp>
      <p:sp>
        <p:nvSpPr>
          <p:cNvPr id="2" name="Rectangle 1"/>
          <p:cNvSpPr/>
          <p:nvPr/>
        </p:nvSpPr>
        <p:spPr>
          <a:xfrm>
            <a:off x="2942711" y="2709885"/>
            <a:ext cx="3168352" cy="769441"/>
          </a:xfrm>
          <a:prstGeom prst="rect">
            <a:avLst/>
          </a:prstGeom>
          <a:solidFill>
            <a:schemeClr val="bg1">
              <a:lumMod val="95000"/>
            </a:schemeClr>
          </a:solidFill>
        </p:spPr>
        <p:txBody>
          <a:bodyPr wrap="square">
            <a:spAutoFit/>
          </a:bodyPr>
          <a:lstStyle/>
          <a:p>
            <a:pPr algn="ctr"/>
            <a:r>
              <a:rPr lang="en-US" sz="2200" dirty="0">
                <a:solidFill>
                  <a:schemeClr val="bg1">
                    <a:lumMod val="85000"/>
                  </a:schemeClr>
                </a:solidFill>
                <a:latin typeface="Century Gothic" pitchFamily="34" charset="0"/>
              </a:rPr>
              <a:t>Change of P</a:t>
            </a:r>
            <a:r>
              <a:rPr lang="id-ID" sz="2200" dirty="0">
                <a:solidFill>
                  <a:schemeClr val="bg1">
                    <a:lumMod val="85000"/>
                  </a:schemeClr>
                </a:solidFill>
                <a:latin typeface="Century Gothic" pitchFamily="34" charset="0"/>
              </a:rPr>
              <a:t>olitical </a:t>
            </a:r>
            <a:r>
              <a:rPr lang="en-US" sz="2200" dirty="0">
                <a:solidFill>
                  <a:schemeClr val="bg1">
                    <a:lumMod val="85000"/>
                  </a:schemeClr>
                </a:solidFill>
                <a:latin typeface="Century Gothic" pitchFamily="34" charset="0"/>
              </a:rPr>
              <a:t>Power</a:t>
            </a:r>
            <a:endParaRPr lang="en-US" sz="2200" dirty="0">
              <a:solidFill>
                <a:schemeClr val="bg1">
                  <a:lumMod val="85000"/>
                </a:schemeClr>
              </a:solidFill>
            </a:endParaRPr>
          </a:p>
        </p:txBody>
      </p:sp>
      <p:sp>
        <p:nvSpPr>
          <p:cNvPr id="3" name="Rectangle 2"/>
          <p:cNvSpPr/>
          <p:nvPr/>
        </p:nvSpPr>
        <p:spPr>
          <a:xfrm>
            <a:off x="2941912" y="3798399"/>
            <a:ext cx="3147930" cy="769441"/>
          </a:xfrm>
          <a:prstGeom prst="rect">
            <a:avLst/>
          </a:prstGeom>
          <a:solidFill>
            <a:schemeClr val="bg1">
              <a:lumMod val="95000"/>
            </a:schemeClr>
          </a:solidFill>
        </p:spPr>
        <p:txBody>
          <a:bodyPr wrap="square">
            <a:spAutoFit/>
          </a:bodyPr>
          <a:lstStyle/>
          <a:p>
            <a:pPr algn="ctr"/>
            <a:r>
              <a:rPr lang="id-ID" sz="2200" dirty="0">
                <a:solidFill>
                  <a:schemeClr val="bg1">
                    <a:lumMod val="85000"/>
                  </a:schemeClr>
                </a:solidFill>
                <a:latin typeface="Century Gothic" pitchFamily="34" charset="0"/>
              </a:rPr>
              <a:t>Probability </a:t>
            </a:r>
            <a:r>
              <a:rPr lang="id-ID" sz="2200" dirty="0" smtClean="0">
                <a:solidFill>
                  <a:schemeClr val="bg1">
                    <a:lumMod val="85000"/>
                  </a:schemeClr>
                </a:solidFill>
                <a:latin typeface="Century Gothic" pitchFamily="34" charset="0"/>
              </a:rPr>
              <a:t>of</a:t>
            </a:r>
            <a:endParaRPr lang="en-US" sz="2200" dirty="0" smtClean="0">
              <a:solidFill>
                <a:schemeClr val="bg1">
                  <a:lumMod val="85000"/>
                </a:schemeClr>
              </a:solidFill>
              <a:latin typeface="Century Gothic" pitchFamily="34" charset="0"/>
            </a:endParaRPr>
          </a:p>
          <a:p>
            <a:pPr algn="ctr"/>
            <a:r>
              <a:rPr lang="en-US" sz="2200" dirty="0" smtClean="0">
                <a:solidFill>
                  <a:schemeClr val="bg1">
                    <a:lumMod val="85000"/>
                  </a:schemeClr>
                </a:solidFill>
                <a:latin typeface="Century Gothic" pitchFamily="34" charset="0"/>
              </a:rPr>
              <a:t>W</a:t>
            </a:r>
            <a:r>
              <a:rPr lang="id-ID" sz="2200" dirty="0">
                <a:solidFill>
                  <a:schemeClr val="bg1">
                    <a:lumMod val="85000"/>
                  </a:schemeClr>
                </a:solidFill>
                <a:latin typeface="Century Gothic" pitchFamily="34" charset="0"/>
              </a:rPr>
              <a:t>inning</a:t>
            </a:r>
            <a:endParaRPr lang="en-US" sz="2200" dirty="0">
              <a:solidFill>
                <a:schemeClr val="bg1">
                  <a:lumMod val="85000"/>
                </a:schemeClr>
              </a:solidFill>
            </a:endParaRPr>
          </a:p>
        </p:txBody>
      </p:sp>
      <p:sp>
        <p:nvSpPr>
          <p:cNvPr id="4" name="Rectangle 3"/>
          <p:cNvSpPr/>
          <p:nvPr/>
        </p:nvSpPr>
        <p:spPr>
          <a:xfrm>
            <a:off x="2941912" y="4948388"/>
            <a:ext cx="3169151" cy="769441"/>
          </a:xfrm>
          <a:prstGeom prst="rect">
            <a:avLst/>
          </a:prstGeom>
          <a:solidFill>
            <a:schemeClr val="bg1">
              <a:lumMod val="95000"/>
            </a:schemeClr>
          </a:solidFill>
        </p:spPr>
        <p:txBody>
          <a:bodyPr wrap="square">
            <a:spAutoFit/>
          </a:bodyPr>
          <a:lstStyle/>
          <a:p>
            <a:pPr algn="ctr"/>
            <a:r>
              <a:rPr lang="en-US" sz="2200" dirty="0">
                <a:solidFill>
                  <a:schemeClr val="bg1">
                    <a:lumMod val="85000"/>
                  </a:schemeClr>
                </a:solidFill>
                <a:latin typeface="Century Gothic" pitchFamily="34" charset="0"/>
              </a:rPr>
              <a:t>I</a:t>
            </a:r>
            <a:r>
              <a:rPr lang="id-ID" sz="2200" dirty="0">
                <a:solidFill>
                  <a:schemeClr val="bg1">
                    <a:lumMod val="85000"/>
                  </a:schemeClr>
                </a:solidFill>
                <a:latin typeface="Century Gothic" pitchFamily="34" charset="0"/>
              </a:rPr>
              <a:t>ntense </a:t>
            </a:r>
            <a:r>
              <a:rPr lang="en-US" sz="2200" dirty="0" smtClean="0">
                <a:solidFill>
                  <a:schemeClr val="bg1">
                    <a:lumMod val="85000"/>
                  </a:schemeClr>
                </a:solidFill>
                <a:latin typeface="Century Gothic" pitchFamily="34" charset="0"/>
              </a:rPr>
              <a:t>P</a:t>
            </a:r>
            <a:r>
              <a:rPr lang="id-ID" sz="2200" dirty="0" smtClean="0">
                <a:solidFill>
                  <a:schemeClr val="bg1">
                    <a:lumMod val="85000"/>
                  </a:schemeClr>
                </a:solidFill>
                <a:latin typeface="Century Gothic" pitchFamily="34" charset="0"/>
              </a:rPr>
              <a:t>rice </a:t>
            </a:r>
            <a:r>
              <a:rPr lang="en-US" sz="2200" dirty="0" smtClean="0">
                <a:solidFill>
                  <a:schemeClr val="bg1">
                    <a:lumMod val="85000"/>
                  </a:schemeClr>
                </a:solidFill>
                <a:latin typeface="Century Gothic" pitchFamily="34" charset="0"/>
              </a:rPr>
              <a:t>C</a:t>
            </a:r>
            <a:r>
              <a:rPr lang="id-ID" sz="2200" dirty="0" smtClean="0">
                <a:solidFill>
                  <a:schemeClr val="bg1">
                    <a:lumMod val="85000"/>
                  </a:schemeClr>
                </a:solidFill>
                <a:latin typeface="Century Gothic" pitchFamily="34" charset="0"/>
              </a:rPr>
              <a:t>ompetition</a:t>
            </a:r>
            <a:endParaRPr lang="id-ID" sz="2200" dirty="0">
              <a:solidFill>
                <a:schemeClr val="bg1">
                  <a:lumMod val="85000"/>
                </a:schemeClr>
              </a:solidFill>
              <a:latin typeface="Century Gothic" pitchFamily="34" charset="0"/>
            </a:endParaRPr>
          </a:p>
        </p:txBody>
      </p:sp>
      <p:sp>
        <p:nvSpPr>
          <p:cNvPr id="36" name="Rectangle 35"/>
          <p:cNvSpPr/>
          <p:nvPr/>
        </p:nvSpPr>
        <p:spPr>
          <a:xfrm>
            <a:off x="6283259" y="4149080"/>
            <a:ext cx="2860741" cy="15890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spc="300" dirty="0" smtClean="0">
              <a:latin typeface="Century Gothic" panose="020B0502020202020204" pitchFamily="34" charset="0"/>
            </a:endParaRPr>
          </a:p>
        </p:txBody>
      </p:sp>
      <p:sp>
        <p:nvSpPr>
          <p:cNvPr id="5" name="Rectangle 4"/>
          <p:cNvSpPr/>
          <p:nvPr/>
        </p:nvSpPr>
        <p:spPr>
          <a:xfrm>
            <a:off x="6283259" y="3108277"/>
            <a:ext cx="2860741" cy="769441"/>
          </a:xfrm>
          <a:prstGeom prst="rect">
            <a:avLst/>
          </a:prstGeom>
        </p:spPr>
        <p:txBody>
          <a:bodyPr wrap="square">
            <a:spAutoFit/>
          </a:bodyPr>
          <a:lstStyle/>
          <a:p>
            <a:pPr algn="ctr"/>
            <a:r>
              <a:rPr lang="id-ID" sz="2200" dirty="0">
                <a:solidFill>
                  <a:schemeClr val="bg1">
                    <a:lumMod val="85000"/>
                  </a:schemeClr>
                </a:solidFill>
                <a:latin typeface="Century Gothic" pitchFamily="34" charset="0"/>
              </a:rPr>
              <a:t>MCOM Chininsia Limited</a:t>
            </a:r>
          </a:p>
        </p:txBody>
      </p:sp>
      <p:sp>
        <p:nvSpPr>
          <p:cNvPr id="7" name="Rectangle 6"/>
          <p:cNvSpPr/>
          <p:nvPr/>
        </p:nvSpPr>
        <p:spPr>
          <a:xfrm>
            <a:off x="6298920" y="4640998"/>
            <a:ext cx="2860741" cy="430887"/>
          </a:xfrm>
          <a:prstGeom prst="rect">
            <a:avLst/>
          </a:prstGeom>
        </p:spPr>
        <p:txBody>
          <a:bodyPr wrap="square">
            <a:spAutoFit/>
          </a:bodyPr>
          <a:lstStyle/>
          <a:p>
            <a:pPr algn="ctr"/>
            <a:r>
              <a:rPr lang="en-US" sz="2200" b="1" dirty="0" smtClean="0">
                <a:latin typeface="Century Gothic" pitchFamily="34" charset="0"/>
              </a:rPr>
              <a:t>Acquire</a:t>
            </a:r>
            <a:r>
              <a:rPr lang="id-ID" sz="2200" b="1" dirty="0" smtClean="0">
                <a:latin typeface="Century Gothic" pitchFamily="34" charset="0"/>
              </a:rPr>
              <a:t> </a:t>
            </a:r>
            <a:r>
              <a:rPr lang="id-ID" sz="2200" b="1" dirty="0">
                <a:latin typeface="Century Gothic" pitchFamily="34" charset="0"/>
              </a:rPr>
              <a:t>CloudNet</a:t>
            </a:r>
          </a:p>
        </p:txBody>
      </p:sp>
    </p:spTree>
    <p:extLst>
      <p:ext uri="{BB962C8B-B14F-4D97-AF65-F5344CB8AC3E}">
        <p14:creationId xmlns:p14="http://schemas.microsoft.com/office/powerpoint/2010/main" val="4202229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7" name="Rectangle 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1" name="TextBox 20"/>
          <p:cNvSpPr txBox="1"/>
          <p:nvPr/>
        </p:nvSpPr>
        <p:spPr>
          <a:xfrm>
            <a:off x="0" y="244455"/>
            <a:ext cx="9144000" cy="461665"/>
          </a:xfrm>
          <a:prstGeom prst="rect">
            <a:avLst/>
          </a:prstGeom>
          <a:solidFill>
            <a:srgbClr val="1F4E79"/>
          </a:solidFill>
        </p:spPr>
        <p:txBody>
          <a:bodyPr wrap="square" rtlCol="0">
            <a:spAutoFit/>
          </a:bodyPr>
          <a:lstStyle/>
          <a:p>
            <a:pPr algn="ctr"/>
            <a:r>
              <a:rPr lang="en-US" sz="2400" b="1" dirty="0" smtClean="0">
                <a:solidFill>
                  <a:schemeClr val="bg1"/>
                </a:solidFill>
                <a:latin typeface="Century Gothic" pitchFamily="34" charset="0"/>
              </a:rPr>
              <a:t>MCOM’s Issues Prioritization</a:t>
            </a:r>
            <a:endParaRPr lang="en-US" sz="2400" b="1" dirty="0">
              <a:solidFill>
                <a:schemeClr val="bg1"/>
              </a:solidFill>
              <a:latin typeface="Century Gothic" pitchFamily="34" charset="0"/>
            </a:endParaRPr>
          </a:p>
        </p:txBody>
      </p:sp>
      <p:sp>
        <p:nvSpPr>
          <p:cNvPr id="2" name="Rectangle 1"/>
          <p:cNvSpPr/>
          <p:nvPr/>
        </p:nvSpPr>
        <p:spPr>
          <a:xfrm>
            <a:off x="930242" y="3989901"/>
            <a:ext cx="854721" cy="369332"/>
          </a:xfrm>
          <a:prstGeom prst="rect">
            <a:avLst/>
          </a:prstGeom>
        </p:spPr>
        <p:txBody>
          <a:bodyPr wrap="none">
            <a:spAutoFit/>
          </a:bodyPr>
          <a:lstStyle/>
          <a:p>
            <a:r>
              <a:rPr lang="en-US" b="1" i="1" spc="300" dirty="0">
                <a:solidFill>
                  <a:schemeClr val="tx2"/>
                </a:solidFill>
                <a:latin typeface="Century Gothic" pitchFamily="34" charset="0"/>
              </a:rPr>
              <a:t>Time</a:t>
            </a:r>
            <a:endParaRPr lang="en-US" dirty="0"/>
          </a:p>
        </p:txBody>
      </p:sp>
      <p:sp>
        <p:nvSpPr>
          <p:cNvPr id="3" name="Rectangle 2"/>
          <p:cNvSpPr/>
          <p:nvPr/>
        </p:nvSpPr>
        <p:spPr>
          <a:xfrm>
            <a:off x="2600218" y="4008057"/>
            <a:ext cx="1537600" cy="369332"/>
          </a:xfrm>
          <a:prstGeom prst="rect">
            <a:avLst/>
          </a:prstGeom>
        </p:spPr>
        <p:txBody>
          <a:bodyPr wrap="none">
            <a:spAutoFit/>
          </a:bodyPr>
          <a:lstStyle/>
          <a:p>
            <a:r>
              <a:rPr lang="en-US" b="1" i="1" spc="300" dirty="0">
                <a:solidFill>
                  <a:schemeClr val="tx2"/>
                </a:solidFill>
                <a:latin typeface="Century Gothic" pitchFamily="34" charset="0"/>
              </a:rPr>
              <a:t>Financial</a:t>
            </a:r>
            <a:endParaRPr lang="en-US" dirty="0"/>
          </a:p>
        </p:txBody>
      </p:sp>
      <p:pic>
        <p:nvPicPr>
          <p:cNvPr id="22530" name="Picture 2" descr="alarm, clock, minute, time, timer, watch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106246"/>
            <a:ext cx="1780119" cy="1780119"/>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cashier, currency, dollar, money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365" y="2173897"/>
            <a:ext cx="1689103" cy="1689103"/>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account, human, person, us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7775" y="1885285"/>
            <a:ext cx="2164025" cy="2164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70498" y="3985209"/>
            <a:ext cx="2058577" cy="369332"/>
          </a:xfrm>
          <a:prstGeom prst="rect">
            <a:avLst/>
          </a:prstGeom>
        </p:spPr>
        <p:txBody>
          <a:bodyPr wrap="none">
            <a:spAutoFit/>
          </a:bodyPr>
          <a:lstStyle/>
          <a:p>
            <a:r>
              <a:rPr lang="en-US" b="1" i="1" spc="300" dirty="0">
                <a:solidFill>
                  <a:schemeClr val="tx2"/>
                </a:solidFill>
                <a:latin typeface="Century Gothic" pitchFamily="34" charset="0"/>
              </a:rPr>
              <a:t>Reputational</a:t>
            </a:r>
            <a:endParaRPr lang="en-US" dirty="0"/>
          </a:p>
        </p:txBody>
      </p:sp>
      <p:pic>
        <p:nvPicPr>
          <p:cNvPr id="22536" name="Picture 8" descr="gun, hunting, shooting, target, weapon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2174492"/>
            <a:ext cx="1792044" cy="17920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35575" y="3985209"/>
            <a:ext cx="1667443" cy="369332"/>
          </a:xfrm>
          <a:prstGeom prst="rect">
            <a:avLst/>
          </a:prstGeom>
        </p:spPr>
        <p:txBody>
          <a:bodyPr wrap="none">
            <a:spAutoFit/>
          </a:bodyPr>
          <a:lstStyle/>
          <a:p>
            <a:pPr algn="ctr"/>
            <a:r>
              <a:rPr lang="en-US" b="1" i="1" spc="300" dirty="0">
                <a:solidFill>
                  <a:schemeClr val="tx2"/>
                </a:solidFill>
                <a:latin typeface="Century Gothic" pitchFamily="34" charset="0"/>
              </a:rPr>
              <a:t>Long Term</a:t>
            </a:r>
          </a:p>
        </p:txBody>
      </p:sp>
    </p:spTree>
    <p:extLst>
      <p:ext uri="{BB962C8B-B14F-4D97-AF65-F5344CB8AC3E}">
        <p14:creationId xmlns:p14="http://schemas.microsoft.com/office/powerpoint/2010/main" val="39848946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sce.org/cio/243796?download=tru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692"/>
          <a:stretch/>
        </p:blipFill>
        <p:spPr bwMode="auto">
          <a:xfrm>
            <a:off x="0" y="45719"/>
            <a:ext cx="9144000" cy="68122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228600"/>
            <a:ext cx="8534400" cy="64008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6922" y="2851737"/>
            <a:ext cx="2336559" cy="1384995"/>
          </a:xfrm>
          <a:prstGeom prst="rect">
            <a:avLst/>
          </a:prstGeom>
          <a:solidFill>
            <a:schemeClr val="tx1">
              <a:lumMod val="85000"/>
              <a:lumOff val="15000"/>
            </a:schemeClr>
          </a:solidFill>
        </p:spPr>
        <p:txBody>
          <a:bodyPr wrap="square" rtlCol="0">
            <a:spAutoFit/>
          </a:bodyPr>
          <a:lstStyle/>
          <a:p>
            <a:pPr algn="ctr"/>
            <a:r>
              <a:rPr lang="en-US" sz="2800" dirty="0" smtClean="0">
                <a:solidFill>
                  <a:schemeClr val="bg1"/>
                </a:solidFill>
                <a:latin typeface="Lato" panose="020F0502020204030203" pitchFamily="34" charset="0"/>
                <a:ea typeface="Lato" panose="020F0502020204030203" pitchFamily="34" charset="0"/>
                <a:cs typeface="Lato" panose="020F0502020204030203" pitchFamily="34" charset="0"/>
              </a:rPr>
              <a:t>LEGAL WRANGLING IN NAKOLIA</a:t>
            </a:r>
            <a:endParaRPr lang="en-GB"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5943600" y="2851736"/>
            <a:ext cx="2336559" cy="141222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800" dirty="0" smtClean="0">
                <a:solidFill>
                  <a:schemeClr val="bg1"/>
                </a:solidFill>
                <a:latin typeface="Lato" panose="020F0502020204030203" pitchFamily="34" charset="0"/>
                <a:ea typeface="Lato" panose="020F0502020204030203" pitchFamily="34" charset="0"/>
                <a:cs typeface="Lato" panose="020F0502020204030203" pitchFamily="34" charset="0"/>
              </a:rPr>
              <a:t>ILANIA CONSUMER’S PRIVACY</a:t>
            </a:r>
            <a:endParaRPr lang="en-GB"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403720" y="2851737"/>
            <a:ext cx="2336560" cy="14122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smtClean="0">
                <a:solidFill>
                  <a:schemeClr val="bg1"/>
                </a:solidFill>
                <a:latin typeface="Lato" panose="020F0502020204030203" pitchFamily="34" charset="0"/>
                <a:ea typeface="Lato" panose="020F0502020204030203" pitchFamily="34" charset="0"/>
                <a:cs typeface="Lato" panose="020F0502020204030203" pitchFamily="34" charset="0"/>
              </a:rPr>
              <a:t>S</a:t>
            </a:r>
            <a:r>
              <a:rPr lang="id-ID" sz="2800" dirty="0" smtClean="0">
                <a:solidFill>
                  <a:schemeClr val="bg1"/>
                </a:solidFill>
                <a:latin typeface="Lato" panose="020F0502020204030203" pitchFamily="34" charset="0"/>
                <a:ea typeface="Lato" panose="020F0502020204030203" pitchFamily="34" charset="0"/>
                <a:cs typeface="Lato" panose="020F0502020204030203" pitchFamily="34" charset="0"/>
              </a:rPr>
              <a:t>hared </a:t>
            </a:r>
            <a:r>
              <a:rPr lang="en-US" sz="2800" dirty="0" smtClean="0">
                <a:solidFill>
                  <a:schemeClr val="bg1"/>
                </a:solidFill>
                <a:latin typeface="Lato" panose="020F0502020204030203" pitchFamily="34" charset="0"/>
                <a:ea typeface="Lato" panose="020F0502020204030203" pitchFamily="34" charset="0"/>
                <a:cs typeface="Lato" panose="020F0502020204030203" pitchFamily="34" charset="0"/>
              </a:rPr>
              <a:t>S</a:t>
            </a:r>
            <a:r>
              <a:rPr lang="id-ID" sz="2800" dirty="0" smtClean="0">
                <a:solidFill>
                  <a:schemeClr val="bg1"/>
                </a:solidFill>
                <a:latin typeface="Lato" panose="020F0502020204030203" pitchFamily="34" charset="0"/>
                <a:ea typeface="Lato" panose="020F0502020204030203" pitchFamily="34" charset="0"/>
                <a:cs typeface="Lato" panose="020F0502020204030203" pitchFamily="34" charset="0"/>
              </a:rPr>
              <a:t>ervice</a:t>
            </a:r>
            <a:r>
              <a:rPr lang="id-ID" sz="28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id-ID" sz="2800" dirty="0" smtClean="0">
                <a:solidFill>
                  <a:schemeClr val="bg1"/>
                </a:solidFill>
                <a:latin typeface="Lato" panose="020F0502020204030203" pitchFamily="34" charset="0"/>
                <a:ea typeface="Lato" panose="020F0502020204030203" pitchFamily="34" charset="0"/>
                <a:cs typeface="Lato" panose="020F0502020204030203" pitchFamily="34" charset="0"/>
              </a:rPr>
              <a:t>Center</a:t>
            </a:r>
            <a:r>
              <a:rPr lang="en-US" sz="2800" dirty="0" smtClean="0">
                <a:solidFill>
                  <a:schemeClr val="bg1"/>
                </a:solidFill>
                <a:latin typeface="Lato" panose="020F0502020204030203" pitchFamily="34" charset="0"/>
                <a:ea typeface="Lato" panose="020F0502020204030203" pitchFamily="34" charset="0"/>
                <a:cs typeface="Lato" panose="020F0502020204030203" pitchFamily="34" charset="0"/>
              </a:rPr>
              <a:t> </a:t>
            </a:r>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IN </a:t>
            </a:r>
            <a:r>
              <a:rPr lang="en-US" sz="2800" dirty="0" smtClean="0">
                <a:solidFill>
                  <a:schemeClr val="bg1"/>
                </a:solidFill>
                <a:latin typeface="Lato" panose="020F0502020204030203" pitchFamily="34" charset="0"/>
                <a:ea typeface="Lato" panose="020F0502020204030203" pitchFamily="34" charset="0"/>
                <a:cs typeface="Lato" panose="020F0502020204030203" pitchFamily="34" charset="0"/>
              </a:rPr>
              <a:t>SADIMBA</a:t>
            </a:r>
            <a:endParaRPr lang="en-GB"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0" y="450205"/>
            <a:ext cx="7256802" cy="646331"/>
          </a:xfrm>
          <a:prstGeom prst="rect">
            <a:avLst/>
          </a:prstGeom>
          <a:solidFill>
            <a:srgbClr val="1F4E79"/>
          </a:solidFill>
        </p:spPr>
        <p:txBody>
          <a:bodyPr wrap="square" rtlCol="0">
            <a:spAutoFit/>
          </a:bodyPr>
          <a:lstStyle/>
          <a:p>
            <a:pPr algn="ctr"/>
            <a:r>
              <a:rPr lang="id-ID" sz="3600" b="1" dirty="0" smtClean="0">
                <a:solidFill>
                  <a:schemeClr val="bg1"/>
                </a:solidFill>
                <a:latin typeface="Century Gothic" pitchFamily="34" charset="0"/>
              </a:rPr>
              <a:t>Ethical Issues</a:t>
            </a:r>
            <a:endParaRPr lang="it-IT" sz="3600" b="1" dirty="0" smtClean="0">
              <a:solidFill>
                <a:schemeClr val="bg1"/>
              </a:solidFill>
              <a:latin typeface="Century Gothic" pitchFamily="34" charset="0"/>
            </a:endParaRPr>
          </a:p>
        </p:txBody>
      </p:sp>
      <p:sp>
        <p:nvSpPr>
          <p:cNvPr id="7" name="Rectangle 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Tree>
    <p:extLst>
      <p:ext uri="{BB962C8B-B14F-4D97-AF65-F5344CB8AC3E}">
        <p14:creationId xmlns:p14="http://schemas.microsoft.com/office/powerpoint/2010/main" val="11977224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23200"/>
            <a:ext cx="2903078" cy="334800"/>
          </a:xfrm>
          <a:prstGeom prst="rect">
            <a:avLst/>
          </a:prstGeom>
          <a:solidFill>
            <a:srgbClr val="D7D3CB"/>
          </a:solidFill>
          <a:ln>
            <a:solidFill>
              <a:srgbClr val="A5A5A5"/>
            </a:solidFill>
          </a:ln>
        </p:spPr>
        <p:txBody>
          <a:bodyPr wrap="square" rtlCol="0">
            <a:spAutoFit/>
          </a:bodyPr>
          <a:lstStyle/>
          <a:p>
            <a:pPr algn="ctr"/>
            <a:r>
              <a:rPr lang="en-US" sz="16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6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6244551" y="6523201"/>
            <a:ext cx="2903078" cy="33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600" dirty="0" smtClean="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ILANIA CONSUMER’S PRIVACY</a:t>
            </a:r>
            <a:endParaRPr lang="en-GB"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120461" y="6523200"/>
            <a:ext cx="2903078" cy="33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SSC IN </a:t>
            </a:r>
            <a:r>
              <a:rPr lang="en-US" sz="1600" dirty="0" smtClean="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SADIMBA</a:t>
            </a:r>
            <a:endParaRPr lang="en-GB"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0" y="450205"/>
            <a:ext cx="7256802" cy="461665"/>
          </a:xfrm>
          <a:prstGeom prst="rect">
            <a:avLst/>
          </a:prstGeom>
          <a:solidFill>
            <a:srgbClr val="1F4E79"/>
          </a:solidFill>
        </p:spPr>
        <p:txBody>
          <a:bodyPr wrap="square" rtlCol="0">
            <a:spAutoFit/>
          </a:bodyPr>
          <a:lstStyle/>
          <a:p>
            <a:pPr algn="just"/>
            <a:r>
              <a:rPr lang="id-ID" sz="2400" b="1" dirty="0" smtClean="0">
                <a:solidFill>
                  <a:schemeClr val="bg1"/>
                </a:solidFill>
                <a:latin typeface="Century Gothic" pitchFamily="34" charset="0"/>
              </a:rPr>
              <a:t>Ethical Issue #1: Legal Wrangling in Nakolia</a:t>
            </a:r>
          </a:p>
        </p:txBody>
      </p:sp>
      <p:sp>
        <p:nvSpPr>
          <p:cNvPr id="7" name="TextBox 6"/>
          <p:cNvSpPr txBox="1"/>
          <p:nvPr/>
        </p:nvSpPr>
        <p:spPr>
          <a:xfrm>
            <a:off x="609600" y="911870"/>
            <a:ext cx="6647202" cy="369332"/>
          </a:xfrm>
          <a:prstGeom prst="rect">
            <a:avLst/>
          </a:prstGeom>
          <a:solidFill>
            <a:schemeClr val="bg1"/>
          </a:solidFill>
        </p:spPr>
        <p:txBody>
          <a:bodyPr wrap="square" rtlCol="0">
            <a:spAutoFit/>
          </a:bodyPr>
          <a:lstStyle/>
          <a:p>
            <a:r>
              <a:rPr lang="id-ID" b="1" dirty="0" smtClean="0">
                <a:latin typeface="Century Gothic" pitchFamily="34" charset="0"/>
              </a:rPr>
              <a:t>The Issue</a:t>
            </a:r>
            <a:endParaRPr lang="en-US" b="1" baseline="30000" dirty="0">
              <a:latin typeface="Century Gothic" pitchFamily="34" charset="0"/>
            </a:endParaRPr>
          </a:p>
        </p:txBody>
      </p:sp>
      <p:sp>
        <p:nvSpPr>
          <p:cNvPr id="2" name="TextBox 1"/>
          <p:cNvSpPr txBox="1"/>
          <p:nvPr/>
        </p:nvSpPr>
        <p:spPr>
          <a:xfrm>
            <a:off x="651856" y="2209800"/>
            <a:ext cx="2817531" cy="2751522"/>
          </a:xfrm>
          <a:prstGeom prst="rect">
            <a:avLst/>
          </a:prstGeom>
          <a:noFill/>
        </p:spPr>
        <p:txBody>
          <a:bodyPr wrap="square" rtlCol="0">
            <a:spAutoFit/>
          </a:bodyPr>
          <a:lstStyle/>
          <a:p>
            <a:pPr lvl="0" algn="ctr"/>
            <a:r>
              <a:rPr lang="id-ID" sz="2400" dirty="0" smtClean="0">
                <a:solidFill>
                  <a:prstClr val="black"/>
                </a:solidFill>
              </a:rPr>
              <a:t>MCOM unable </a:t>
            </a:r>
            <a:br>
              <a:rPr lang="id-ID" sz="2400" dirty="0" smtClean="0">
                <a:solidFill>
                  <a:prstClr val="black"/>
                </a:solidFill>
              </a:rPr>
            </a:br>
            <a:r>
              <a:rPr lang="id-ID" sz="2400" dirty="0" smtClean="0">
                <a:solidFill>
                  <a:prstClr val="black"/>
                </a:solidFill>
              </a:rPr>
              <a:t>to fullfill </a:t>
            </a:r>
            <a:endParaRPr lang="id-ID" sz="2400" dirty="0">
              <a:solidFill>
                <a:prstClr val="black"/>
              </a:solidFill>
            </a:endParaRPr>
          </a:p>
          <a:p>
            <a:pPr algn="ctr">
              <a:lnSpc>
                <a:spcPct val="80000"/>
              </a:lnSpc>
            </a:pPr>
            <a:r>
              <a:rPr lang="id-ID" sz="8800" b="1" dirty="0" smtClean="0"/>
              <a:t>NTRA</a:t>
            </a:r>
          </a:p>
          <a:p>
            <a:pPr algn="ctr">
              <a:lnSpc>
                <a:spcPct val="80000"/>
              </a:lnSpc>
            </a:pPr>
            <a:r>
              <a:rPr lang="id-ID" sz="3600" dirty="0" smtClean="0"/>
              <a:t>Requirement</a:t>
            </a:r>
          </a:p>
          <a:p>
            <a:pPr algn="ctr">
              <a:lnSpc>
                <a:spcPct val="80000"/>
              </a:lnSpc>
            </a:pPr>
            <a:r>
              <a:rPr lang="id-ID" sz="3200" dirty="0" smtClean="0"/>
              <a:t>Blokanda Issue</a:t>
            </a:r>
            <a:endParaRPr lang="en-US" sz="3200" dirty="0"/>
          </a:p>
        </p:txBody>
      </p:sp>
      <p:sp>
        <p:nvSpPr>
          <p:cNvPr id="9" name="Right Arrow 8"/>
          <p:cNvSpPr/>
          <p:nvPr/>
        </p:nvSpPr>
        <p:spPr>
          <a:xfrm>
            <a:off x="3933201" y="3042633"/>
            <a:ext cx="1418965" cy="1042768"/>
          </a:xfrm>
          <a:prstGeom prst="rightArrow">
            <a:avLst>
              <a:gd name="adj1" fmla="val 34423"/>
              <a:gd name="adj2" fmla="val 44580"/>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Leads to</a:t>
            </a:r>
            <a:endParaRPr lang="en-US" dirty="0"/>
          </a:p>
        </p:txBody>
      </p:sp>
      <p:sp>
        <p:nvSpPr>
          <p:cNvPr id="10" name="TextBox 9"/>
          <p:cNvSpPr txBox="1"/>
          <p:nvPr/>
        </p:nvSpPr>
        <p:spPr>
          <a:xfrm>
            <a:off x="5542301" y="2576054"/>
            <a:ext cx="3429001" cy="2092881"/>
          </a:xfrm>
          <a:prstGeom prst="rect">
            <a:avLst/>
          </a:prstGeom>
          <a:noFill/>
        </p:spPr>
        <p:txBody>
          <a:bodyPr wrap="square" rtlCol="0">
            <a:spAutoFit/>
          </a:bodyPr>
          <a:lstStyle/>
          <a:p>
            <a:pPr lvl="0" algn="ctr"/>
            <a:r>
              <a:rPr lang="id-ID" sz="4200" dirty="0" smtClean="0">
                <a:solidFill>
                  <a:prstClr val="black"/>
                </a:solidFill>
              </a:rPr>
              <a:t>Threatened</a:t>
            </a:r>
            <a:endParaRPr lang="id-ID" sz="4200" dirty="0">
              <a:solidFill>
                <a:prstClr val="black"/>
              </a:solidFill>
            </a:endParaRPr>
          </a:p>
          <a:p>
            <a:pPr algn="ctr">
              <a:lnSpc>
                <a:spcPct val="80000"/>
              </a:lnSpc>
            </a:pPr>
            <a:r>
              <a:rPr lang="id-ID" sz="6600" b="1" dirty="0" smtClean="0"/>
              <a:t>MCOM</a:t>
            </a:r>
          </a:p>
          <a:p>
            <a:pPr algn="ctr">
              <a:lnSpc>
                <a:spcPct val="80000"/>
              </a:lnSpc>
            </a:pPr>
            <a:r>
              <a:rPr lang="id-ID" sz="4400" dirty="0" smtClean="0"/>
              <a:t>Reputation</a:t>
            </a:r>
            <a:endParaRPr lang="en-US" sz="4400" dirty="0"/>
          </a:p>
        </p:txBody>
      </p:sp>
      <p:sp>
        <p:nvSpPr>
          <p:cNvPr id="11" name="Rectangle 10"/>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Tree>
    <p:extLst>
      <p:ext uri="{BB962C8B-B14F-4D97-AF65-F5344CB8AC3E}">
        <p14:creationId xmlns:p14="http://schemas.microsoft.com/office/powerpoint/2010/main" val="32656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23200"/>
            <a:ext cx="2903078" cy="334800"/>
          </a:xfrm>
          <a:prstGeom prst="rect">
            <a:avLst/>
          </a:prstGeom>
          <a:solidFill>
            <a:srgbClr val="D7D3CB"/>
          </a:solidFill>
        </p:spPr>
        <p:txBody>
          <a:bodyPr wrap="square" rtlCol="0">
            <a:spAutoFit/>
          </a:bodyPr>
          <a:lstStyle/>
          <a:p>
            <a:pPr algn="ctr"/>
            <a:r>
              <a:rPr lang="en-US" sz="16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6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6244551" y="6523201"/>
            <a:ext cx="2903078" cy="33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600" dirty="0" smtClean="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ILANIA CONSUMER’S PRIVACY</a:t>
            </a:r>
            <a:endParaRPr lang="en-GB"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120461" y="6523200"/>
            <a:ext cx="2903078" cy="33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SSC IN </a:t>
            </a:r>
            <a:r>
              <a:rPr lang="en-US" sz="1600" dirty="0" smtClean="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SADIMBA</a:t>
            </a:r>
            <a:endParaRPr lang="en-GB"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0" y="450205"/>
            <a:ext cx="7256802" cy="461665"/>
          </a:xfrm>
          <a:prstGeom prst="rect">
            <a:avLst/>
          </a:prstGeom>
          <a:solidFill>
            <a:srgbClr val="1F4E79"/>
          </a:solidFill>
        </p:spPr>
        <p:txBody>
          <a:bodyPr wrap="square" rtlCol="0">
            <a:spAutoFit/>
          </a:bodyPr>
          <a:lstStyle/>
          <a:p>
            <a:pPr algn="just"/>
            <a:r>
              <a:rPr lang="id-ID" sz="2400" b="1" dirty="0" smtClean="0">
                <a:solidFill>
                  <a:schemeClr val="bg1"/>
                </a:solidFill>
                <a:latin typeface="Century Gothic" pitchFamily="34" charset="0"/>
              </a:rPr>
              <a:t>Ethical Issue #1: Legal Wrangling in Nakolia</a:t>
            </a:r>
          </a:p>
        </p:txBody>
      </p:sp>
      <p:sp>
        <p:nvSpPr>
          <p:cNvPr id="7" name="TextBox 6"/>
          <p:cNvSpPr txBox="1"/>
          <p:nvPr/>
        </p:nvSpPr>
        <p:spPr>
          <a:xfrm>
            <a:off x="609600" y="911870"/>
            <a:ext cx="6647202" cy="369332"/>
          </a:xfrm>
          <a:prstGeom prst="rect">
            <a:avLst/>
          </a:prstGeom>
          <a:solidFill>
            <a:schemeClr val="bg1"/>
          </a:solidFill>
        </p:spPr>
        <p:txBody>
          <a:bodyPr wrap="square" rtlCol="0">
            <a:spAutoFit/>
          </a:bodyPr>
          <a:lstStyle/>
          <a:p>
            <a:r>
              <a:rPr lang="id-ID" b="1" dirty="0" smtClean="0">
                <a:latin typeface="Century Gothic" pitchFamily="34" charset="0"/>
              </a:rPr>
              <a:t>Advice</a:t>
            </a:r>
            <a:endParaRPr lang="en-US" b="1" baseline="30000" dirty="0">
              <a:latin typeface="Century Gothic" pitchFamily="34" charset="0"/>
            </a:endParaRPr>
          </a:p>
        </p:txBody>
      </p:sp>
      <p:sp>
        <p:nvSpPr>
          <p:cNvPr id="11" name="TextBox 10"/>
          <p:cNvSpPr txBox="1"/>
          <p:nvPr/>
        </p:nvSpPr>
        <p:spPr>
          <a:xfrm>
            <a:off x="960796" y="2286000"/>
            <a:ext cx="7968921" cy="2246769"/>
          </a:xfrm>
          <a:prstGeom prst="rect">
            <a:avLst/>
          </a:prstGeom>
          <a:solidFill>
            <a:schemeClr val="bg1"/>
          </a:solidFill>
        </p:spPr>
        <p:txBody>
          <a:bodyPr wrap="square" rtlCol="0">
            <a:spAutoFit/>
          </a:bodyPr>
          <a:lstStyle/>
          <a:p>
            <a:pPr marL="342900" indent="-342900">
              <a:buAutoNum type="arabicPeriod"/>
            </a:pPr>
            <a:r>
              <a:rPr lang="id-ID" sz="2800" dirty="0" smtClean="0">
                <a:latin typeface="Century Gothic" pitchFamily="34" charset="0"/>
              </a:rPr>
              <a:t>Implement principle of good ethics and corporate governance</a:t>
            </a:r>
          </a:p>
          <a:p>
            <a:pPr marL="342900" indent="-342900">
              <a:buAutoNum type="arabicPeriod"/>
            </a:pPr>
            <a:r>
              <a:rPr lang="id-ID" sz="2800" dirty="0" smtClean="0">
                <a:latin typeface="Century Gothic" pitchFamily="34" charset="0"/>
              </a:rPr>
              <a:t>Press conference to apologize</a:t>
            </a:r>
          </a:p>
          <a:p>
            <a:pPr marL="342900" indent="-342900">
              <a:buAutoNum type="arabicPeriod"/>
            </a:pPr>
            <a:r>
              <a:rPr lang="id-ID" sz="2800" dirty="0" smtClean="0">
                <a:latin typeface="Century Gothic" pitchFamily="34" charset="0"/>
              </a:rPr>
              <a:t>Inform currently unregistered users to register</a:t>
            </a:r>
            <a:endParaRPr lang="en-US" sz="2800" dirty="0">
              <a:latin typeface="Century Gothic" pitchFamily="34" charset="0"/>
            </a:endParaRPr>
          </a:p>
        </p:txBody>
      </p:sp>
      <p:sp>
        <p:nvSpPr>
          <p:cNvPr id="9" name="Rectangle 8"/>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Tree>
    <p:extLst>
      <p:ext uri="{BB962C8B-B14F-4D97-AF65-F5344CB8AC3E}">
        <p14:creationId xmlns:p14="http://schemas.microsoft.com/office/powerpoint/2010/main" val="203530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23200"/>
            <a:ext cx="2903078" cy="334800"/>
          </a:xfrm>
          <a:prstGeom prst="rect">
            <a:avLst/>
          </a:prstGeom>
          <a:solidFill>
            <a:schemeClr val="bg1">
              <a:lumMod val="65000"/>
            </a:schemeClr>
          </a:solidFill>
        </p:spPr>
        <p:txBody>
          <a:bodyPr wrap="square" rtlCol="0">
            <a:spAutoFit/>
          </a:bodyPr>
          <a:lstStyle/>
          <a:p>
            <a:pPr algn="ctr"/>
            <a:r>
              <a:rPr lang="en-US" sz="16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6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6244551" y="6523201"/>
            <a:ext cx="2903078" cy="33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600" dirty="0" smtClean="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ILANIA CONSUMER’S  PRIVACY</a:t>
            </a:r>
            <a:endParaRPr lang="en-GB"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120461" y="6523200"/>
            <a:ext cx="2903078" cy="334800"/>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SSC IN </a:t>
            </a:r>
            <a:r>
              <a:rPr lang="en-US" sz="1600" dirty="0" smtClean="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SADIMBA</a:t>
            </a:r>
            <a:endParaRPr lang="en-GB"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0" y="450205"/>
            <a:ext cx="7256802" cy="430887"/>
          </a:xfrm>
          <a:prstGeom prst="rect">
            <a:avLst/>
          </a:prstGeom>
          <a:solidFill>
            <a:srgbClr val="1F4E79"/>
          </a:solidFill>
        </p:spPr>
        <p:txBody>
          <a:bodyPr wrap="square" rtlCol="0">
            <a:spAutoFit/>
          </a:bodyPr>
          <a:lstStyle/>
          <a:p>
            <a:pPr algn="just"/>
            <a:r>
              <a:rPr lang="id-ID" sz="2200" b="1" dirty="0" smtClean="0">
                <a:solidFill>
                  <a:schemeClr val="bg1"/>
                </a:solidFill>
                <a:latin typeface="Century Gothic" pitchFamily="34" charset="0"/>
              </a:rPr>
              <a:t>Ethical Issue #2: Shared Service Center in Sadimba</a:t>
            </a:r>
          </a:p>
        </p:txBody>
      </p:sp>
      <p:sp>
        <p:nvSpPr>
          <p:cNvPr id="7" name="TextBox 6"/>
          <p:cNvSpPr txBox="1"/>
          <p:nvPr/>
        </p:nvSpPr>
        <p:spPr>
          <a:xfrm>
            <a:off x="609600" y="911870"/>
            <a:ext cx="6647202" cy="369332"/>
          </a:xfrm>
          <a:prstGeom prst="rect">
            <a:avLst/>
          </a:prstGeom>
          <a:solidFill>
            <a:schemeClr val="bg1"/>
          </a:solidFill>
        </p:spPr>
        <p:txBody>
          <a:bodyPr wrap="square" rtlCol="0">
            <a:spAutoFit/>
          </a:bodyPr>
          <a:lstStyle/>
          <a:p>
            <a:r>
              <a:rPr lang="id-ID" b="1" dirty="0" smtClean="0">
                <a:latin typeface="Century Gothic" pitchFamily="34" charset="0"/>
              </a:rPr>
              <a:t>The Issue</a:t>
            </a:r>
            <a:endParaRPr lang="en-US" b="1" baseline="30000" dirty="0">
              <a:latin typeface="Century Gothic" pitchFamily="34" charset="0"/>
            </a:endParaRPr>
          </a:p>
        </p:txBody>
      </p:sp>
      <p:sp>
        <p:nvSpPr>
          <p:cNvPr id="9" name="TextBox 8"/>
          <p:cNvSpPr txBox="1"/>
          <p:nvPr/>
        </p:nvSpPr>
        <p:spPr>
          <a:xfrm>
            <a:off x="2662807" y="2060848"/>
            <a:ext cx="3648665" cy="1323439"/>
          </a:xfrm>
          <a:prstGeom prst="rect">
            <a:avLst/>
          </a:prstGeom>
          <a:noFill/>
        </p:spPr>
        <p:txBody>
          <a:bodyPr wrap="square" rtlCol="0">
            <a:spAutoFit/>
          </a:bodyPr>
          <a:lstStyle/>
          <a:p>
            <a:pPr algn="ctr"/>
            <a:r>
              <a:rPr lang="id-ID" sz="8000" b="1" spc="300" dirty="0" smtClean="0">
                <a:latin typeface="Century Gothic" pitchFamily="34" charset="0"/>
              </a:rPr>
              <a:t>SSC</a:t>
            </a:r>
          </a:p>
        </p:txBody>
      </p:sp>
      <p:sp>
        <p:nvSpPr>
          <p:cNvPr id="10" name="TextBox 9"/>
          <p:cNvSpPr txBox="1"/>
          <p:nvPr/>
        </p:nvSpPr>
        <p:spPr>
          <a:xfrm>
            <a:off x="2555776" y="3104464"/>
            <a:ext cx="3813844" cy="369332"/>
          </a:xfrm>
          <a:prstGeom prst="rect">
            <a:avLst/>
          </a:prstGeom>
          <a:noFill/>
        </p:spPr>
        <p:txBody>
          <a:bodyPr wrap="square" rtlCol="0">
            <a:spAutoFit/>
          </a:bodyPr>
          <a:lstStyle/>
          <a:p>
            <a:pPr algn="ctr"/>
            <a:r>
              <a:rPr lang="id-ID" dirty="0" smtClean="0">
                <a:latin typeface="Century Gothic" pitchFamily="34" charset="0"/>
              </a:rPr>
              <a:t>Shared Service Center</a:t>
            </a:r>
          </a:p>
        </p:txBody>
      </p:sp>
      <p:sp>
        <p:nvSpPr>
          <p:cNvPr id="12" name="TextBox 11"/>
          <p:cNvSpPr txBox="1"/>
          <p:nvPr/>
        </p:nvSpPr>
        <p:spPr>
          <a:xfrm>
            <a:off x="2523115" y="4931876"/>
            <a:ext cx="3813844" cy="369332"/>
          </a:xfrm>
          <a:prstGeom prst="rect">
            <a:avLst/>
          </a:prstGeom>
          <a:noFill/>
        </p:spPr>
        <p:txBody>
          <a:bodyPr wrap="square" rtlCol="0">
            <a:spAutoFit/>
          </a:bodyPr>
          <a:lstStyle/>
          <a:p>
            <a:pPr algn="ctr"/>
            <a:r>
              <a:rPr lang="id-ID" dirty="0" smtClean="0">
                <a:latin typeface="Century Gothic" pitchFamily="34" charset="0"/>
              </a:rPr>
              <a:t>Employee Lay Off</a:t>
            </a:r>
          </a:p>
        </p:txBody>
      </p:sp>
      <p:sp>
        <p:nvSpPr>
          <p:cNvPr id="14" name="Right Arrow 13"/>
          <p:cNvSpPr/>
          <p:nvPr/>
        </p:nvSpPr>
        <p:spPr>
          <a:xfrm rot="5400000">
            <a:off x="3898071" y="3881186"/>
            <a:ext cx="1063933" cy="755500"/>
          </a:xfrm>
          <a:prstGeom prst="rightArrow">
            <a:avLst>
              <a:gd name="adj1" fmla="val 34423"/>
              <a:gd name="adj2" fmla="val 44580"/>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Tree>
    <p:extLst>
      <p:ext uri="{BB962C8B-B14F-4D97-AF65-F5344CB8AC3E}">
        <p14:creationId xmlns:p14="http://schemas.microsoft.com/office/powerpoint/2010/main" val="56386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7" name="TextBox 6"/>
          <p:cNvSpPr txBox="1"/>
          <p:nvPr/>
        </p:nvSpPr>
        <p:spPr>
          <a:xfrm>
            <a:off x="609600" y="911870"/>
            <a:ext cx="6647202" cy="369332"/>
          </a:xfrm>
          <a:prstGeom prst="rect">
            <a:avLst/>
          </a:prstGeom>
          <a:solidFill>
            <a:schemeClr val="bg1"/>
          </a:solidFill>
        </p:spPr>
        <p:txBody>
          <a:bodyPr wrap="square" rtlCol="0">
            <a:spAutoFit/>
          </a:bodyPr>
          <a:lstStyle/>
          <a:p>
            <a:r>
              <a:rPr lang="id-ID" b="1" dirty="0" smtClean="0">
                <a:latin typeface="Century Gothic" pitchFamily="34" charset="0"/>
              </a:rPr>
              <a:t>Advice</a:t>
            </a:r>
            <a:endParaRPr lang="en-US" b="1" baseline="30000" dirty="0">
              <a:latin typeface="Century Gothic" pitchFamily="34" charset="0"/>
            </a:endParaRPr>
          </a:p>
        </p:txBody>
      </p:sp>
      <p:sp>
        <p:nvSpPr>
          <p:cNvPr id="11" name="TextBox 10"/>
          <p:cNvSpPr txBox="1"/>
          <p:nvPr/>
        </p:nvSpPr>
        <p:spPr>
          <a:xfrm>
            <a:off x="0" y="6523200"/>
            <a:ext cx="2903078" cy="334800"/>
          </a:xfrm>
          <a:prstGeom prst="rect">
            <a:avLst/>
          </a:prstGeom>
          <a:solidFill>
            <a:schemeClr val="bg1">
              <a:lumMod val="65000"/>
            </a:schemeClr>
          </a:solidFill>
        </p:spPr>
        <p:txBody>
          <a:bodyPr wrap="square" rtlCol="0">
            <a:spAutoFit/>
          </a:bodyPr>
          <a:lstStyle/>
          <a:p>
            <a:pPr algn="ctr"/>
            <a:r>
              <a:rPr lang="en-US" sz="16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6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2" name="Rectangle 11"/>
          <p:cNvSpPr/>
          <p:nvPr/>
        </p:nvSpPr>
        <p:spPr>
          <a:xfrm>
            <a:off x="6244551" y="6523201"/>
            <a:ext cx="2903078" cy="33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600" dirty="0" smtClean="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ILANIA CONSUMER’S PRIVACY</a:t>
            </a:r>
            <a:endParaRPr lang="en-GB"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endParaRPr>
          </a:p>
        </p:txBody>
      </p:sp>
      <p:sp>
        <p:nvSpPr>
          <p:cNvPr id="13" name="Rectangle 12"/>
          <p:cNvSpPr/>
          <p:nvPr/>
        </p:nvSpPr>
        <p:spPr>
          <a:xfrm>
            <a:off x="3120461" y="6523200"/>
            <a:ext cx="2903078" cy="334800"/>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SSC IN </a:t>
            </a:r>
            <a:r>
              <a:rPr lang="en-US" sz="1600" dirty="0" smtClean="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SADIMBA</a:t>
            </a:r>
            <a:endParaRPr lang="en-GB"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p:cNvSpPr txBox="1"/>
          <p:nvPr/>
        </p:nvSpPr>
        <p:spPr>
          <a:xfrm>
            <a:off x="947857" y="2590800"/>
            <a:ext cx="7222406" cy="1384995"/>
          </a:xfrm>
          <a:prstGeom prst="rect">
            <a:avLst/>
          </a:prstGeom>
          <a:solidFill>
            <a:schemeClr val="bg1"/>
          </a:solidFill>
        </p:spPr>
        <p:txBody>
          <a:bodyPr wrap="square" rtlCol="0">
            <a:spAutoFit/>
          </a:bodyPr>
          <a:lstStyle/>
          <a:p>
            <a:pPr marL="342900" indent="-342900">
              <a:buAutoNum type="arabicPeriod"/>
            </a:pPr>
            <a:r>
              <a:rPr lang="id-ID" sz="2800" dirty="0" smtClean="0">
                <a:latin typeface="Century Gothic" pitchFamily="34" charset="0"/>
              </a:rPr>
              <a:t>Press Conference to communicate the causes.</a:t>
            </a:r>
          </a:p>
          <a:p>
            <a:pPr marL="342900" indent="-342900">
              <a:buAutoNum type="arabicPeriod"/>
            </a:pPr>
            <a:r>
              <a:rPr lang="id-ID" sz="2800" dirty="0" smtClean="0">
                <a:latin typeface="Century Gothic" pitchFamily="34" charset="0"/>
              </a:rPr>
              <a:t>“Lift” &amp; “Shift” method</a:t>
            </a:r>
            <a:endParaRPr lang="en-US" sz="2800" dirty="0">
              <a:latin typeface="Century Gothic" pitchFamily="34" charset="0"/>
            </a:endParaRPr>
          </a:p>
        </p:txBody>
      </p:sp>
      <p:sp>
        <p:nvSpPr>
          <p:cNvPr id="16" name="TextBox 15"/>
          <p:cNvSpPr txBox="1"/>
          <p:nvPr/>
        </p:nvSpPr>
        <p:spPr>
          <a:xfrm>
            <a:off x="0" y="407313"/>
            <a:ext cx="7256802" cy="430887"/>
          </a:xfrm>
          <a:prstGeom prst="rect">
            <a:avLst/>
          </a:prstGeom>
          <a:solidFill>
            <a:srgbClr val="1F4E79"/>
          </a:solidFill>
        </p:spPr>
        <p:txBody>
          <a:bodyPr wrap="square" rtlCol="0">
            <a:spAutoFit/>
          </a:bodyPr>
          <a:lstStyle/>
          <a:p>
            <a:pPr algn="just"/>
            <a:r>
              <a:rPr lang="id-ID" sz="2200" b="1" dirty="0" smtClean="0">
                <a:solidFill>
                  <a:schemeClr val="bg1"/>
                </a:solidFill>
                <a:latin typeface="Century Gothic" pitchFamily="34" charset="0"/>
              </a:rPr>
              <a:t>Ethical Issue #2: Shared Service Center in Sadimba</a:t>
            </a:r>
          </a:p>
        </p:txBody>
      </p:sp>
      <p:sp>
        <p:nvSpPr>
          <p:cNvPr id="9" name="Rectangle 8"/>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Tree>
    <p:extLst>
      <p:ext uri="{BB962C8B-B14F-4D97-AF65-F5344CB8AC3E}">
        <p14:creationId xmlns:p14="http://schemas.microsoft.com/office/powerpoint/2010/main" val="200669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7" name="TextBox 6"/>
          <p:cNvSpPr txBox="1"/>
          <p:nvPr/>
        </p:nvSpPr>
        <p:spPr>
          <a:xfrm>
            <a:off x="609600" y="911870"/>
            <a:ext cx="6647202" cy="369332"/>
          </a:xfrm>
          <a:prstGeom prst="rect">
            <a:avLst/>
          </a:prstGeom>
          <a:solidFill>
            <a:schemeClr val="bg1"/>
          </a:solidFill>
        </p:spPr>
        <p:txBody>
          <a:bodyPr wrap="square" rtlCol="0">
            <a:spAutoFit/>
          </a:bodyPr>
          <a:lstStyle/>
          <a:p>
            <a:r>
              <a:rPr lang="id-ID" b="1" dirty="0" smtClean="0">
                <a:latin typeface="Century Gothic" pitchFamily="34" charset="0"/>
              </a:rPr>
              <a:t>Advice</a:t>
            </a:r>
            <a:endParaRPr lang="en-US" b="1" baseline="30000" dirty="0">
              <a:latin typeface="Century Gothic" pitchFamily="34" charset="0"/>
            </a:endParaRPr>
          </a:p>
        </p:txBody>
      </p:sp>
      <p:sp>
        <p:nvSpPr>
          <p:cNvPr id="11" name="TextBox 10"/>
          <p:cNvSpPr txBox="1"/>
          <p:nvPr/>
        </p:nvSpPr>
        <p:spPr>
          <a:xfrm>
            <a:off x="0" y="6523200"/>
            <a:ext cx="2903078" cy="334800"/>
          </a:xfrm>
          <a:prstGeom prst="rect">
            <a:avLst/>
          </a:prstGeom>
          <a:solidFill>
            <a:schemeClr val="bg1">
              <a:lumMod val="65000"/>
            </a:schemeClr>
          </a:solidFill>
        </p:spPr>
        <p:txBody>
          <a:bodyPr wrap="square" rtlCol="0">
            <a:spAutoFit/>
          </a:bodyPr>
          <a:lstStyle/>
          <a:p>
            <a:pPr algn="ctr"/>
            <a:r>
              <a:rPr lang="en-US" sz="16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6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2" name="Rectangle 11"/>
          <p:cNvSpPr/>
          <p:nvPr/>
        </p:nvSpPr>
        <p:spPr>
          <a:xfrm>
            <a:off x="6244551" y="6523201"/>
            <a:ext cx="2903078" cy="33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600" dirty="0" smtClean="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ILANIA CONSUMER’S PRIVACY</a:t>
            </a:r>
            <a:endParaRPr lang="en-GB"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endParaRPr>
          </a:p>
        </p:txBody>
      </p:sp>
      <p:sp>
        <p:nvSpPr>
          <p:cNvPr id="13" name="Rectangle 12"/>
          <p:cNvSpPr/>
          <p:nvPr/>
        </p:nvSpPr>
        <p:spPr>
          <a:xfrm>
            <a:off x="3120461" y="6523200"/>
            <a:ext cx="2903078" cy="334800"/>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SSC IN </a:t>
            </a:r>
            <a:r>
              <a:rPr lang="en-US" sz="1600" dirty="0" smtClean="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SADIMBA</a:t>
            </a:r>
            <a:endParaRPr lang="en-GB"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p:cNvSpPr txBox="1"/>
          <p:nvPr/>
        </p:nvSpPr>
        <p:spPr>
          <a:xfrm>
            <a:off x="947857" y="2590800"/>
            <a:ext cx="7222406" cy="1384995"/>
          </a:xfrm>
          <a:prstGeom prst="rect">
            <a:avLst/>
          </a:prstGeom>
          <a:solidFill>
            <a:schemeClr val="bg1"/>
          </a:solidFill>
        </p:spPr>
        <p:txBody>
          <a:bodyPr wrap="square" rtlCol="0">
            <a:spAutoFit/>
          </a:bodyPr>
          <a:lstStyle/>
          <a:p>
            <a:pPr marL="342900" indent="-342900">
              <a:buAutoNum type="arabicPeriod"/>
            </a:pPr>
            <a:r>
              <a:rPr lang="id-ID" sz="2800" dirty="0" smtClean="0">
                <a:latin typeface="Century Gothic" pitchFamily="34" charset="0"/>
              </a:rPr>
              <a:t>Press Conference to communicate the causes.</a:t>
            </a:r>
          </a:p>
          <a:p>
            <a:pPr marL="342900" indent="-342900">
              <a:buAutoNum type="arabicPeriod"/>
            </a:pPr>
            <a:r>
              <a:rPr lang="id-ID" sz="2800" dirty="0" smtClean="0">
                <a:latin typeface="Century Gothic" pitchFamily="34" charset="0"/>
              </a:rPr>
              <a:t>“Lift” &amp; “Shift” method</a:t>
            </a:r>
            <a:endParaRPr lang="en-US" sz="2800" dirty="0">
              <a:latin typeface="Century Gothic" pitchFamily="34" charset="0"/>
            </a:endParaRPr>
          </a:p>
        </p:txBody>
      </p:sp>
      <p:sp>
        <p:nvSpPr>
          <p:cNvPr id="16" name="TextBox 15"/>
          <p:cNvSpPr txBox="1"/>
          <p:nvPr/>
        </p:nvSpPr>
        <p:spPr>
          <a:xfrm>
            <a:off x="0" y="407313"/>
            <a:ext cx="7256802" cy="430887"/>
          </a:xfrm>
          <a:prstGeom prst="rect">
            <a:avLst/>
          </a:prstGeom>
          <a:solidFill>
            <a:srgbClr val="1F4E79"/>
          </a:solidFill>
        </p:spPr>
        <p:txBody>
          <a:bodyPr wrap="square" rtlCol="0">
            <a:spAutoFit/>
          </a:bodyPr>
          <a:lstStyle/>
          <a:p>
            <a:pPr algn="just"/>
            <a:r>
              <a:rPr lang="id-ID" sz="2200" b="1" dirty="0" smtClean="0">
                <a:solidFill>
                  <a:schemeClr val="bg1"/>
                </a:solidFill>
                <a:latin typeface="Century Gothic" pitchFamily="34" charset="0"/>
              </a:rPr>
              <a:t>Ethical Issue #2: Shared Service Center in Sadimba</a:t>
            </a:r>
          </a:p>
        </p:txBody>
      </p:sp>
      <p:sp>
        <p:nvSpPr>
          <p:cNvPr id="9" name="Rectangle 8"/>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Tree>
    <p:extLst>
      <p:ext uri="{BB962C8B-B14F-4D97-AF65-F5344CB8AC3E}">
        <p14:creationId xmlns:p14="http://schemas.microsoft.com/office/powerpoint/2010/main" val="109151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23200"/>
            <a:ext cx="2903078" cy="334800"/>
          </a:xfrm>
          <a:prstGeom prst="rect">
            <a:avLst/>
          </a:prstGeom>
          <a:solidFill>
            <a:schemeClr val="bg1">
              <a:lumMod val="65000"/>
            </a:schemeClr>
          </a:solidFill>
        </p:spPr>
        <p:txBody>
          <a:bodyPr wrap="square" rtlCol="0">
            <a:spAutoFit/>
          </a:bodyPr>
          <a:lstStyle/>
          <a:p>
            <a:pPr algn="ctr"/>
            <a:r>
              <a:rPr lang="en-US" sz="16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6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6244551" y="6523201"/>
            <a:ext cx="2903078" cy="334800"/>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600" dirty="0" smtClean="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ILANIA CONSUMER’S PRIVACY</a:t>
            </a:r>
            <a:endParaRPr lang="en-GB"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120461" y="6523200"/>
            <a:ext cx="2903078" cy="33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SSC IN </a:t>
            </a:r>
            <a:r>
              <a:rPr lang="en-US" sz="1600" dirty="0" smtClean="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SADIMBA</a:t>
            </a:r>
            <a:endParaRPr lang="en-GB"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0" y="450205"/>
            <a:ext cx="7256802" cy="430887"/>
          </a:xfrm>
          <a:prstGeom prst="rect">
            <a:avLst/>
          </a:prstGeom>
          <a:solidFill>
            <a:srgbClr val="1F4E79"/>
          </a:solidFill>
        </p:spPr>
        <p:txBody>
          <a:bodyPr wrap="square" rtlCol="0">
            <a:spAutoFit/>
          </a:bodyPr>
          <a:lstStyle/>
          <a:p>
            <a:pPr algn="just"/>
            <a:r>
              <a:rPr lang="id-ID" sz="2200" b="1" dirty="0">
                <a:solidFill>
                  <a:schemeClr val="bg1"/>
                </a:solidFill>
                <a:latin typeface="Century Gothic" pitchFamily="34" charset="0"/>
              </a:rPr>
              <a:t>Ethical Issue </a:t>
            </a:r>
            <a:r>
              <a:rPr lang="id-ID" sz="2200" b="1" dirty="0" smtClean="0">
                <a:solidFill>
                  <a:schemeClr val="bg1"/>
                </a:solidFill>
                <a:latin typeface="Century Gothic" pitchFamily="34" charset="0"/>
              </a:rPr>
              <a:t>#3: </a:t>
            </a:r>
            <a:r>
              <a:rPr lang="id-ID" sz="2200" b="1" dirty="0">
                <a:solidFill>
                  <a:schemeClr val="bg1"/>
                </a:solidFill>
                <a:latin typeface="Century Gothic" pitchFamily="34" charset="0"/>
              </a:rPr>
              <a:t>ILANIA CONSUMER’S PRIVACY</a:t>
            </a:r>
          </a:p>
        </p:txBody>
      </p:sp>
      <p:sp>
        <p:nvSpPr>
          <p:cNvPr id="7" name="TextBox 6"/>
          <p:cNvSpPr txBox="1"/>
          <p:nvPr/>
        </p:nvSpPr>
        <p:spPr>
          <a:xfrm>
            <a:off x="609600" y="911870"/>
            <a:ext cx="6647202" cy="369332"/>
          </a:xfrm>
          <a:prstGeom prst="rect">
            <a:avLst/>
          </a:prstGeom>
          <a:solidFill>
            <a:schemeClr val="bg1"/>
          </a:solidFill>
        </p:spPr>
        <p:txBody>
          <a:bodyPr wrap="square" rtlCol="0">
            <a:spAutoFit/>
          </a:bodyPr>
          <a:lstStyle/>
          <a:p>
            <a:r>
              <a:rPr lang="id-ID" b="1" dirty="0" smtClean="0">
                <a:latin typeface="Century Gothic" pitchFamily="34" charset="0"/>
              </a:rPr>
              <a:t>The Issue</a:t>
            </a:r>
            <a:endParaRPr lang="en-US" b="1" baseline="30000" dirty="0">
              <a:latin typeface="Century Gothic" pitchFamily="34" charset="0"/>
            </a:endParaRPr>
          </a:p>
        </p:txBody>
      </p:sp>
      <p:sp>
        <p:nvSpPr>
          <p:cNvPr id="9" name="TextBox 8"/>
          <p:cNvSpPr txBox="1"/>
          <p:nvPr/>
        </p:nvSpPr>
        <p:spPr>
          <a:xfrm>
            <a:off x="2605704" y="1281202"/>
            <a:ext cx="3648665" cy="707886"/>
          </a:xfrm>
          <a:prstGeom prst="rect">
            <a:avLst/>
          </a:prstGeom>
          <a:noFill/>
        </p:spPr>
        <p:txBody>
          <a:bodyPr wrap="square" rtlCol="0">
            <a:spAutoFit/>
          </a:bodyPr>
          <a:lstStyle/>
          <a:p>
            <a:pPr algn="ctr"/>
            <a:r>
              <a:rPr lang="id-ID" sz="2000" spc="300" dirty="0" smtClean="0">
                <a:latin typeface="Century Gothic" pitchFamily="34" charset="0"/>
              </a:rPr>
              <a:t>Ilania Regime, strike by Arab Spring</a:t>
            </a:r>
          </a:p>
        </p:txBody>
      </p:sp>
      <p:sp>
        <p:nvSpPr>
          <p:cNvPr id="12" name="TextBox 11"/>
          <p:cNvSpPr txBox="1"/>
          <p:nvPr/>
        </p:nvSpPr>
        <p:spPr>
          <a:xfrm>
            <a:off x="2514600" y="3352800"/>
            <a:ext cx="3813844" cy="646331"/>
          </a:xfrm>
          <a:prstGeom prst="rect">
            <a:avLst/>
          </a:prstGeom>
          <a:noFill/>
        </p:spPr>
        <p:txBody>
          <a:bodyPr wrap="square" rtlCol="0">
            <a:spAutoFit/>
          </a:bodyPr>
          <a:lstStyle/>
          <a:p>
            <a:pPr algn="ctr"/>
            <a:r>
              <a:rPr lang="id-ID" dirty="0" smtClean="0">
                <a:latin typeface="Century Gothic" pitchFamily="34" charset="0"/>
              </a:rPr>
              <a:t>Asking Personal Information, as evience for striking action</a:t>
            </a:r>
          </a:p>
        </p:txBody>
      </p:sp>
      <p:sp>
        <p:nvSpPr>
          <p:cNvPr id="13" name="TextBox 12"/>
          <p:cNvSpPr txBox="1"/>
          <p:nvPr/>
        </p:nvSpPr>
        <p:spPr>
          <a:xfrm>
            <a:off x="2362200" y="5257800"/>
            <a:ext cx="4191000" cy="923330"/>
          </a:xfrm>
          <a:prstGeom prst="rect">
            <a:avLst/>
          </a:prstGeom>
          <a:noFill/>
        </p:spPr>
        <p:txBody>
          <a:bodyPr wrap="square" rtlCol="0">
            <a:spAutoFit/>
          </a:bodyPr>
          <a:lstStyle/>
          <a:p>
            <a:pPr algn="ctr"/>
            <a:r>
              <a:rPr lang="id-ID" dirty="0" smtClean="0">
                <a:latin typeface="Century Gothic" pitchFamily="34" charset="0"/>
              </a:rPr>
              <a:t>Civil liberty watchdog is asking MCOM to withdraw from Ilania to show commitment to human rights.</a:t>
            </a:r>
          </a:p>
        </p:txBody>
      </p:sp>
      <p:sp>
        <p:nvSpPr>
          <p:cNvPr id="14" name="Right Arrow 13"/>
          <p:cNvSpPr/>
          <p:nvPr/>
        </p:nvSpPr>
        <p:spPr>
          <a:xfrm rot="5400000">
            <a:off x="3898071" y="2236038"/>
            <a:ext cx="1063933" cy="755500"/>
          </a:xfrm>
          <a:prstGeom prst="rightArrow">
            <a:avLst>
              <a:gd name="adj1" fmla="val 34423"/>
              <a:gd name="adj2" fmla="val 44580"/>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rot="5400000">
            <a:off x="3898071" y="4257349"/>
            <a:ext cx="1063933" cy="755500"/>
          </a:xfrm>
          <a:prstGeom prst="rightArrow">
            <a:avLst>
              <a:gd name="adj1" fmla="val 34423"/>
              <a:gd name="adj2" fmla="val 44580"/>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Tree>
    <p:extLst>
      <p:ext uri="{BB962C8B-B14F-4D97-AF65-F5344CB8AC3E}">
        <p14:creationId xmlns:p14="http://schemas.microsoft.com/office/powerpoint/2010/main" val="157002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animBg="1"/>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7" name="TextBox 6"/>
          <p:cNvSpPr txBox="1"/>
          <p:nvPr/>
        </p:nvSpPr>
        <p:spPr>
          <a:xfrm>
            <a:off x="609600" y="911870"/>
            <a:ext cx="6647202" cy="369332"/>
          </a:xfrm>
          <a:prstGeom prst="rect">
            <a:avLst/>
          </a:prstGeom>
          <a:solidFill>
            <a:schemeClr val="bg1"/>
          </a:solidFill>
        </p:spPr>
        <p:txBody>
          <a:bodyPr wrap="square" rtlCol="0">
            <a:spAutoFit/>
          </a:bodyPr>
          <a:lstStyle/>
          <a:p>
            <a:r>
              <a:rPr lang="id-ID" b="1" dirty="0" smtClean="0">
                <a:latin typeface="Century Gothic" pitchFamily="34" charset="0"/>
              </a:rPr>
              <a:t>Advice</a:t>
            </a:r>
            <a:endParaRPr lang="en-US" b="1" baseline="30000" dirty="0">
              <a:latin typeface="Century Gothic" pitchFamily="34" charset="0"/>
            </a:endParaRPr>
          </a:p>
        </p:txBody>
      </p:sp>
      <p:sp>
        <p:nvSpPr>
          <p:cNvPr id="14" name="TextBox 13"/>
          <p:cNvSpPr txBox="1"/>
          <p:nvPr/>
        </p:nvSpPr>
        <p:spPr>
          <a:xfrm>
            <a:off x="947857" y="2590800"/>
            <a:ext cx="7222406" cy="2246769"/>
          </a:xfrm>
          <a:prstGeom prst="rect">
            <a:avLst/>
          </a:prstGeom>
          <a:solidFill>
            <a:schemeClr val="bg1"/>
          </a:solidFill>
        </p:spPr>
        <p:txBody>
          <a:bodyPr wrap="square" rtlCol="0">
            <a:spAutoFit/>
          </a:bodyPr>
          <a:lstStyle/>
          <a:p>
            <a:r>
              <a:rPr lang="id-ID" sz="2800" dirty="0" smtClean="0">
                <a:latin typeface="Century Gothic" pitchFamily="34" charset="0"/>
              </a:rPr>
              <a:t>MCOM should withdraw from Ilania because of:</a:t>
            </a:r>
          </a:p>
          <a:p>
            <a:pPr marL="342900" indent="-342900">
              <a:buAutoNum type="arabicPeriod"/>
            </a:pPr>
            <a:r>
              <a:rPr lang="id-ID" sz="2800" dirty="0" smtClean="0">
                <a:latin typeface="Century Gothic" pitchFamily="34" charset="0"/>
              </a:rPr>
              <a:t> Political instability</a:t>
            </a:r>
          </a:p>
          <a:p>
            <a:pPr marL="342900" indent="-342900">
              <a:buAutoNum type="arabicPeriod"/>
            </a:pPr>
            <a:r>
              <a:rPr lang="id-ID" sz="2800" dirty="0" smtClean="0">
                <a:latin typeface="Century Gothic" pitchFamily="34" charset="0"/>
              </a:rPr>
              <a:t> Practice in Ilania being no longer in accordance with MCOM’s Value</a:t>
            </a:r>
            <a:endParaRPr lang="en-US" sz="2800" dirty="0">
              <a:latin typeface="Century Gothic" pitchFamily="34" charset="0"/>
            </a:endParaRPr>
          </a:p>
        </p:txBody>
      </p:sp>
      <p:sp>
        <p:nvSpPr>
          <p:cNvPr id="9" name="TextBox 8"/>
          <p:cNvSpPr txBox="1"/>
          <p:nvPr/>
        </p:nvSpPr>
        <p:spPr>
          <a:xfrm>
            <a:off x="0" y="450205"/>
            <a:ext cx="7256802" cy="430887"/>
          </a:xfrm>
          <a:prstGeom prst="rect">
            <a:avLst/>
          </a:prstGeom>
          <a:solidFill>
            <a:srgbClr val="1F4E79"/>
          </a:solidFill>
        </p:spPr>
        <p:txBody>
          <a:bodyPr wrap="square" rtlCol="0">
            <a:spAutoFit/>
          </a:bodyPr>
          <a:lstStyle/>
          <a:p>
            <a:pPr algn="just"/>
            <a:r>
              <a:rPr lang="id-ID" sz="2200" b="1" dirty="0">
                <a:solidFill>
                  <a:schemeClr val="bg1"/>
                </a:solidFill>
                <a:latin typeface="Century Gothic" pitchFamily="34" charset="0"/>
              </a:rPr>
              <a:t>Ethical Issue </a:t>
            </a:r>
            <a:r>
              <a:rPr lang="id-ID" sz="2200" b="1" dirty="0" smtClean="0">
                <a:solidFill>
                  <a:schemeClr val="bg1"/>
                </a:solidFill>
                <a:latin typeface="Century Gothic" pitchFamily="34" charset="0"/>
              </a:rPr>
              <a:t>#3: </a:t>
            </a:r>
            <a:r>
              <a:rPr lang="id-ID" sz="2200" b="1" dirty="0">
                <a:solidFill>
                  <a:schemeClr val="bg1"/>
                </a:solidFill>
                <a:latin typeface="Century Gothic" pitchFamily="34" charset="0"/>
              </a:rPr>
              <a:t>ILANIA CONSUMER’S PRIVACY</a:t>
            </a:r>
          </a:p>
        </p:txBody>
      </p:sp>
      <p:sp>
        <p:nvSpPr>
          <p:cNvPr id="10" name="TextBox 9"/>
          <p:cNvSpPr txBox="1"/>
          <p:nvPr/>
        </p:nvSpPr>
        <p:spPr>
          <a:xfrm>
            <a:off x="0" y="6523200"/>
            <a:ext cx="2903078" cy="334800"/>
          </a:xfrm>
          <a:prstGeom prst="rect">
            <a:avLst/>
          </a:prstGeom>
          <a:solidFill>
            <a:schemeClr val="bg1">
              <a:lumMod val="65000"/>
            </a:schemeClr>
          </a:solidFill>
        </p:spPr>
        <p:txBody>
          <a:bodyPr wrap="square" rtlCol="0">
            <a:spAutoFit/>
          </a:bodyPr>
          <a:lstStyle/>
          <a:p>
            <a:pPr algn="ctr"/>
            <a:r>
              <a:rPr lang="en-US" sz="16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6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7" name="Rectangle 16"/>
          <p:cNvSpPr/>
          <p:nvPr/>
        </p:nvSpPr>
        <p:spPr>
          <a:xfrm>
            <a:off x="6244551" y="6523201"/>
            <a:ext cx="2903078" cy="334800"/>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600" dirty="0" smtClean="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ILANIA CONSUMER’S PRIVACY</a:t>
            </a:r>
            <a:endParaRPr lang="en-GB"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endParaRPr>
          </a:p>
        </p:txBody>
      </p:sp>
      <p:sp>
        <p:nvSpPr>
          <p:cNvPr id="18" name="Rectangle 17"/>
          <p:cNvSpPr/>
          <p:nvPr/>
        </p:nvSpPr>
        <p:spPr>
          <a:xfrm>
            <a:off x="3120461" y="6523200"/>
            <a:ext cx="2903078" cy="33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SSC IN </a:t>
            </a:r>
            <a:r>
              <a:rPr lang="en-US" sz="1600" dirty="0" smtClean="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SADIMBA</a:t>
            </a:r>
            <a:endParaRPr lang="en-GB" sz="16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endParaRPr>
          </a:p>
        </p:txBody>
      </p:sp>
      <p:sp>
        <p:nvSpPr>
          <p:cNvPr id="11" name="Rectangle 10"/>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Tree>
    <p:extLst>
      <p:ext uri="{BB962C8B-B14F-4D97-AF65-F5344CB8AC3E}">
        <p14:creationId xmlns:p14="http://schemas.microsoft.com/office/powerpoint/2010/main" val="253036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ktconsultantsusa.com/wp-content/uploads/2012/03/Fotolia_730288_M.jpg"/>
          <p:cNvPicPr>
            <a:picLocks noChangeAspect="1" noChangeArrowheads="1"/>
          </p:cNvPicPr>
          <p:nvPr/>
        </p:nvPicPr>
        <p:blipFill rotWithShape="1">
          <a:blip r:embed="rId2">
            <a:extLst>
              <a:ext uri="{28A0092B-C50C-407E-A947-70E740481C1C}">
                <a14:useLocalDpi xmlns:a14="http://schemas.microsoft.com/office/drawing/2010/main" val="0"/>
              </a:ext>
            </a:extLst>
          </a:blip>
          <a:srcRect r="11360"/>
          <a:stretch/>
        </p:blipFill>
        <p:spPr bwMode="auto">
          <a:xfrm>
            <a:off x="1772" y="0"/>
            <a:ext cx="9142228" cy="687384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282488" y="450205"/>
            <a:ext cx="8571648" cy="646331"/>
          </a:xfrm>
          <a:prstGeom prst="rect">
            <a:avLst/>
          </a:prstGeom>
          <a:solidFill>
            <a:srgbClr val="1F4E79"/>
          </a:solidFill>
        </p:spPr>
        <p:txBody>
          <a:bodyPr wrap="square" rtlCol="0">
            <a:spAutoFit/>
          </a:bodyPr>
          <a:lstStyle/>
          <a:p>
            <a:pPr algn="ctr"/>
            <a:r>
              <a:rPr lang="en-US" sz="3600" b="1" spc="600" dirty="0" smtClean="0">
                <a:solidFill>
                  <a:schemeClr val="bg1"/>
                </a:solidFill>
                <a:latin typeface="Adobe Gothic Std B" panose="020B0800000000000000" pitchFamily="34" charset="-128"/>
                <a:ea typeface="Adobe Gothic Std B" panose="020B0800000000000000" pitchFamily="34" charset="-128"/>
              </a:rPr>
              <a:t>Conclusion</a:t>
            </a:r>
            <a:endParaRPr lang="it-IT" sz="3600" b="1" spc="600" dirty="0" smtClean="0">
              <a:solidFill>
                <a:schemeClr val="bg1"/>
              </a:solidFill>
              <a:latin typeface="Adobe Gothic Std B" panose="020B0800000000000000" pitchFamily="34" charset="-128"/>
              <a:ea typeface="Adobe Gothic Std B" panose="020B0800000000000000" pitchFamily="34" charset="-128"/>
            </a:endParaRPr>
          </a:p>
        </p:txBody>
      </p:sp>
      <p:sp>
        <p:nvSpPr>
          <p:cNvPr id="7" name="Rectangle 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0" name="TextBox 9"/>
          <p:cNvSpPr txBox="1"/>
          <p:nvPr/>
        </p:nvSpPr>
        <p:spPr>
          <a:xfrm>
            <a:off x="1043608" y="2283416"/>
            <a:ext cx="7810528"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T</a:t>
            </a:r>
            <a:r>
              <a:rPr lang="en-US" sz="2400" dirty="0" smtClean="0">
                <a:latin typeface="Century Gothic" panose="020B0502020202020204" pitchFamily="34" charset="0"/>
              </a:rPr>
              <a:t>o </a:t>
            </a:r>
            <a:r>
              <a:rPr lang="id-ID" sz="2400" dirty="0" smtClean="0">
                <a:latin typeface="Century Gothic" panose="020B0502020202020204" pitchFamily="34" charset="0"/>
              </a:rPr>
              <a:t>settle </a:t>
            </a:r>
            <a:r>
              <a:rPr lang="en-US" sz="2400" dirty="0" smtClean="0">
                <a:latin typeface="Century Gothic" panose="020B0502020202020204" pitchFamily="34" charset="0"/>
              </a:rPr>
              <a:t>court </a:t>
            </a:r>
            <a:r>
              <a:rPr lang="en-US" sz="2400" dirty="0">
                <a:latin typeface="Century Gothic" panose="020B0502020202020204" pitchFamily="34" charset="0"/>
              </a:rPr>
              <a:t>process in </a:t>
            </a:r>
            <a:r>
              <a:rPr lang="en-US" sz="2400" dirty="0" err="1" smtClean="0">
                <a:latin typeface="Century Gothic" panose="020B0502020202020204" pitchFamily="34" charset="0"/>
              </a:rPr>
              <a:t>Nakolia</a:t>
            </a:r>
            <a:r>
              <a:rPr lang="id-ID" sz="2400" dirty="0" smtClean="0">
                <a:latin typeface="Century Gothic" panose="020B0502020202020204" pitchFamily="34" charset="0"/>
              </a:rPr>
              <a:t>,</a:t>
            </a:r>
            <a:r>
              <a:rPr lang="en-US" sz="2400" dirty="0" smtClean="0">
                <a:latin typeface="Century Gothic" panose="020B0502020202020204" pitchFamily="34" charset="0"/>
              </a:rPr>
              <a:t> </a:t>
            </a:r>
            <a:r>
              <a:rPr lang="id-ID" sz="2400" dirty="0" smtClean="0">
                <a:latin typeface="Century Gothic" panose="020B0502020202020204" pitchFamily="34" charset="0"/>
              </a:rPr>
              <a:t>ASAP</a:t>
            </a:r>
            <a:endParaRPr lang="en-US" sz="2400" b="1" dirty="0">
              <a:latin typeface="Century Gothic" pitchFamily="34" charset="0"/>
            </a:endParaRPr>
          </a:p>
        </p:txBody>
      </p:sp>
      <p:sp>
        <p:nvSpPr>
          <p:cNvPr id="11" name="TextBox 10"/>
          <p:cNvSpPr txBox="1"/>
          <p:nvPr/>
        </p:nvSpPr>
        <p:spPr>
          <a:xfrm>
            <a:off x="288032" y="2283416"/>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#1</a:t>
            </a:r>
            <a:endParaRPr lang="en-US" sz="2400" b="1" dirty="0">
              <a:solidFill>
                <a:schemeClr val="bg1"/>
              </a:solidFill>
              <a:latin typeface="Century Gothic" pitchFamily="34" charset="0"/>
            </a:endParaRPr>
          </a:p>
        </p:txBody>
      </p:sp>
      <p:sp>
        <p:nvSpPr>
          <p:cNvPr id="12" name="TextBox 11"/>
          <p:cNvSpPr txBox="1"/>
          <p:nvPr/>
        </p:nvSpPr>
        <p:spPr>
          <a:xfrm>
            <a:off x="1049396" y="2973878"/>
            <a:ext cx="7804740"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S</a:t>
            </a:r>
            <a:r>
              <a:rPr lang="en-US" sz="2400" dirty="0" smtClean="0">
                <a:latin typeface="Century Gothic" panose="020B0502020202020204" pitchFamily="34" charset="0"/>
              </a:rPr>
              <a:t>ell </a:t>
            </a:r>
            <a:r>
              <a:rPr lang="en-US" sz="2400" dirty="0">
                <a:latin typeface="Century Gothic" panose="020B0502020202020204" pitchFamily="34" charset="0"/>
              </a:rPr>
              <a:t>off and walk out from </a:t>
            </a:r>
            <a:r>
              <a:rPr lang="en-US" sz="2400" dirty="0" err="1" smtClean="0">
                <a:latin typeface="Century Gothic" panose="020B0502020202020204" pitchFamily="34" charset="0"/>
              </a:rPr>
              <a:t>Ilania</a:t>
            </a:r>
            <a:r>
              <a:rPr lang="en-US" sz="2400" dirty="0" smtClean="0">
                <a:latin typeface="Century Gothic" panose="020B0502020202020204" pitchFamily="34" charset="0"/>
              </a:rPr>
              <a:t>.</a:t>
            </a:r>
            <a:endParaRPr lang="en-US" sz="2400" b="1" dirty="0">
              <a:latin typeface="Century Gothic" pitchFamily="34" charset="0"/>
            </a:endParaRPr>
          </a:p>
        </p:txBody>
      </p:sp>
      <p:sp>
        <p:nvSpPr>
          <p:cNvPr id="13" name="TextBox 12"/>
          <p:cNvSpPr txBox="1"/>
          <p:nvPr/>
        </p:nvSpPr>
        <p:spPr>
          <a:xfrm>
            <a:off x="287396" y="2973879"/>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#2</a:t>
            </a:r>
            <a:endParaRPr lang="en-US" sz="2400" b="1" dirty="0">
              <a:solidFill>
                <a:schemeClr val="bg1"/>
              </a:solidFill>
              <a:latin typeface="Century Gothic" pitchFamily="34" charset="0"/>
            </a:endParaRPr>
          </a:p>
        </p:txBody>
      </p:sp>
      <p:sp>
        <p:nvSpPr>
          <p:cNvPr id="14" name="TextBox 13"/>
          <p:cNvSpPr txBox="1"/>
          <p:nvPr/>
        </p:nvSpPr>
        <p:spPr>
          <a:xfrm>
            <a:off x="1043608" y="3554460"/>
            <a:ext cx="7810528" cy="830997"/>
          </a:xfrm>
          <a:prstGeom prst="rect">
            <a:avLst/>
          </a:prstGeom>
          <a:solidFill>
            <a:schemeClr val="bg1"/>
          </a:solidFill>
        </p:spPr>
        <p:txBody>
          <a:bodyPr wrap="square" rtlCol="0">
            <a:spAutoFit/>
          </a:bodyPr>
          <a:lstStyle/>
          <a:p>
            <a:r>
              <a:rPr lang="en-US" sz="2400" dirty="0">
                <a:latin typeface="Century Gothic" panose="020B0502020202020204" pitchFamily="34" charset="0"/>
              </a:rPr>
              <a:t>C</a:t>
            </a:r>
            <a:r>
              <a:rPr lang="en-US" sz="2400" dirty="0" smtClean="0">
                <a:latin typeface="Century Gothic" panose="020B0502020202020204" pitchFamily="34" charset="0"/>
              </a:rPr>
              <a:t>ontinue </a:t>
            </a:r>
            <a:r>
              <a:rPr lang="en-US" sz="2400" dirty="0">
                <a:latin typeface="Century Gothic" panose="020B0502020202020204" pitchFamily="34" charset="0"/>
              </a:rPr>
              <a:t>to process the shared service center in </a:t>
            </a:r>
            <a:r>
              <a:rPr lang="en-US" sz="2400" dirty="0" err="1" smtClean="0">
                <a:latin typeface="Century Gothic" panose="020B0502020202020204" pitchFamily="34" charset="0"/>
              </a:rPr>
              <a:t>Sadimba</a:t>
            </a:r>
            <a:r>
              <a:rPr lang="en-US" sz="2400" dirty="0" smtClean="0">
                <a:latin typeface="Century Gothic" panose="020B0502020202020204" pitchFamily="34" charset="0"/>
              </a:rPr>
              <a:t>.</a:t>
            </a:r>
            <a:endParaRPr lang="en-US" sz="2400" b="1" dirty="0">
              <a:latin typeface="Century Gothic" pitchFamily="34" charset="0"/>
            </a:endParaRPr>
          </a:p>
        </p:txBody>
      </p:sp>
      <p:sp>
        <p:nvSpPr>
          <p:cNvPr id="16" name="TextBox 15"/>
          <p:cNvSpPr txBox="1"/>
          <p:nvPr/>
        </p:nvSpPr>
        <p:spPr>
          <a:xfrm>
            <a:off x="296026" y="3723330"/>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#3</a:t>
            </a:r>
            <a:endParaRPr lang="en-US" sz="2400" b="1" dirty="0">
              <a:solidFill>
                <a:schemeClr val="bg1"/>
              </a:solidFill>
              <a:latin typeface="Century Gothic" pitchFamily="34" charset="0"/>
            </a:endParaRPr>
          </a:p>
        </p:txBody>
      </p:sp>
      <p:sp>
        <p:nvSpPr>
          <p:cNvPr id="17" name="TextBox 16"/>
          <p:cNvSpPr txBox="1"/>
          <p:nvPr/>
        </p:nvSpPr>
        <p:spPr>
          <a:xfrm>
            <a:off x="1012505" y="4558055"/>
            <a:ext cx="7841631" cy="461665"/>
          </a:xfrm>
          <a:prstGeom prst="rect">
            <a:avLst/>
          </a:prstGeom>
          <a:solidFill>
            <a:schemeClr val="bg1"/>
          </a:solidFill>
        </p:spPr>
        <p:txBody>
          <a:bodyPr wrap="square" rtlCol="0">
            <a:spAutoFit/>
          </a:bodyPr>
          <a:lstStyle/>
          <a:p>
            <a:r>
              <a:rPr lang="en-US" sz="2400" dirty="0" smtClean="0">
                <a:latin typeface="Century Gothic" panose="020B0502020202020204" pitchFamily="34" charset="0"/>
              </a:rPr>
              <a:t>Sell </a:t>
            </a:r>
            <a:r>
              <a:rPr lang="en-US" sz="2400" dirty="0">
                <a:latin typeface="Century Gothic" panose="020B0502020202020204" pitchFamily="34" charset="0"/>
              </a:rPr>
              <a:t>and leaseback the towers in </a:t>
            </a:r>
            <a:r>
              <a:rPr lang="en-US" sz="2400" dirty="0" err="1" smtClean="0">
                <a:latin typeface="Century Gothic" panose="020B0502020202020204" pitchFamily="34" charset="0"/>
              </a:rPr>
              <a:t>Nakolia</a:t>
            </a:r>
            <a:r>
              <a:rPr lang="en-US" sz="2400" dirty="0" smtClean="0">
                <a:latin typeface="Century Gothic" panose="020B0502020202020204" pitchFamily="34" charset="0"/>
              </a:rPr>
              <a:t>.</a:t>
            </a:r>
            <a:endParaRPr lang="en-US" sz="2400" b="1" dirty="0">
              <a:latin typeface="Century Gothic" pitchFamily="34" charset="0"/>
            </a:endParaRPr>
          </a:p>
        </p:txBody>
      </p:sp>
      <p:sp>
        <p:nvSpPr>
          <p:cNvPr id="18" name="TextBox 17"/>
          <p:cNvSpPr txBox="1"/>
          <p:nvPr/>
        </p:nvSpPr>
        <p:spPr>
          <a:xfrm>
            <a:off x="282488" y="4561211"/>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#4</a:t>
            </a:r>
            <a:endParaRPr lang="en-US" sz="2400" b="1" dirty="0">
              <a:solidFill>
                <a:schemeClr val="bg1"/>
              </a:solidFill>
              <a:latin typeface="Century Gothic" pitchFamily="34" charset="0"/>
            </a:endParaRPr>
          </a:p>
        </p:txBody>
      </p:sp>
      <p:sp>
        <p:nvSpPr>
          <p:cNvPr id="19" name="TextBox 18"/>
          <p:cNvSpPr txBox="1"/>
          <p:nvPr/>
        </p:nvSpPr>
        <p:spPr>
          <a:xfrm>
            <a:off x="970964" y="5163736"/>
            <a:ext cx="7886729"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Acquire </a:t>
            </a:r>
            <a:r>
              <a:rPr lang="en-US" sz="2400" dirty="0" err="1" smtClean="0">
                <a:latin typeface="Century Gothic" panose="020B0502020202020204" pitchFamily="34" charset="0"/>
              </a:rPr>
              <a:t>CloudNet</a:t>
            </a:r>
            <a:r>
              <a:rPr lang="en-US" sz="2400" dirty="0" smtClean="0">
                <a:latin typeface="Century Gothic" panose="020B0502020202020204" pitchFamily="34" charset="0"/>
              </a:rPr>
              <a:t> </a:t>
            </a:r>
            <a:r>
              <a:rPr lang="id-ID" sz="2400" dirty="0" smtClean="0">
                <a:latin typeface="Century Gothic" panose="020B0502020202020204" pitchFamily="34" charset="0"/>
              </a:rPr>
              <a:t>=</a:t>
            </a:r>
            <a:r>
              <a:rPr lang="en-US" sz="2400" dirty="0" smtClean="0">
                <a:latin typeface="Century Gothic" panose="020B0502020202020204" pitchFamily="34" charset="0"/>
              </a:rPr>
              <a:t> best </a:t>
            </a:r>
            <a:r>
              <a:rPr lang="en-US" sz="2400" dirty="0">
                <a:latin typeface="Century Gothic" panose="020B0502020202020204" pitchFamily="34" charset="0"/>
              </a:rPr>
              <a:t>strategy to enter </a:t>
            </a:r>
            <a:r>
              <a:rPr lang="en-US" sz="2400" dirty="0" err="1">
                <a:latin typeface="Century Gothic" panose="020B0502020202020204" pitchFamily="34" charset="0"/>
              </a:rPr>
              <a:t>Chininsia</a:t>
            </a:r>
            <a:endParaRPr lang="en-US" sz="2400" b="1" dirty="0">
              <a:latin typeface="Century Gothic" pitchFamily="34" charset="0"/>
            </a:endParaRPr>
          </a:p>
        </p:txBody>
      </p:sp>
      <p:sp>
        <p:nvSpPr>
          <p:cNvPr id="20" name="TextBox 19"/>
          <p:cNvSpPr txBox="1"/>
          <p:nvPr/>
        </p:nvSpPr>
        <p:spPr>
          <a:xfrm>
            <a:off x="285618" y="5163736"/>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#5</a:t>
            </a:r>
            <a:endParaRPr lang="en-US" sz="2400" b="1" dirty="0">
              <a:solidFill>
                <a:schemeClr val="bg1"/>
              </a:solidFill>
              <a:latin typeface="Century Gothic" pitchFamily="34" charset="0"/>
            </a:endParaRPr>
          </a:p>
        </p:txBody>
      </p:sp>
      <p:sp>
        <p:nvSpPr>
          <p:cNvPr id="21" name="TextBox 20"/>
          <p:cNvSpPr txBox="1"/>
          <p:nvPr/>
        </p:nvSpPr>
        <p:spPr>
          <a:xfrm>
            <a:off x="282488" y="1082412"/>
            <a:ext cx="8571648" cy="369332"/>
          </a:xfrm>
          <a:prstGeom prst="rect">
            <a:avLst/>
          </a:prstGeom>
          <a:solidFill>
            <a:schemeClr val="bg1">
              <a:lumMod val="95000"/>
            </a:schemeClr>
          </a:solidFill>
        </p:spPr>
        <p:txBody>
          <a:bodyPr wrap="square" rtlCol="0">
            <a:spAutoFit/>
          </a:bodyPr>
          <a:lstStyle/>
          <a:p>
            <a:pPr algn="ctr"/>
            <a:r>
              <a:rPr lang="en-US" spc="600" dirty="0" smtClean="0">
                <a:latin typeface="Century Gothic" panose="020B0502020202020204" pitchFamily="34" charset="0"/>
                <a:ea typeface="Lato" panose="020F0502020204030203" pitchFamily="34" charset="0"/>
                <a:cs typeface="Lato" panose="020F0502020204030203" pitchFamily="34" charset="0"/>
              </a:rPr>
              <a:t>BUSINESS ISSUES</a:t>
            </a:r>
            <a:endParaRPr lang="en-GB" spc="600" dirty="0">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1194442"/>
      </p:ext>
    </p:extLst>
  </p:cSld>
  <p:clrMapOvr>
    <a:masterClrMapping/>
  </p:clrMapOvr>
  <mc:AlternateContent xmlns:mc="http://schemas.openxmlformats.org/markup-compatibility/2006">
    <mc:Choice xmlns:p14="http://schemas.microsoft.com/office/powerpoint/2010/main" Requires="p14">
      <p:transition spd="slow" p14:dur="2000" advTm="10457"/>
    </mc:Choice>
    <mc:Fallback>
      <p:transition spd="slow" advTm="10457"/>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ktconsultantsusa.com/wp-content/uploads/2012/03/Fotolia_730288_M.jpg"/>
          <p:cNvPicPr>
            <a:picLocks noChangeAspect="1" noChangeArrowheads="1"/>
          </p:cNvPicPr>
          <p:nvPr/>
        </p:nvPicPr>
        <p:blipFill rotWithShape="1">
          <a:blip r:embed="rId2">
            <a:extLst>
              <a:ext uri="{28A0092B-C50C-407E-A947-70E740481C1C}">
                <a14:useLocalDpi xmlns:a14="http://schemas.microsoft.com/office/drawing/2010/main" val="0"/>
              </a:ext>
            </a:extLst>
          </a:blip>
          <a:srcRect r="11360"/>
          <a:stretch/>
        </p:blipFill>
        <p:spPr bwMode="auto">
          <a:xfrm>
            <a:off x="1772" y="0"/>
            <a:ext cx="9142228" cy="687384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282488" y="450205"/>
            <a:ext cx="8571648" cy="646331"/>
          </a:xfrm>
          <a:prstGeom prst="rect">
            <a:avLst/>
          </a:prstGeom>
          <a:solidFill>
            <a:srgbClr val="1F4E79"/>
          </a:solidFill>
        </p:spPr>
        <p:txBody>
          <a:bodyPr wrap="square" rtlCol="0">
            <a:spAutoFit/>
          </a:bodyPr>
          <a:lstStyle/>
          <a:p>
            <a:pPr algn="ctr"/>
            <a:r>
              <a:rPr lang="en-US" sz="3600" b="1" spc="600" dirty="0" smtClean="0">
                <a:solidFill>
                  <a:schemeClr val="bg1"/>
                </a:solidFill>
                <a:latin typeface="Adobe Gothic Std B" panose="020B0800000000000000" pitchFamily="34" charset="-128"/>
                <a:ea typeface="Adobe Gothic Std B" panose="020B0800000000000000" pitchFamily="34" charset="-128"/>
              </a:rPr>
              <a:t>Conclusion</a:t>
            </a:r>
            <a:endParaRPr lang="it-IT" sz="3600" b="1" spc="600" dirty="0" smtClean="0">
              <a:solidFill>
                <a:schemeClr val="bg1"/>
              </a:solidFill>
              <a:latin typeface="Adobe Gothic Std B" panose="020B0800000000000000" pitchFamily="34" charset="-128"/>
              <a:ea typeface="Adobe Gothic Std B" panose="020B0800000000000000" pitchFamily="34" charset="-128"/>
            </a:endParaRPr>
          </a:p>
        </p:txBody>
      </p:sp>
      <p:sp>
        <p:nvSpPr>
          <p:cNvPr id="7" name="Rectangle 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0" name="TextBox 9"/>
          <p:cNvSpPr txBox="1"/>
          <p:nvPr/>
        </p:nvSpPr>
        <p:spPr>
          <a:xfrm>
            <a:off x="1043608" y="2283416"/>
            <a:ext cx="7810528"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T</a:t>
            </a:r>
            <a:r>
              <a:rPr lang="en-US" sz="2400" dirty="0" smtClean="0">
                <a:latin typeface="Century Gothic" panose="020B0502020202020204" pitchFamily="34" charset="0"/>
              </a:rPr>
              <a:t>o </a:t>
            </a:r>
            <a:r>
              <a:rPr lang="id-ID" sz="2400" dirty="0" smtClean="0">
                <a:latin typeface="Century Gothic" panose="020B0502020202020204" pitchFamily="34" charset="0"/>
              </a:rPr>
              <a:t>settle </a:t>
            </a:r>
            <a:r>
              <a:rPr lang="en-US" sz="2400" dirty="0" smtClean="0">
                <a:latin typeface="Century Gothic" panose="020B0502020202020204" pitchFamily="34" charset="0"/>
              </a:rPr>
              <a:t>court </a:t>
            </a:r>
            <a:r>
              <a:rPr lang="en-US" sz="2400" dirty="0">
                <a:latin typeface="Century Gothic" panose="020B0502020202020204" pitchFamily="34" charset="0"/>
              </a:rPr>
              <a:t>process in </a:t>
            </a:r>
            <a:r>
              <a:rPr lang="en-US" sz="2400" dirty="0" err="1" smtClean="0">
                <a:latin typeface="Century Gothic" panose="020B0502020202020204" pitchFamily="34" charset="0"/>
              </a:rPr>
              <a:t>Nakolia</a:t>
            </a:r>
            <a:r>
              <a:rPr lang="id-ID" sz="2400" dirty="0" smtClean="0">
                <a:latin typeface="Century Gothic" panose="020B0502020202020204" pitchFamily="34" charset="0"/>
              </a:rPr>
              <a:t>,</a:t>
            </a:r>
            <a:r>
              <a:rPr lang="en-US" sz="2400" dirty="0" smtClean="0">
                <a:latin typeface="Century Gothic" panose="020B0502020202020204" pitchFamily="34" charset="0"/>
              </a:rPr>
              <a:t> </a:t>
            </a:r>
            <a:r>
              <a:rPr lang="id-ID" sz="2400" dirty="0" smtClean="0">
                <a:latin typeface="Century Gothic" panose="020B0502020202020204" pitchFamily="34" charset="0"/>
              </a:rPr>
              <a:t>ASAP</a:t>
            </a:r>
            <a:endParaRPr lang="en-US" sz="2400" b="1" dirty="0">
              <a:latin typeface="Century Gothic" pitchFamily="34" charset="0"/>
            </a:endParaRPr>
          </a:p>
        </p:txBody>
      </p:sp>
      <p:sp>
        <p:nvSpPr>
          <p:cNvPr id="11" name="TextBox 10"/>
          <p:cNvSpPr txBox="1"/>
          <p:nvPr/>
        </p:nvSpPr>
        <p:spPr>
          <a:xfrm>
            <a:off x="288032" y="2283416"/>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#1</a:t>
            </a:r>
            <a:endParaRPr lang="en-US" sz="2400" b="1" dirty="0">
              <a:solidFill>
                <a:schemeClr val="bg1"/>
              </a:solidFill>
              <a:latin typeface="Century Gothic" pitchFamily="34" charset="0"/>
            </a:endParaRPr>
          </a:p>
        </p:txBody>
      </p:sp>
      <p:sp>
        <p:nvSpPr>
          <p:cNvPr id="12" name="TextBox 11"/>
          <p:cNvSpPr txBox="1"/>
          <p:nvPr/>
        </p:nvSpPr>
        <p:spPr>
          <a:xfrm>
            <a:off x="1049396" y="2973878"/>
            <a:ext cx="7804740" cy="461665"/>
          </a:xfrm>
          <a:prstGeom prst="rect">
            <a:avLst/>
          </a:prstGeom>
          <a:solidFill>
            <a:schemeClr val="bg1"/>
          </a:solidFill>
        </p:spPr>
        <p:txBody>
          <a:bodyPr wrap="square" rtlCol="0">
            <a:spAutoFit/>
          </a:bodyPr>
          <a:lstStyle/>
          <a:p>
            <a:r>
              <a:rPr lang="en-US" sz="2400" dirty="0">
                <a:solidFill>
                  <a:schemeClr val="bg1">
                    <a:lumMod val="85000"/>
                  </a:schemeClr>
                </a:solidFill>
                <a:latin typeface="Century Gothic" panose="020B0502020202020204" pitchFamily="34" charset="0"/>
              </a:rPr>
              <a:t>S</a:t>
            </a:r>
            <a:r>
              <a:rPr lang="en-US" sz="2400" dirty="0" smtClean="0">
                <a:solidFill>
                  <a:schemeClr val="bg1">
                    <a:lumMod val="85000"/>
                  </a:schemeClr>
                </a:solidFill>
                <a:latin typeface="Century Gothic" panose="020B0502020202020204" pitchFamily="34" charset="0"/>
              </a:rPr>
              <a:t>ell </a:t>
            </a:r>
            <a:r>
              <a:rPr lang="en-US" sz="2400" dirty="0">
                <a:solidFill>
                  <a:schemeClr val="bg1">
                    <a:lumMod val="85000"/>
                  </a:schemeClr>
                </a:solidFill>
                <a:latin typeface="Century Gothic" panose="020B0502020202020204" pitchFamily="34" charset="0"/>
              </a:rPr>
              <a:t>off and walk out from </a:t>
            </a:r>
            <a:r>
              <a:rPr lang="en-US" sz="2400" dirty="0" err="1" smtClean="0">
                <a:solidFill>
                  <a:schemeClr val="bg1">
                    <a:lumMod val="85000"/>
                  </a:schemeClr>
                </a:solidFill>
                <a:latin typeface="Century Gothic" panose="020B0502020202020204" pitchFamily="34" charset="0"/>
              </a:rPr>
              <a:t>Ilania</a:t>
            </a:r>
            <a:r>
              <a:rPr lang="en-US" sz="2400" dirty="0" smtClean="0">
                <a:solidFill>
                  <a:schemeClr val="bg1">
                    <a:lumMod val="85000"/>
                  </a:schemeClr>
                </a:solidFill>
                <a:latin typeface="Century Gothic" panose="020B0502020202020204" pitchFamily="34" charset="0"/>
              </a:rPr>
              <a:t>.</a:t>
            </a:r>
            <a:endParaRPr lang="en-US" sz="2400" b="1" dirty="0">
              <a:solidFill>
                <a:schemeClr val="bg1">
                  <a:lumMod val="85000"/>
                </a:schemeClr>
              </a:solidFill>
              <a:latin typeface="Century Gothic" pitchFamily="34" charset="0"/>
            </a:endParaRPr>
          </a:p>
        </p:txBody>
      </p:sp>
      <p:sp>
        <p:nvSpPr>
          <p:cNvPr id="13" name="TextBox 12"/>
          <p:cNvSpPr txBox="1"/>
          <p:nvPr/>
        </p:nvSpPr>
        <p:spPr>
          <a:xfrm>
            <a:off x="287396" y="2973879"/>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#2</a:t>
            </a:r>
            <a:endParaRPr lang="en-US" sz="2400" b="1" dirty="0">
              <a:solidFill>
                <a:schemeClr val="bg1"/>
              </a:solidFill>
              <a:latin typeface="Century Gothic" pitchFamily="34" charset="0"/>
            </a:endParaRPr>
          </a:p>
        </p:txBody>
      </p:sp>
      <p:sp>
        <p:nvSpPr>
          <p:cNvPr id="14" name="TextBox 13"/>
          <p:cNvSpPr txBox="1"/>
          <p:nvPr/>
        </p:nvSpPr>
        <p:spPr>
          <a:xfrm>
            <a:off x="1043608" y="3554460"/>
            <a:ext cx="7810528" cy="830997"/>
          </a:xfrm>
          <a:prstGeom prst="rect">
            <a:avLst/>
          </a:prstGeom>
          <a:solidFill>
            <a:schemeClr val="bg1"/>
          </a:solidFill>
        </p:spPr>
        <p:txBody>
          <a:bodyPr wrap="square" rtlCol="0">
            <a:spAutoFit/>
          </a:bodyPr>
          <a:lstStyle/>
          <a:p>
            <a:r>
              <a:rPr lang="en-US" sz="2400" dirty="0">
                <a:solidFill>
                  <a:schemeClr val="bg1">
                    <a:lumMod val="85000"/>
                  </a:schemeClr>
                </a:solidFill>
                <a:latin typeface="Century Gothic" panose="020B0502020202020204" pitchFamily="34" charset="0"/>
              </a:rPr>
              <a:t>C</a:t>
            </a:r>
            <a:r>
              <a:rPr lang="en-US" sz="2400" dirty="0" smtClean="0">
                <a:solidFill>
                  <a:schemeClr val="bg1">
                    <a:lumMod val="85000"/>
                  </a:schemeClr>
                </a:solidFill>
                <a:latin typeface="Century Gothic" panose="020B0502020202020204" pitchFamily="34" charset="0"/>
              </a:rPr>
              <a:t>ontinue </a:t>
            </a:r>
            <a:r>
              <a:rPr lang="en-US" sz="2400" dirty="0">
                <a:solidFill>
                  <a:schemeClr val="bg1">
                    <a:lumMod val="85000"/>
                  </a:schemeClr>
                </a:solidFill>
                <a:latin typeface="Century Gothic" panose="020B0502020202020204" pitchFamily="34" charset="0"/>
              </a:rPr>
              <a:t>to process the shared service center in </a:t>
            </a:r>
            <a:r>
              <a:rPr lang="en-US" sz="2400" dirty="0" err="1" smtClean="0">
                <a:solidFill>
                  <a:schemeClr val="bg1">
                    <a:lumMod val="85000"/>
                  </a:schemeClr>
                </a:solidFill>
                <a:latin typeface="Century Gothic" panose="020B0502020202020204" pitchFamily="34" charset="0"/>
              </a:rPr>
              <a:t>Sadimba</a:t>
            </a:r>
            <a:r>
              <a:rPr lang="en-US" sz="2400" dirty="0" smtClean="0">
                <a:solidFill>
                  <a:schemeClr val="bg1">
                    <a:lumMod val="85000"/>
                  </a:schemeClr>
                </a:solidFill>
                <a:latin typeface="Century Gothic" panose="020B0502020202020204" pitchFamily="34" charset="0"/>
              </a:rPr>
              <a:t>.</a:t>
            </a:r>
            <a:endParaRPr lang="en-US" sz="2400" b="1" dirty="0">
              <a:solidFill>
                <a:schemeClr val="bg1">
                  <a:lumMod val="85000"/>
                </a:schemeClr>
              </a:solidFill>
              <a:latin typeface="Century Gothic" pitchFamily="34" charset="0"/>
            </a:endParaRPr>
          </a:p>
        </p:txBody>
      </p:sp>
      <p:sp>
        <p:nvSpPr>
          <p:cNvPr id="16" name="TextBox 15"/>
          <p:cNvSpPr txBox="1"/>
          <p:nvPr/>
        </p:nvSpPr>
        <p:spPr>
          <a:xfrm>
            <a:off x="296026" y="3723330"/>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#3</a:t>
            </a:r>
            <a:endParaRPr lang="en-US" sz="2400" b="1" dirty="0">
              <a:solidFill>
                <a:schemeClr val="bg1"/>
              </a:solidFill>
              <a:latin typeface="Century Gothic" pitchFamily="34" charset="0"/>
            </a:endParaRPr>
          </a:p>
        </p:txBody>
      </p:sp>
      <p:sp>
        <p:nvSpPr>
          <p:cNvPr id="17" name="TextBox 16"/>
          <p:cNvSpPr txBox="1"/>
          <p:nvPr/>
        </p:nvSpPr>
        <p:spPr>
          <a:xfrm>
            <a:off x="1012505" y="4558055"/>
            <a:ext cx="7841631" cy="461665"/>
          </a:xfrm>
          <a:prstGeom prst="rect">
            <a:avLst/>
          </a:prstGeom>
          <a:solidFill>
            <a:schemeClr val="bg1"/>
          </a:solidFill>
        </p:spPr>
        <p:txBody>
          <a:bodyPr wrap="square" rtlCol="0">
            <a:spAutoFit/>
          </a:bodyPr>
          <a:lstStyle/>
          <a:p>
            <a:r>
              <a:rPr lang="en-US" sz="2400" dirty="0" smtClean="0">
                <a:solidFill>
                  <a:schemeClr val="bg1">
                    <a:lumMod val="85000"/>
                  </a:schemeClr>
                </a:solidFill>
                <a:latin typeface="Century Gothic" panose="020B0502020202020204" pitchFamily="34" charset="0"/>
              </a:rPr>
              <a:t>Sell </a:t>
            </a:r>
            <a:r>
              <a:rPr lang="en-US" sz="2400" dirty="0">
                <a:solidFill>
                  <a:schemeClr val="bg1">
                    <a:lumMod val="85000"/>
                  </a:schemeClr>
                </a:solidFill>
                <a:latin typeface="Century Gothic" panose="020B0502020202020204" pitchFamily="34" charset="0"/>
              </a:rPr>
              <a:t>and leaseback the towers in </a:t>
            </a:r>
            <a:r>
              <a:rPr lang="en-US" sz="2400" dirty="0" err="1" smtClean="0">
                <a:solidFill>
                  <a:schemeClr val="bg1">
                    <a:lumMod val="85000"/>
                  </a:schemeClr>
                </a:solidFill>
                <a:latin typeface="Century Gothic" panose="020B0502020202020204" pitchFamily="34" charset="0"/>
              </a:rPr>
              <a:t>Nakolia</a:t>
            </a:r>
            <a:r>
              <a:rPr lang="en-US" sz="2400" dirty="0" smtClean="0">
                <a:solidFill>
                  <a:schemeClr val="bg1">
                    <a:lumMod val="85000"/>
                  </a:schemeClr>
                </a:solidFill>
                <a:latin typeface="Century Gothic" panose="020B0502020202020204" pitchFamily="34" charset="0"/>
              </a:rPr>
              <a:t>.</a:t>
            </a:r>
            <a:endParaRPr lang="en-US" sz="2400" b="1" dirty="0">
              <a:solidFill>
                <a:schemeClr val="bg1">
                  <a:lumMod val="85000"/>
                </a:schemeClr>
              </a:solidFill>
              <a:latin typeface="Century Gothic" pitchFamily="34" charset="0"/>
            </a:endParaRPr>
          </a:p>
        </p:txBody>
      </p:sp>
      <p:sp>
        <p:nvSpPr>
          <p:cNvPr id="18" name="TextBox 17"/>
          <p:cNvSpPr txBox="1"/>
          <p:nvPr/>
        </p:nvSpPr>
        <p:spPr>
          <a:xfrm>
            <a:off x="282488" y="4561211"/>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#4</a:t>
            </a:r>
            <a:endParaRPr lang="en-US" sz="2400" b="1" dirty="0">
              <a:solidFill>
                <a:schemeClr val="bg1"/>
              </a:solidFill>
              <a:latin typeface="Century Gothic" pitchFamily="34" charset="0"/>
            </a:endParaRPr>
          </a:p>
        </p:txBody>
      </p:sp>
      <p:sp>
        <p:nvSpPr>
          <p:cNvPr id="19" name="TextBox 18"/>
          <p:cNvSpPr txBox="1"/>
          <p:nvPr/>
        </p:nvSpPr>
        <p:spPr>
          <a:xfrm>
            <a:off x="970964" y="5163736"/>
            <a:ext cx="7886729" cy="461665"/>
          </a:xfrm>
          <a:prstGeom prst="rect">
            <a:avLst/>
          </a:prstGeom>
          <a:solidFill>
            <a:schemeClr val="bg1"/>
          </a:solidFill>
        </p:spPr>
        <p:txBody>
          <a:bodyPr wrap="square" rtlCol="0">
            <a:spAutoFit/>
          </a:bodyPr>
          <a:lstStyle/>
          <a:p>
            <a:r>
              <a:rPr lang="en-US" sz="2400" dirty="0">
                <a:solidFill>
                  <a:schemeClr val="bg1">
                    <a:lumMod val="85000"/>
                  </a:schemeClr>
                </a:solidFill>
                <a:latin typeface="Century Gothic" panose="020B0502020202020204" pitchFamily="34" charset="0"/>
              </a:rPr>
              <a:t>Acquire </a:t>
            </a:r>
            <a:r>
              <a:rPr lang="en-US" sz="2400" dirty="0" err="1" smtClean="0">
                <a:solidFill>
                  <a:schemeClr val="bg1">
                    <a:lumMod val="85000"/>
                  </a:schemeClr>
                </a:solidFill>
                <a:latin typeface="Century Gothic" panose="020B0502020202020204" pitchFamily="34" charset="0"/>
              </a:rPr>
              <a:t>CloudNet</a:t>
            </a:r>
            <a:r>
              <a:rPr lang="en-US" sz="2400" dirty="0" smtClean="0">
                <a:solidFill>
                  <a:schemeClr val="bg1">
                    <a:lumMod val="85000"/>
                  </a:schemeClr>
                </a:solidFill>
                <a:latin typeface="Century Gothic" panose="020B0502020202020204" pitchFamily="34" charset="0"/>
              </a:rPr>
              <a:t> </a:t>
            </a:r>
            <a:r>
              <a:rPr lang="id-ID" sz="2400" dirty="0" smtClean="0">
                <a:solidFill>
                  <a:schemeClr val="bg1">
                    <a:lumMod val="85000"/>
                  </a:schemeClr>
                </a:solidFill>
                <a:latin typeface="Century Gothic" panose="020B0502020202020204" pitchFamily="34" charset="0"/>
              </a:rPr>
              <a:t>=</a:t>
            </a:r>
            <a:r>
              <a:rPr lang="en-US" sz="2400" dirty="0" smtClean="0">
                <a:solidFill>
                  <a:schemeClr val="bg1">
                    <a:lumMod val="85000"/>
                  </a:schemeClr>
                </a:solidFill>
                <a:latin typeface="Century Gothic" panose="020B0502020202020204" pitchFamily="34" charset="0"/>
              </a:rPr>
              <a:t> best </a:t>
            </a:r>
            <a:r>
              <a:rPr lang="en-US" sz="2400" dirty="0">
                <a:solidFill>
                  <a:schemeClr val="bg1">
                    <a:lumMod val="85000"/>
                  </a:schemeClr>
                </a:solidFill>
                <a:latin typeface="Century Gothic" panose="020B0502020202020204" pitchFamily="34" charset="0"/>
              </a:rPr>
              <a:t>strategy to enter </a:t>
            </a:r>
            <a:r>
              <a:rPr lang="en-US" sz="2400" dirty="0" err="1">
                <a:solidFill>
                  <a:schemeClr val="bg1">
                    <a:lumMod val="85000"/>
                  </a:schemeClr>
                </a:solidFill>
                <a:latin typeface="Century Gothic" panose="020B0502020202020204" pitchFamily="34" charset="0"/>
              </a:rPr>
              <a:t>Chininsia</a:t>
            </a:r>
            <a:endParaRPr lang="en-US" sz="2400" b="1" dirty="0">
              <a:solidFill>
                <a:schemeClr val="bg1">
                  <a:lumMod val="85000"/>
                </a:schemeClr>
              </a:solidFill>
              <a:latin typeface="Century Gothic" pitchFamily="34" charset="0"/>
            </a:endParaRPr>
          </a:p>
        </p:txBody>
      </p:sp>
      <p:sp>
        <p:nvSpPr>
          <p:cNvPr id="20" name="TextBox 19"/>
          <p:cNvSpPr txBox="1"/>
          <p:nvPr/>
        </p:nvSpPr>
        <p:spPr>
          <a:xfrm>
            <a:off x="285618" y="5163736"/>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#5</a:t>
            </a:r>
            <a:endParaRPr lang="en-US" sz="2400" b="1" dirty="0">
              <a:solidFill>
                <a:schemeClr val="bg1"/>
              </a:solidFill>
              <a:latin typeface="Century Gothic" pitchFamily="34" charset="0"/>
            </a:endParaRPr>
          </a:p>
        </p:txBody>
      </p:sp>
      <p:sp>
        <p:nvSpPr>
          <p:cNvPr id="21" name="TextBox 20"/>
          <p:cNvSpPr txBox="1"/>
          <p:nvPr/>
        </p:nvSpPr>
        <p:spPr>
          <a:xfrm>
            <a:off x="282488" y="1082412"/>
            <a:ext cx="8571648" cy="369332"/>
          </a:xfrm>
          <a:prstGeom prst="rect">
            <a:avLst/>
          </a:prstGeom>
          <a:solidFill>
            <a:schemeClr val="bg1">
              <a:lumMod val="95000"/>
            </a:schemeClr>
          </a:solidFill>
        </p:spPr>
        <p:txBody>
          <a:bodyPr wrap="square" rtlCol="0">
            <a:spAutoFit/>
          </a:bodyPr>
          <a:lstStyle/>
          <a:p>
            <a:pPr algn="ctr"/>
            <a:r>
              <a:rPr lang="en-US" spc="600" dirty="0" smtClean="0">
                <a:latin typeface="Century Gothic" panose="020B0502020202020204" pitchFamily="34" charset="0"/>
                <a:ea typeface="Lato" panose="020F0502020204030203" pitchFamily="34" charset="0"/>
                <a:cs typeface="Lato" panose="020F0502020204030203" pitchFamily="34" charset="0"/>
              </a:rPr>
              <a:t>BUSINESS ISSUES</a:t>
            </a:r>
            <a:endParaRPr lang="en-GB" spc="600" dirty="0">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360062952"/>
      </p:ext>
    </p:extLst>
  </p:cSld>
  <p:clrMapOvr>
    <a:masterClrMapping/>
  </p:clrMapOvr>
  <mc:AlternateContent xmlns:mc="http://schemas.openxmlformats.org/markup-compatibility/2006">
    <mc:Choice xmlns:p14="http://schemas.microsoft.com/office/powerpoint/2010/main" Requires="p14">
      <p:transition spd="slow" p14:dur="2000" advTm="4708"/>
    </mc:Choice>
    <mc:Fallback>
      <p:transition spd="slow" advTm="470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7" name="Rectangle 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2" name="TextBox 21"/>
          <p:cNvSpPr txBox="1"/>
          <p:nvPr/>
        </p:nvSpPr>
        <p:spPr>
          <a:xfrm>
            <a:off x="0" y="244455"/>
            <a:ext cx="9144000" cy="461665"/>
          </a:xfrm>
          <a:prstGeom prst="rect">
            <a:avLst/>
          </a:prstGeom>
          <a:solidFill>
            <a:srgbClr val="1F4E79"/>
          </a:solidFill>
        </p:spPr>
        <p:txBody>
          <a:bodyPr wrap="square" rtlCol="0">
            <a:spAutoFit/>
          </a:bodyPr>
          <a:lstStyle/>
          <a:p>
            <a:pPr algn="ctr"/>
            <a:r>
              <a:rPr lang="en-US" sz="2400" b="1" dirty="0" smtClean="0">
                <a:solidFill>
                  <a:schemeClr val="bg1"/>
                </a:solidFill>
                <a:latin typeface="Century Gothic" pitchFamily="34" charset="0"/>
              </a:rPr>
              <a:t>MCOM’s Issues Prioritization</a:t>
            </a:r>
            <a:endParaRPr lang="en-US" sz="2400" b="1" dirty="0">
              <a:solidFill>
                <a:schemeClr val="bg1"/>
              </a:solidFill>
              <a:latin typeface="Century Gothic" pitchFamily="34" charset="0"/>
            </a:endParaRPr>
          </a:p>
        </p:txBody>
      </p:sp>
      <p:sp>
        <p:nvSpPr>
          <p:cNvPr id="3" name="Rectangle 2"/>
          <p:cNvSpPr/>
          <p:nvPr/>
        </p:nvSpPr>
        <p:spPr>
          <a:xfrm>
            <a:off x="0" y="1772817"/>
            <a:ext cx="1765720" cy="129614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Security Crisis and Legal Wrangling in </a:t>
            </a:r>
            <a:r>
              <a:rPr lang="en-US" dirty="0" err="1">
                <a:latin typeface="Century Gothic" panose="020B0502020202020204" pitchFamily="34" charset="0"/>
              </a:rPr>
              <a:t>Nakolia</a:t>
            </a:r>
            <a:endParaRPr lang="en-US" b="1" dirty="0">
              <a:latin typeface="Century Gothic" pitchFamily="34" charset="0"/>
            </a:endParaRPr>
          </a:p>
        </p:txBody>
      </p:sp>
      <p:sp>
        <p:nvSpPr>
          <p:cNvPr id="9" name="Rectangle 8"/>
          <p:cNvSpPr/>
          <p:nvPr/>
        </p:nvSpPr>
        <p:spPr>
          <a:xfrm>
            <a:off x="1850720"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Political Risk and Strategic Uncertainty in </a:t>
            </a:r>
            <a:r>
              <a:rPr lang="en-US" dirty="0" err="1">
                <a:latin typeface="Century Gothic" panose="020B0502020202020204" pitchFamily="34" charset="0"/>
              </a:rPr>
              <a:t>Ilania</a:t>
            </a:r>
            <a:endParaRPr lang="en-US" b="1" dirty="0">
              <a:latin typeface="Century Gothic" pitchFamily="34" charset="0"/>
            </a:endParaRPr>
          </a:p>
        </p:txBody>
      </p:sp>
      <p:sp>
        <p:nvSpPr>
          <p:cNvPr id="10" name="Rectangle 9"/>
          <p:cNvSpPr/>
          <p:nvPr/>
        </p:nvSpPr>
        <p:spPr>
          <a:xfrm>
            <a:off x="3698176"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Shared Services Center in Sadimba</a:t>
            </a:r>
            <a:endParaRPr lang="en-US" b="1" dirty="0">
              <a:latin typeface="Century Gothic" pitchFamily="34" charset="0"/>
            </a:endParaRPr>
          </a:p>
        </p:txBody>
      </p:sp>
      <p:sp>
        <p:nvSpPr>
          <p:cNvPr id="11" name="Rectangle 10"/>
          <p:cNvSpPr/>
          <p:nvPr/>
        </p:nvSpPr>
        <p:spPr>
          <a:xfrm>
            <a:off x="5542584"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Nakolia and MCOM Capital Structure</a:t>
            </a:r>
            <a:endParaRPr lang="en-US" b="1" dirty="0">
              <a:latin typeface="Century Gothic" pitchFamily="34" charset="0"/>
            </a:endParaRPr>
          </a:p>
        </p:txBody>
      </p:sp>
      <p:sp>
        <p:nvSpPr>
          <p:cNvPr id="12" name="Rectangle 11"/>
          <p:cNvSpPr/>
          <p:nvPr/>
        </p:nvSpPr>
        <p:spPr>
          <a:xfrm>
            <a:off x="7380312"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Mobile Operator License in Chininsia</a:t>
            </a:r>
            <a:endParaRPr lang="en-US" b="1" dirty="0">
              <a:latin typeface="Century Gothic" pitchFamily="34" charset="0"/>
            </a:endParaRPr>
          </a:p>
        </p:txBody>
      </p:sp>
      <p:sp>
        <p:nvSpPr>
          <p:cNvPr id="13" name="Rectangle 12"/>
          <p:cNvSpPr/>
          <p:nvPr/>
        </p:nvSpPr>
        <p:spPr>
          <a:xfrm>
            <a:off x="-2032" y="3125605"/>
            <a:ext cx="1765720" cy="1959579"/>
          </a:xfrm>
          <a:prstGeom prst="rect">
            <a:avLst/>
          </a:prstGeom>
          <a:solidFill>
            <a:srgbClr val="C80202">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entury Gothic" panose="020B0502020202020204" pitchFamily="34" charset="0"/>
              </a:rPr>
              <a:t>S</a:t>
            </a:r>
            <a:r>
              <a:rPr lang="id-ID" sz="2000" dirty="0" smtClean="0">
                <a:solidFill>
                  <a:schemeClr val="tx1"/>
                </a:solidFill>
                <a:latin typeface="Century Gothic" panose="020B0502020202020204" pitchFamily="34" charset="0"/>
              </a:rPr>
              <a:t>ettle </a:t>
            </a:r>
            <a:r>
              <a:rPr lang="en-US" sz="2000" dirty="0">
                <a:solidFill>
                  <a:schemeClr val="tx1"/>
                </a:solidFill>
                <a:latin typeface="Century Gothic" panose="020B0502020202020204" pitchFamily="34" charset="0"/>
              </a:rPr>
              <a:t>court process in </a:t>
            </a:r>
            <a:r>
              <a:rPr lang="en-US" sz="2000" dirty="0" err="1">
                <a:solidFill>
                  <a:schemeClr val="tx1"/>
                </a:solidFill>
                <a:latin typeface="Century Gothic" panose="020B0502020202020204" pitchFamily="34" charset="0"/>
              </a:rPr>
              <a:t>Nakolia</a:t>
            </a:r>
            <a:r>
              <a:rPr lang="id-ID" sz="2000" dirty="0">
                <a:solidFill>
                  <a:schemeClr val="tx1"/>
                </a:solidFill>
                <a:latin typeface="Century Gothic" panose="020B0502020202020204" pitchFamily="34" charset="0"/>
              </a:rPr>
              <a:t>,</a:t>
            </a:r>
            <a:r>
              <a:rPr lang="en-US" sz="2000" dirty="0">
                <a:solidFill>
                  <a:schemeClr val="tx1"/>
                </a:solidFill>
                <a:latin typeface="Century Gothic" panose="020B0502020202020204" pitchFamily="34" charset="0"/>
              </a:rPr>
              <a:t> </a:t>
            </a:r>
            <a:r>
              <a:rPr lang="id-ID" sz="2000" dirty="0">
                <a:solidFill>
                  <a:schemeClr val="tx1"/>
                </a:solidFill>
                <a:latin typeface="Century Gothic" panose="020B0502020202020204" pitchFamily="34" charset="0"/>
              </a:rPr>
              <a:t>ASAP</a:t>
            </a:r>
            <a:endParaRPr lang="en-US" sz="2000" dirty="0">
              <a:solidFill>
                <a:schemeClr val="tx1"/>
              </a:solidFill>
            </a:endParaRPr>
          </a:p>
        </p:txBody>
      </p:sp>
      <p:sp>
        <p:nvSpPr>
          <p:cNvPr id="14" name="Rectangle 13"/>
          <p:cNvSpPr/>
          <p:nvPr/>
        </p:nvSpPr>
        <p:spPr>
          <a:xfrm>
            <a:off x="1848688" y="3125605"/>
            <a:ext cx="1765720" cy="195957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96144" y="3125605"/>
            <a:ext cx="1765720" cy="195957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40552" y="3125605"/>
            <a:ext cx="1765720" cy="195957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78280" y="3125605"/>
            <a:ext cx="1765720" cy="195957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32" y="5715297"/>
            <a:ext cx="9144000" cy="461665"/>
          </a:xfrm>
          <a:prstGeom prst="rect">
            <a:avLst/>
          </a:prstGeom>
          <a:solidFill>
            <a:srgbClr val="1F4E79"/>
          </a:solidFill>
        </p:spPr>
        <p:txBody>
          <a:bodyPr wrap="square" rtlCol="0">
            <a:spAutoFit/>
          </a:bodyPr>
          <a:lstStyle/>
          <a:p>
            <a:pPr algn="ctr"/>
            <a:r>
              <a:rPr lang="en-US" sz="2400" b="1" dirty="0" smtClean="0">
                <a:solidFill>
                  <a:schemeClr val="bg1"/>
                </a:solidFill>
                <a:latin typeface="Century Gothic" pitchFamily="34" charset="0"/>
              </a:rPr>
              <a:t>Sustainable Growth</a:t>
            </a:r>
            <a:endParaRPr lang="en-US" sz="2400" b="1" dirty="0">
              <a:solidFill>
                <a:schemeClr val="bg1"/>
              </a:solidFill>
              <a:latin typeface="Century Gothic" pitchFamily="34" charset="0"/>
            </a:endParaRPr>
          </a:p>
        </p:txBody>
      </p:sp>
      <p:sp>
        <p:nvSpPr>
          <p:cNvPr id="20" name="TextBox 19"/>
          <p:cNvSpPr txBox="1"/>
          <p:nvPr/>
        </p:nvSpPr>
        <p:spPr>
          <a:xfrm>
            <a:off x="609760" y="1205957"/>
            <a:ext cx="542136" cy="461665"/>
          </a:xfrm>
          <a:prstGeom prst="rect">
            <a:avLst/>
          </a:prstGeom>
          <a:noFill/>
        </p:spPr>
        <p:txBody>
          <a:bodyPr wrap="none" rtlCol="0">
            <a:spAutoFit/>
          </a:bodyPr>
          <a:lstStyle/>
          <a:p>
            <a:r>
              <a:rPr lang="en-US" sz="2400" b="1" dirty="0">
                <a:solidFill>
                  <a:schemeClr val="accent2">
                    <a:lumMod val="50000"/>
                  </a:schemeClr>
                </a:solidFill>
                <a:latin typeface="Century Gothic" pitchFamily="34" charset="0"/>
              </a:rPr>
              <a:t>#1</a:t>
            </a:r>
          </a:p>
        </p:txBody>
      </p:sp>
      <p:sp>
        <p:nvSpPr>
          <p:cNvPr id="21" name="TextBox 20"/>
          <p:cNvSpPr txBox="1"/>
          <p:nvPr/>
        </p:nvSpPr>
        <p:spPr>
          <a:xfrm>
            <a:off x="2460480" y="1193342"/>
            <a:ext cx="542136" cy="461665"/>
          </a:xfrm>
          <a:prstGeom prst="rect">
            <a:avLst/>
          </a:prstGeom>
          <a:noFill/>
        </p:spPr>
        <p:txBody>
          <a:bodyPr wrap="none" rtlCol="0">
            <a:spAutoFit/>
          </a:bodyPr>
          <a:lstStyle/>
          <a:p>
            <a:r>
              <a:rPr lang="en-US" sz="2400" b="1" dirty="0" smtClean="0">
                <a:solidFill>
                  <a:schemeClr val="bg1">
                    <a:lumMod val="85000"/>
                  </a:schemeClr>
                </a:solidFill>
                <a:latin typeface="Century Gothic" pitchFamily="34" charset="0"/>
              </a:rPr>
              <a:t>#2</a:t>
            </a:r>
            <a:endParaRPr lang="en-US" sz="2400" b="1" dirty="0">
              <a:solidFill>
                <a:schemeClr val="bg1">
                  <a:lumMod val="85000"/>
                </a:schemeClr>
              </a:solidFill>
              <a:latin typeface="Century Gothic" pitchFamily="34" charset="0"/>
            </a:endParaRPr>
          </a:p>
        </p:txBody>
      </p:sp>
      <p:sp>
        <p:nvSpPr>
          <p:cNvPr id="24" name="TextBox 23"/>
          <p:cNvSpPr txBox="1"/>
          <p:nvPr/>
        </p:nvSpPr>
        <p:spPr>
          <a:xfrm>
            <a:off x="4313026" y="1198400"/>
            <a:ext cx="542136" cy="461665"/>
          </a:xfrm>
          <a:prstGeom prst="rect">
            <a:avLst/>
          </a:prstGeom>
          <a:noFill/>
        </p:spPr>
        <p:txBody>
          <a:bodyPr wrap="none" rtlCol="0">
            <a:spAutoFit/>
          </a:bodyPr>
          <a:lstStyle/>
          <a:p>
            <a:r>
              <a:rPr lang="en-US" sz="2400" b="1" dirty="0" smtClean="0">
                <a:solidFill>
                  <a:schemeClr val="bg1">
                    <a:lumMod val="85000"/>
                  </a:schemeClr>
                </a:solidFill>
                <a:latin typeface="Century Gothic" pitchFamily="34" charset="0"/>
              </a:rPr>
              <a:t>#3</a:t>
            </a:r>
            <a:endParaRPr lang="en-US" sz="2400" b="1" dirty="0">
              <a:solidFill>
                <a:schemeClr val="bg1">
                  <a:lumMod val="85000"/>
                </a:schemeClr>
              </a:solidFill>
              <a:latin typeface="Century Gothic" pitchFamily="34" charset="0"/>
            </a:endParaRPr>
          </a:p>
        </p:txBody>
      </p:sp>
      <p:sp>
        <p:nvSpPr>
          <p:cNvPr id="25" name="TextBox 24"/>
          <p:cNvSpPr txBox="1"/>
          <p:nvPr/>
        </p:nvSpPr>
        <p:spPr>
          <a:xfrm>
            <a:off x="6163746" y="1200614"/>
            <a:ext cx="542136" cy="461665"/>
          </a:xfrm>
          <a:prstGeom prst="rect">
            <a:avLst/>
          </a:prstGeom>
          <a:noFill/>
        </p:spPr>
        <p:txBody>
          <a:bodyPr wrap="none" rtlCol="0">
            <a:spAutoFit/>
          </a:bodyPr>
          <a:lstStyle/>
          <a:p>
            <a:r>
              <a:rPr lang="en-US" sz="2400" b="1" dirty="0" smtClean="0">
                <a:solidFill>
                  <a:schemeClr val="bg1">
                    <a:lumMod val="85000"/>
                  </a:schemeClr>
                </a:solidFill>
                <a:latin typeface="Century Gothic" pitchFamily="34" charset="0"/>
              </a:rPr>
              <a:t>#4</a:t>
            </a:r>
            <a:endParaRPr lang="en-US" sz="2400" b="1" dirty="0">
              <a:solidFill>
                <a:schemeClr val="bg1">
                  <a:lumMod val="85000"/>
                </a:schemeClr>
              </a:solidFill>
              <a:latin typeface="Century Gothic" pitchFamily="34" charset="0"/>
            </a:endParaRPr>
          </a:p>
        </p:txBody>
      </p:sp>
      <p:sp>
        <p:nvSpPr>
          <p:cNvPr id="26" name="TextBox 25"/>
          <p:cNvSpPr txBox="1"/>
          <p:nvPr/>
        </p:nvSpPr>
        <p:spPr>
          <a:xfrm>
            <a:off x="7990072" y="1196752"/>
            <a:ext cx="542136" cy="461665"/>
          </a:xfrm>
          <a:prstGeom prst="rect">
            <a:avLst/>
          </a:prstGeom>
          <a:noFill/>
        </p:spPr>
        <p:txBody>
          <a:bodyPr wrap="none" rtlCol="0">
            <a:spAutoFit/>
          </a:bodyPr>
          <a:lstStyle/>
          <a:p>
            <a:r>
              <a:rPr lang="en-US" sz="2400" b="1" dirty="0" smtClean="0">
                <a:solidFill>
                  <a:schemeClr val="bg1">
                    <a:lumMod val="85000"/>
                  </a:schemeClr>
                </a:solidFill>
                <a:latin typeface="Century Gothic" pitchFamily="34" charset="0"/>
              </a:rPr>
              <a:t>#5</a:t>
            </a:r>
            <a:endParaRPr lang="en-US" sz="2400" b="1" dirty="0">
              <a:solidFill>
                <a:schemeClr val="bg1">
                  <a:lumMod val="85000"/>
                </a:schemeClr>
              </a:solidFill>
              <a:latin typeface="Century Gothic" pitchFamily="34" charset="0"/>
            </a:endParaRPr>
          </a:p>
        </p:txBody>
      </p:sp>
      <p:sp>
        <p:nvSpPr>
          <p:cNvPr id="23" name="TextBox 22"/>
          <p:cNvSpPr txBox="1"/>
          <p:nvPr/>
        </p:nvSpPr>
        <p:spPr>
          <a:xfrm>
            <a:off x="-2032" y="675832"/>
            <a:ext cx="9144000" cy="338554"/>
          </a:xfrm>
          <a:prstGeom prst="rect">
            <a:avLst/>
          </a:prstGeom>
          <a:solidFill>
            <a:schemeClr val="bg1"/>
          </a:solidFill>
        </p:spPr>
        <p:txBody>
          <a:bodyPr wrap="square" rtlCol="0">
            <a:spAutoFit/>
          </a:bodyPr>
          <a:lstStyle/>
          <a:p>
            <a:pPr algn="ctr"/>
            <a:r>
              <a:rPr lang="en-US" sz="1600" b="1" i="1" spc="300" dirty="0" smtClean="0">
                <a:solidFill>
                  <a:schemeClr val="tx2"/>
                </a:solidFill>
                <a:latin typeface="Century Gothic" pitchFamily="34" charset="0"/>
              </a:rPr>
              <a:t>Time, Financial, Reputational, Long Term</a:t>
            </a:r>
            <a:endParaRPr lang="en-US" sz="1600" b="1" i="1" spc="300" dirty="0">
              <a:solidFill>
                <a:schemeClr val="tx2"/>
              </a:solidFill>
              <a:latin typeface="Century Gothic" pitchFamily="34" charset="0"/>
            </a:endParaRPr>
          </a:p>
        </p:txBody>
      </p:sp>
    </p:spTree>
    <p:extLst>
      <p:ext uri="{BB962C8B-B14F-4D97-AF65-F5344CB8AC3E}">
        <p14:creationId xmlns:p14="http://schemas.microsoft.com/office/powerpoint/2010/main" val="15112088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ktconsultantsusa.com/wp-content/uploads/2012/03/Fotolia_730288_M.jpg"/>
          <p:cNvPicPr>
            <a:picLocks noChangeAspect="1" noChangeArrowheads="1"/>
          </p:cNvPicPr>
          <p:nvPr/>
        </p:nvPicPr>
        <p:blipFill rotWithShape="1">
          <a:blip r:embed="rId2">
            <a:extLst>
              <a:ext uri="{28A0092B-C50C-407E-A947-70E740481C1C}">
                <a14:useLocalDpi xmlns:a14="http://schemas.microsoft.com/office/drawing/2010/main" val="0"/>
              </a:ext>
            </a:extLst>
          </a:blip>
          <a:srcRect r="11360"/>
          <a:stretch/>
        </p:blipFill>
        <p:spPr bwMode="auto">
          <a:xfrm>
            <a:off x="1772" y="0"/>
            <a:ext cx="9142228" cy="687384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282488" y="450205"/>
            <a:ext cx="8571648" cy="646331"/>
          </a:xfrm>
          <a:prstGeom prst="rect">
            <a:avLst/>
          </a:prstGeom>
          <a:solidFill>
            <a:srgbClr val="1F4E79"/>
          </a:solidFill>
        </p:spPr>
        <p:txBody>
          <a:bodyPr wrap="square" rtlCol="0">
            <a:spAutoFit/>
          </a:bodyPr>
          <a:lstStyle/>
          <a:p>
            <a:pPr algn="ctr"/>
            <a:r>
              <a:rPr lang="en-US" sz="3600" b="1" spc="600" dirty="0" smtClean="0">
                <a:solidFill>
                  <a:schemeClr val="bg1"/>
                </a:solidFill>
                <a:latin typeface="Adobe Gothic Std B" panose="020B0800000000000000" pitchFamily="34" charset="-128"/>
                <a:ea typeface="Adobe Gothic Std B" panose="020B0800000000000000" pitchFamily="34" charset="-128"/>
              </a:rPr>
              <a:t>Conclusion</a:t>
            </a:r>
            <a:endParaRPr lang="it-IT" sz="3600" b="1" spc="600" dirty="0" smtClean="0">
              <a:solidFill>
                <a:schemeClr val="bg1"/>
              </a:solidFill>
              <a:latin typeface="Adobe Gothic Std B" panose="020B0800000000000000" pitchFamily="34" charset="-128"/>
              <a:ea typeface="Adobe Gothic Std B" panose="020B0800000000000000" pitchFamily="34" charset="-128"/>
            </a:endParaRPr>
          </a:p>
        </p:txBody>
      </p:sp>
      <p:sp>
        <p:nvSpPr>
          <p:cNvPr id="7" name="Rectangle 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0" name="TextBox 9"/>
          <p:cNvSpPr txBox="1"/>
          <p:nvPr/>
        </p:nvSpPr>
        <p:spPr>
          <a:xfrm>
            <a:off x="1043608" y="2283416"/>
            <a:ext cx="7810528"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T</a:t>
            </a:r>
            <a:r>
              <a:rPr lang="en-US" sz="2400" dirty="0" smtClean="0">
                <a:latin typeface="Century Gothic" panose="020B0502020202020204" pitchFamily="34" charset="0"/>
              </a:rPr>
              <a:t>o </a:t>
            </a:r>
            <a:r>
              <a:rPr lang="id-ID" sz="2400" dirty="0" smtClean="0">
                <a:latin typeface="Century Gothic" panose="020B0502020202020204" pitchFamily="34" charset="0"/>
              </a:rPr>
              <a:t>settle </a:t>
            </a:r>
            <a:r>
              <a:rPr lang="en-US" sz="2400" dirty="0" smtClean="0">
                <a:latin typeface="Century Gothic" panose="020B0502020202020204" pitchFamily="34" charset="0"/>
              </a:rPr>
              <a:t>court </a:t>
            </a:r>
            <a:r>
              <a:rPr lang="en-US" sz="2400" dirty="0">
                <a:latin typeface="Century Gothic" panose="020B0502020202020204" pitchFamily="34" charset="0"/>
              </a:rPr>
              <a:t>process in </a:t>
            </a:r>
            <a:r>
              <a:rPr lang="en-US" sz="2400" dirty="0" err="1" smtClean="0">
                <a:latin typeface="Century Gothic" panose="020B0502020202020204" pitchFamily="34" charset="0"/>
              </a:rPr>
              <a:t>Nakolia</a:t>
            </a:r>
            <a:r>
              <a:rPr lang="id-ID" sz="2400" dirty="0" smtClean="0">
                <a:latin typeface="Century Gothic" panose="020B0502020202020204" pitchFamily="34" charset="0"/>
              </a:rPr>
              <a:t>,</a:t>
            </a:r>
            <a:r>
              <a:rPr lang="en-US" sz="2400" dirty="0" smtClean="0">
                <a:latin typeface="Century Gothic" panose="020B0502020202020204" pitchFamily="34" charset="0"/>
              </a:rPr>
              <a:t> </a:t>
            </a:r>
            <a:r>
              <a:rPr lang="id-ID" sz="2400" dirty="0" smtClean="0">
                <a:latin typeface="Century Gothic" panose="020B0502020202020204" pitchFamily="34" charset="0"/>
              </a:rPr>
              <a:t>ASAP</a:t>
            </a:r>
            <a:endParaRPr lang="en-US" sz="2400" b="1" dirty="0">
              <a:latin typeface="Century Gothic" pitchFamily="34" charset="0"/>
            </a:endParaRPr>
          </a:p>
        </p:txBody>
      </p:sp>
      <p:sp>
        <p:nvSpPr>
          <p:cNvPr id="11" name="TextBox 10"/>
          <p:cNvSpPr txBox="1"/>
          <p:nvPr/>
        </p:nvSpPr>
        <p:spPr>
          <a:xfrm>
            <a:off x="288032" y="2283416"/>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#1</a:t>
            </a:r>
            <a:endParaRPr lang="en-US" sz="2400" b="1" dirty="0">
              <a:solidFill>
                <a:schemeClr val="bg1"/>
              </a:solidFill>
              <a:latin typeface="Century Gothic" pitchFamily="34" charset="0"/>
            </a:endParaRPr>
          </a:p>
        </p:txBody>
      </p:sp>
      <p:sp>
        <p:nvSpPr>
          <p:cNvPr id="12" name="TextBox 11"/>
          <p:cNvSpPr txBox="1"/>
          <p:nvPr/>
        </p:nvSpPr>
        <p:spPr>
          <a:xfrm>
            <a:off x="1049396" y="2973878"/>
            <a:ext cx="7804740"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S</a:t>
            </a:r>
            <a:r>
              <a:rPr lang="en-US" sz="2400" dirty="0" smtClean="0">
                <a:latin typeface="Century Gothic" panose="020B0502020202020204" pitchFamily="34" charset="0"/>
              </a:rPr>
              <a:t>ell </a:t>
            </a:r>
            <a:r>
              <a:rPr lang="en-US" sz="2400" dirty="0">
                <a:latin typeface="Century Gothic" panose="020B0502020202020204" pitchFamily="34" charset="0"/>
              </a:rPr>
              <a:t>off and walk out from </a:t>
            </a:r>
            <a:r>
              <a:rPr lang="en-US" sz="2400" dirty="0" err="1" smtClean="0">
                <a:latin typeface="Century Gothic" panose="020B0502020202020204" pitchFamily="34" charset="0"/>
              </a:rPr>
              <a:t>Ilania</a:t>
            </a:r>
            <a:r>
              <a:rPr lang="en-US" sz="2400" dirty="0" smtClean="0">
                <a:latin typeface="Century Gothic" panose="020B0502020202020204" pitchFamily="34" charset="0"/>
              </a:rPr>
              <a:t>.</a:t>
            </a:r>
            <a:endParaRPr lang="en-US" sz="2400" b="1" dirty="0">
              <a:latin typeface="Century Gothic" pitchFamily="34" charset="0"/>
            </a:endParaRPr>
          </a:p>
        </p:txBody>
      </p:sp>
      <p:sp>
        <p:nvSpPr>
          <p:cNvPr id="13" name="TextBox 12"/>
          <p:cNvSpPr txBox="1"/>
          <p:nvPr/>
        </p:nvSpPr>
        <p:spPr>
          <a:xfrm>
            <a:off x="287396" y="2973879"/>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#2</a:t>
            </a:r>
            <a:endParaRPr lang="en-US" sz="2400" b="1" dirty="0">
              <a:solidFill>
                <a:schemeClr val="bg1"/>
              </a:solidFill>
              <a:latin typeface="Century Gothic" pitchFamily="34" charset="0"/>
            </a:endParaRPr>
          </a:p>
        </p:txBody>
      </p:sp>
      <p:sp>
        <p:nvSpPr>
          <p:cNvPr id="14" name="TextBox 13"/>
          <p:cNvSpPr txBox="1"/>
          <p:nvPr/>
        </p:nvSpPr>
        <p:spPr>
          <a:xfrm>
            <a:off x="1043608" y="3554460"/>
            <a:ext cx="7810528" cy="830997"/>
          </a:xfrm>
          <a:prstGeom prst="rect">
            <a:avLst/>
          </a:prstGeom>
          <a:solidFill>
            <a:schemeClr val="bg1"/>
          </a:solidFill>
        </p:spPr>
        <p:txBody>
          <a:bodyPr wrap="square" rtlCol="0">
            <a:spAutoFit/>
          </a:bodyPr>
          <a:lstStyle/>
          <a:p>
            <a:r>
              <a:rPr lang="en-US" sz="2400" dirty="0">
                <a:solidFill>
                  <a:schemeClr val="bg1">
                    <a:lumMod val="85000"/>
                  </a:schemeClr>
                </a:solidFill>
                <a:latin typeface="Century Gothic" panose="020B0502020202020204" pitchFamily="34" charset="0"/>
              </a:rPr>
              <a:t>C</a:t>
            </a:r>
            <a:r>
              <a:rPr lang="en-US" sz="2400" dirty="0" smtClean="0">
                <a:solidFill>
                  <a:schemeClr val="bg1">
                    <a:lumMod val="85000"/>
                  </a:schemeClr>
                </a:solidFill>
                <a:latin typeface="Century Gothic" panose="020B0502020202020204" pitchFamily="34" charset="0"/>
              </a:rPr>
              <a:t>ontinue </a:t>
            </a:r>
            <a:r>
              <a:rPr lang="en-US" sz="2400" dirty="0">
                <a:solidFill>
                  <a:schemeClr val="bg1">
                    <a:lumMod val="85000"/>
                  </a:schemeClr>
                </a:solidFill>
                <a:latin typeface="Century Gothic" panose="020B0502020202020204" pitchFamily="34" charset="0"/>
              </a:rPr>
              <a:t>to process the shared service center in </a:t>
            </a:r>
            <a:r>
              <a:rPr lang="en-US" sz="2400" dirty="0" err="1" smtClean="0">
                <a:solidFill>
                  <a:schemeClr val="bg1">
                    <a:lumMod val="85000"/>
                  </a:schemeClr>
                </a:solidFill>
                <a:latin typeface="Century Gothic" panose="020B0502020202020204" pitchFamily="34" charset="0"/>
              </a:rPr>
              <a:t>Sadimba</a:t>
            </a:r>
            <a:r>
              <a:rPr lang="en-US" sz="2400" dirty="0" smtClean="0">
                <a:solidFill>
                  <a:schemeClr val="bg1">
                    <a:lumMod val="85000"/>
                  </a:schemeClr>
                </a:solidFill>
                <a:latin typeface="Century Gothic" panose="020B0502020202020204" pitchFamily="34" charset="0"/>
              </a:rPr>
              <a:t>.</a:t>
            </a:r>
            <a:endParaRPr lang="en-US" sz="2400" b="1" dirty="0">
              <a:solidFill>
                <a:schemeClr val="bg1">
                  <a:lumMod val="85000"/>
                </a:schemeClr>
              </a:solidFill>
              <a:latin typeface="Century Gothic" pitchFamily="34" charset="0"/>
            </a:endParaRPr>
          </a:p>
        </p:txBody>
      </p:sp>
      <p:sp>
        <p:nvSpPr>
          <p:cNvPr id="16" name="TextBox 15"/>
          <p:cNvSpPr txBox="1"/>
          <p:nvPr/>
        </p:nvSpPr>
        <p:spPr>
          <a:xfrm>
            <a:off x="296026" y="3723330"/>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#3</a:t>
            </a:r>
            <a:endParaRPr lang="en-US" sz="2400" b="1" dirty="0">
              <a:solidFill>
                <a:schemeClr val="bg1"/>
              </a:solidFill>
              <a:latin typeface="Century Gothic" pitchFamily="34" charset="0"/>
            </a:endParaRPr>
          </a:p>
        </p:txBody>
      </p:sp>
      <p:sp>
        <p:nvSpPr>
          <p:cNvPr id="17" name="TextBox 16"/>
          <p:cNvSpPr txBox="1"/>
          <p:nvPr/>
        </p:nvSpPr>
        <p:spPr>
          <a:xfrm>
            <a:off x="1012505" y="4558055"/>
            <a:ext cx="7841631" cy="461665"/>
          </a:xfrm>
          <a:prstGeom prst="rect">
            <a:avLst/>
          </a:prstGeom>
          <a:solidFill>
            <a:schemeClr val="bg1"/>
          </a:solidFill>
        </p:spPr>
        <p:txBody>
          <a:bodyPr wrap="square" rtlCol="0">
            <a:spAutoFit/>
          </a:bodyPr>
          <a:lstStyle/>
          <a:p>
            <a:r>
              <a:rPr lang="en-US" sz="2400" dirty="0" smtClean="0">
                <a:solidFill>
                  <a:schemeClr val="bg1">
                    <a:lumMod val="85000"/>
                  </a:schemeClr>
                </a:solidFill>
                <a:latin typeface="Century Gothic" panose="020B0502020202020204" pitchFamily="34" charset="0"/>
              </a:rPr>
              <a:t>Sell </a:t>
            </a:r>
            <a:r>
              <a:rPr lang="en-US" sz="2400" dirty="0">
                <a:solidFill>
                  <a:schemeClr val="bg1">
                    <a:lumMod val="85000"/>
                  </a:schemeClr>
                </a:solidFill>
                <a:latin typeface="Century Gothic" panose="020B0502020202020204" pitchFamily="34" charset="0"/>
              </a:rPr>
              <a:t>and leaseback the towers in </a:t>
            </a:r>
            <a:r>
              <a:rPr lang="en-US" sz="2400" dirty="0" err="1" smtClean="0">
                <a:solidFill>
                  <a:schemeClr val="bg1">
                    <a:lumMod val="85000"/>
                  </a:schemeClr>
                </a:solidFill>
                <a:latin typeface="Century Gothic" panose="020B0502020202020204" pitchFamily="34" charset="0"/>
              </a:rPr>
              <a:t>Nakolia</a:t>
            </a:r>
            <a:r>
              <a:rPr lang="en-US" sz="2400" dirty="0" smtClean="0">
                <a:solidFill>
                  <a:schemeClr val="bg1">
                    <a:lumMod val="85000"/>
                  </a:schemeClr>
                </a:solidFill>
                <a:latin typeface="Century Gothic" panose="020B0502020202020204" pitchFamily="34" charset="0"/>
              </a:rPr>
              <a:t>.</a:t>
            </a:r>
            <a:endParaRPr lang="en-US" sz="2400" b="1" dirty="0">
              <a:solidFill>
                <a:schemeClr val="bg1">
                  <a:lumMod val="85000"/>
                </a:schemeClr>
              </a:solidFill>
              <a:latin typeface="Century Gothic" pitchFamily="34" charset="0"/>
            </a:endParaRPr>
          </a:p>
        </p:txBody>
      </p:sp>
      <p:sp>
        <p:nvSpPr>
          <p:cNvPr id="18" name="TextBox 17"/>
          <p:cNvSpPr txBox="1"/>
          <p:nvPr/>
        </p:nvSpPr>
        <p:spPr>
          <a:xfrm>
            <a:off x="282488" y="4561211"/>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#4</a:t>
            </a:r>
            <a:endParaRPr lang="en-US" sz="2400" b="1" dirty="0">
              <a:solidFill>
                <a:schemeClr val="bg1"/>
              </a:solidFill>
              <a:latin typeface="Century Gothic" pitchFamily="34" charset="0"/>
            </a:endParaRPr>
          </a:p>
        </p:txBody>
      </p:sp>
      <p:sp>
        <p:nvSpPr>
          <p:cNvPr id="19" name="TextBox 18"/>
          <p:cNvSpPr txBox="1"/>
          <p:nvPr/>
        </p:nvSpPr>
        <p:spPr>
          <a:xfrm>
            <a:off x="970964" y="5163736"/>
            <a:ext cx="7886729" cy="461665"/>
          </a:xfrm>
          <a:prstGeom prst="rect">
            <a:avLst/>
          </a:prstGeom>
          <a:solidFill>
            <a:schemeClr val="bg1"/>
          </a:solidFill>
        </p:spPr>
        <p:txBody>
          <a:bodyPr wrap="square" rtlCol="0">
            <a:spAutoFit/>
          </a:bodyPr>
          <a:lstStyle/>
          <a:p>
            <a:r>
              <a:rPr lang="en-US" sz="2400" dirty="0">
                <a:solidFill>
                  <a:schemeClr val="bg1">
                    <a:lumMod val="85000"/>
                  </a:schemeClr>
                </a:solidFill>
                <a:latin typeface="Century Gothic" panose="020B0502020202020204" pitchFamily="34" charset="0"/>
              </a:rPr>
              <a:t>Acquire </a:t>
            </a:r>
            <a:r>
              <a:rPr lang="en-US" sz="2400" dirty="0" err="1" smtClean="0">
                <a:solidFill>
                  <a:schemeClr val="bg1">
                    <a:lumMod val="85000"/>
                  </a:schemeClr>
                </a:solidFill>
                <a:latin typeface="Century Gothic" panose="020B0502020202020204" pitchFamily="34" charset="0"/>
              </a:rPr>
              <a:t>CloudNet</a:t>
            </a:r>
            <a:r>
              <a:rPr lang="en-US" sz="2400" dirty="0" smtClean="0">
                <a:solidFill>
                  <a:schemeClr val="bg1">
                    <a:lumMod val="85000"/>
                  </a:schemeClr>
                </a:solidFill>
                <a:latin typeface="Century Gothic" panose="020B0502020202020204" pitchFamily="34" charset="0"/>
              </a:rPr>
              <a:t> </a:t>
            </a:r>
            <a:r>
              <a:rPr lang="id-ID" sz="2400" dirty="0" smtClean="0">
                <a:solidFill>
                  <a:schemeClr val="bg1">
                    <a:lumMod val="85000"/>
                  </a:schemeClr>
                </a:solidFill>
                <a:latin typeface="Century Gothic" panose="020B0502020202020204" pitchFamily="34" charset="0"/>
              </a:rPr>
              <a:t>=</a:t>
            </a:r>
            <a:r>
              <a:rPr lang="en-US" sz="2400" dirty="0" smtClean="0">
                <a:solidFill>
                  <a:schemeClr val="bg1">
                    <a:lumMod val="85000"/>
                  </a:schemeClr>
                </a:solidFill>
                <a:latin typeface="Century Gothic" panose="020B0502020202020204" pitchFamily="34" charset="0"/>
              </a:rPr>
              <a:t> best </a:t>
            </a:r>
            <a:r>
              <a:rPr lang="en-US" sz="2400" dirty="0">
                <a:solidFill>
                  <a:schemeClr val="bg1">
                    <a:lumMod val="85000"/>
                  </a:schemeClr>
                </a:solidFill>
                <a:latin typeface="Century Gothic" panose="020B0502020202020204" pitchFamily="34" charset="0"/>
              </a:rPr>
              <a:t>strategy to enter </a:t>
            </a:r>
            <a:r>
              <a:rPr lang="en-US" sz="2400" dirty="0" err="1">
                <a:solidFill>
                  <a:schemeClr val="bg1">
                    <a:lumMod val="85000"/>
                  </a:schemeClr>
                </a:solidFill>
                <a:latin typeface="Century Gothic" panose="020B0502020202020204" pitchFamily="34" charset="0"/>
              </a:rPr>
              <a:t>Chininsia</a:t>
            </a:r>
            <a:endParaRPr lang="en-US" sz="2400" b="1" dirty="0">
              <a:solidFill>
                <a:schemeClr val="bg1">
                  <a:lumMod val="85000"/>
                </a:schemeClr>
              </a:solidFill>
              <a:latin typeface="Century Gothic" pitchFamily="34" charset="0"/>
            </a:endParaRPr>
          </a:p>
        </p:txBody>
      </p:sp>
      <p:sp>
        <p:nvSpPr>
          <p:cNvPr id="20" name="TextBox 19"/>
          <p:cNvSpPr txBox="1"/>
          <p:nvPr/>
        </p:nvSpPr>
        <p:spPr>
          <a:xfrm>
            <a:off x="285618" y="5163736"/>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#5</a:t>
            </a:r>
            <a:endParaRPr lang="en-US" sz="2400" b="1" dirty="0">
              <a:solidFill>
                <a:schemeClr val="bg1"/>
              </a:solidFill>
              <a:latin typeface="Century Gothic" pitchFamily="34" charset="0"/>
            </a:endParaRPr>
          </a:p>
        </p:txBody>
      </p:sp>
      <p:sp>
        <p:nvSpPr>
          <p:cNvPr id="21" name="TextBox 20"/>
          <p:cNvSpPr txBox="1"/>
          <p:nvPr/>
        </p:nvSpPr>
        <p:spPr>
          <a:xfrm>
            <a:off x="282488" y="1082412"/>
            <a:ext cx="8571648" cy="369332"/>
          </a:xfrm>
          <a:prstGeom prst="rect">
            <a:avLst/>
          </a:prstGeom>
          <a:solidFill>
            <a:schemeClr val="bg1">
              <a:lumMod val="95000"/>
            </a:schemeClr>
          </a:solidFill>
        </p:spPr>
        <p:txBody>
          <a:bodyPr wrap="square" rtlCol="0">
            <a:spAutoFit/>
          </a:bodyPr>
          <a:lstStyle/>
          <a:p>
            <a:pPr algn="ctr"/>
            <a:r>
              <a:rPr lang="en-US" spc="600" dirty="0" smtClean="0">
                <a:latin typeface="Century Gothic" panose="020B0502020202020204" pitchFamily="34" charset="0"/>
                <a:ea typeface="Lato" panose="020F0502020204030203" pitchFamily="34" charset="0"/>
                <a:cs typeface="Lato" panose="020F0502020204030203" pitchFamily="34" charset="0"/>
              </a:rPr>
              <a:t>BUSINESS ISSUES</a:t>
            </a:r>
            <a:endParaRPr lang="en-GB" spc="600" dirty="0">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80346875"/>
      </p:ext>
    </p:extLst>
  </p:cSld>
  <p:clrMapOvr>
    <a:masterClrMapping/>
  </p:clrMapOvr>
  <mc:AlternateContent xmlns:mc="http://schemas.openxmlformats.org/markup-compatibility/2006">
    <mc:Choice xmlns:p14="http://schemas.microsoft.com/office/powerpoint/2010/main" Requires="p14">
      <p:transition spd="slow" p14:dur="2000" advTm="3854"/>
    </mc:Choice>
    <mc:Fallback>
      <p:transition spd="slow" advTm="3854"/>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ktconsultantsusa.com/wp-content/uploads/2012/03/Fotolia_730288_M.jpg"/>
          <p:cNvPicPr>
            <a:picLocks noChangeAspect="1" noChangeArrowheads="1"/>
          </p:cNvPicPr>
          <p:nvPr/>
        </p:nvPicPr>
        <p:blipFill rotWithShape="1">
          <a:blip r:embed="rId2">
            <a:extLst>
              <a:ext uri="{28A0092B-C50C-407E-A947-70E740481C1C}">
                <a14:useLocalDpi xmlns:a14="http://schemas.microsoft.com/office/drawing/2010/main" val="0"/>
              </a:ext>
            </a:extLst>
          </a:blip>
          <a:srcRect r="11360"/>
          <a:stretch/>
        </p:blipFill>
        <p:spPr bwMode="auto">
          <a:xfrm>
            <a:off x="1772" y="0"/>
            <a:ext cx="9142228" cy="687384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282488" y="450205"/>
            <a:ext cx="8571648" cy="646331"/>
          </a:xfrm>
          <a:prstGeom prst="rect">
            <a:avLst/>
          </a:prstGeom>
          <a:solidFill>
            <a:srgbClr val="1F4E79"/>
          </a:solidFill>
        </p:spPr>
        <p:txBody>
          <a:bodyPr wrap="square" rtlCol="0">
            <a:spAutoFit/>
          </a:bodyPr>
          <a:lstStyle/>
          <a:p>
            <a:pPr algn="ctr"/>
            <a:r>
              <a:rPr lang="en-US" sz="3600" b="1" spc="600" dirty="0" smtClean="0">
                <a:solidFill>
                  <a:schemeClr val="bg1"/>
                </a:solidFill>
                <a:latin typeface="Adobe Gothic Std B" panose="020B0800000000000000" pitchFamily="34" charset="-128"/>
                <a:ea typeface="Adobe Gothic Std B" panose="020B0800000000000000" pitchFamily="34" charset="-128"/>
              </a:rPr>
              <a:t>Conclusion</a:t>
            </a:r>
            <a:endParaRPr lang="it-IT" sz="3600" b="1" spc="600" dirty="0" smtClean="0">
              <a:solidFill>
                <a:schemeClr val="bg1"/>
              </a:solidFill>
              <a:latin typeface="Adobe Gothic Std B" panose="020B0800000000000000" pitchFamily="34" charset="-128"/>
              <a:ea typeface="Adobe Gothic Std B" panose="020B0800000000000000" pitchFamily="34" charset="-128"/>
            </a:endParaRPr>
          </a:p>
        </p:txBody>
      </p:sp>
      <p:sp>
        <p:nvSpPr>
          <p:cNvPr id="7" name="Rectangle 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0" name="TextBox 9"/>
          <p:cNvSpPr txBox="1"/>
          <p:nvPr/>
        </p:nvSpPr>
        <p:spPr>
          <a:xfrm>
            <a:off x="1043608" y="2283416"/>
            <a:ext cx="7810528"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T</a:t>
            </a:r>
            <a:r>
              <a:rPr lang="en-US" sz="2400" dirty="0" smtClean="0">
                <a:latin typeface="Century Gothic" panose="020B0502020202020204" pitchFamily="34" charset="0"/>
              </a:rPr>
              <a:t>o </a:t>
            </a:r>
            <a:r>
              <a:rPr lang="id-ID" sz="2400" dirty="0" smtClean="0">
                <a:latin typeface="Century Gothic" panose="020B0502020202020204" pitchFamily="34" charset="0"/>
              </a:rPr>
              <a:t>settle </a:t>
            </a:r>
            <a:r>
              <a:rPr lang="en-US" sz="2400" dirty="0" smtClean="0">
                <a:latin typeface="Century Gothic" panose="020B0502020202020204" pitchFamily="34" charset="0"/>
              </a:rPr>
              <a:t>court </a:t>
            </a:r>
            <a:r>
              <a:rPr lang="en-US" sz="2400" dirty="0">
                <a:latin typeface="Century Gothic" panose="020B0502020202020204" pitchFamily="34" charset="0"/>
              </a:rPr>
              <a:t>process in </a:t>
            </a:r>
            <a:r>
              <a:rPr lang="en-US" sz="2400" dirty="0" err="1" smtClean="0">
                <a:latin typeface="Century Gothic" panose="020B0502020202020204" pitchFamily="34" charset="0"/>
              </a:rPr>
              <a:t>Nakolia</a:t>
            </a:r>
            <a:r>
              <a:rPr lang="id-ID" sz="2400" dirty="0" smtClean="0">
                <a:latin typeface="Century Gothic" panose="020B0502020202020204" pitchFamily="34" charset="0"/>
              </a:rPr>
              <a:t>,</a:t>
            </a:r>
            <a:r>
              <a:rPr lang="en-US" sz="2400" dirty="0" smtClean="0">
                <a:latin typeface="Century Gothic" panose="020B0502020202020204" pitchFamily="34" charset="0"/>
              </a:rPr>
              <a:t> </a:t>
            </a:r>
            <a:r>
              <a:rPr lang="id-ID" sz="2400" dirty="0" smtClean="0">
                <a:latin typeface="Century Gothic" panose="020B0502020202020204" pitchFamily="34" charset="0"/>
              </a:rPr>
              <a:t>ASAP</a:t>
            </a:r>
            <a:endParaRPr lang="en-US" sz="2400" b="1" dirty="0">
              <a:latin typeface="Century Gothic" pitchFamily="34" charset="0"/>
            </a:endParaRPr>
          </a:p>
        </p:txBody>
      </p:sp>
      <p:sp>
        <p:nvSpPr>
          <p:cNvPr id="11" name="TextBox 10"/>
          <p:cNvSpPr txBox="1"/>
          <p:nvPr/>
        </p:nvSpPr>
        <p:spPr>
          <a:xfrm>
            <a:off x="288032" y="2283416"/>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#1</a:t>
            </a:r>
            <a:endParaRPr lang="en-US" sz="2400" b="1" dirty="0">
              <a:solidFill>
                <a:schemeClr val="bg1"/>
              </a:solidFill>
              <a:latin typeface="Century Gothic" pitchFamily="34" charset="0"/>
            </a:endParaRPr>
          </a:p>
        </p:txBody>
      </p:sp>
      <p:sp>
        <p:nvSpPr>
          <p:cNvPr id="12" name="TextBox 11"/>
          <p:cNvSpPr txBox="1"/>
          <p:nvPr/>
        </p:nvSpPr>
        <p:spPr>
          <a:xfrm>
            <a:off x="1049396" y="2973878"/>
            <a:ext cx="7804740"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S</a:t>
            </a:r>
            <a:r>
              <a:rPr lang="en-US" sz="2400" dirty="0" smtClean="0">
                <a:latin typeface="Century Gothic" panose="020B0502020202020204" pitchFamily="34" charset="0"/>
              </a:rPr>
              <a:t>ell </a:t>
            </a:r>
            <a:r>
              <a:rPr lang="en-US" sz="2400" dirty="0">
                <a:latin typeface="Century Gothic" panose="020B0502020202020204" pitchFamily="34" charset="0"/>
              </a:rPr>
              <a:t>off and walk out from </a:t>
            </a:r>
            <a:r>
              <a:rPr lang="en-US" sz="2400" dirty="0" err="1" smtClean="0">
                <a:latin typeface="Century Gothic" panose="020B0502020202020204" pitchFamily="34" charset="0"/>
              </a:rPr>
              <a:t>Ilania</a:t>
            </a:r>
            <a:r>
              <a:rPr lang="en-US" sz="2400" dirty="0" smtClean="0">
                <a:latin typeface="Century Gothic" panose="020B0502020202020204" pitchFamily="34" charset="0"/>
              </a:rPr>
              <a:t>.</a:t>
            </a:r>
            <a:endParaRPr lang="en-US" sz="2400" b="1" dirty="0">
              <a:latin typeface="Century Gothic" pitchFamily="34" charset="0"/>
            </a:endParaRPr>
          </a:p>
        </p:txBody>
      </p:sp>
      <p:sp>
        <p:nvSpPr>
          <p:cNvPr id="13" name="TextBox 12"/>
          <p:cNvSpPr txBox="1"/>
          <p:nvPr/>
        </p:nvSpPr>
        <p:spPr>
          <a:xfrm>
            <a:off x="287396" y="2973879"/>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#2</a:t>
            </a:r>
            <a:endParaRPr lang="en-US" sz="2400" b="1" dirty="0">
              <a:solidFill>
                <a:schemeClr val="bg1"/>
              </a:solidFill>
              <a:latin typeface="Century Gothic" pitchFamily="34" charset="0"/>
            </a:endParaRPr>
          </a:p>
        </p:txBody>
      </p:sp>
      <p:sp>
        <p:nvSpPr>
          <p:cNvPr id="14" name="TextBox 13"/>
          <p:cNvSpPr txBox="1"/>
          <p:nvPr/>
        </p:nvSpPr>
        <p:spPr>
          <a:xfrm>
            <a:off x="1043608" y="3554460"/>
            <a:ext cx="7810528" cy="830997"/>
          </a:xfrm>
          <a:prstGeom prst="rect">
            <a:avLst/>
          </a:prstGeom>
          <a:solidFill>
            <a:schemeClr val="bg1"/>
          </a:solidFill>
        </p:spPr>
        <p:txBody>
          <a:bodyPr wrap="square" rtlCol="0">
            <a:spAutoFit/>
          </a:bodyPr>
          <a:lstStyle/>
          <a:p>
            <a:r>
              <a:rPr lang="en-US" sz="2400" dirty="0">
                <a:latin typeface="Century Gothic" panose="020B0502020202020204" pitchFamily="34" charset="0"/>
              </a:rPr>
              <a:t>C</a:t>
            </a:r>
            <a:r>
              <a:rPr lang="en-US" sz="2400" dirty="0" smtClean="0">
                <a:latin typeface="Century Gothic" panose="020B0502020202020204" pitchFamily="34" charset="0"/>
              </a:rPr>
              <a:t>ontinue </a:t>
            </a:r>
            <a:r>
              <a:rPr lang="en-US" sz="2400" dirty="0">
                <a:latin typeface="Century Gothic" panose="020B0502020202020204" pitchFamily="34" charset="0"/>
              </a:rPr>
              <a:t>to process the shared service center in </a:t>
            </a:r>
            <a:r>
              <a:rPr lang="en-US" sz="2400" dirty="0" err="1" smtClean="0">
                <a:latin typeface="Century Gothic" panose="020B0502020202020204" pitchFamily="34" charset="0"/>
              </a:rPr>
              <a:t>Sadimba</a:t>
            </a:r>
            <a:r>
              <a:rPr lang="en-US" sz="2400" dirty="0" smtClean="0">
                <a:latin typeface="Century Gothic" panose="020B0502020202020204" pitchFamily="34" charset="0"/>
              </a:rPr>
              <a:t>.</a:t>
            </a:r>
            <a:endParaRPr lang="en-US" sz="2400" b="1" dirty="0">
              <a:latin typeface="Century Gothic" pitchFamily="34" charset="0"/>
            </a:endParaRPr>
          </a:p>
        </p:txBody>
      </p:sp>
      <p:sp>
        <p:nvSpPr>
          <p:cNvPr id="16" name="TextBox 15"/>
          <p:cNvSpPr txBox="1"/>
          <p:nvPr/>
        </p:nvSpPr>
        <p:spPr>
          <a:xfrm>
            <a:off x="296026" y="3723330"/>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#3</a:t>
            </a:r>
            <a:endParaRPr lang="en-US" sz="2400" b="1" dirty="0">
              <a:solidFill>
                <a:schemeClr val="bg1"/>
              </a:solidFill>
              <a:latin typeface="Century Gothic" pitchFamily="34" charset="0"/>
            </a:endParaRPr>
          </a:p>
        </p:txBody>
      </p:sp>
      <p:sp>
        <p:nvSpPr>
          <p:cNvPr id="17" name="TextBox 16"/>
          <p:cNvSpPr txBox="1"/>
          <p:nvPr/>
        </p:nvSpPr>
        <p:spPr>
          <a:xfrm>
            <a:off x="1012505" y="4558055"/>
            <a:ext cx="7841631" cy="461665"/>
          </a:xfrm>
          <a:prstGeom prst="rect">
            <a:avLst/>
          </a:prstGeom>
          <a:solidFill>
            <a:schemeClr val="bg1"/>
          </a:solidFill>
        </p:spPr>
        <p:txBody>
          <a:bodyPr wrap="square" rtlCol="0">
            <a:spAutoFit/>
          </a:bodyPr>
          <a:lstStyle/>
          <a:p>
            <a:r>
              <a:rPr lang="en-US" sz="2400" dirty="0" smtClean="0">
                <a:solidFill>
                  <a:schemeClr val="bg1">
                    <a:lumMod val="85000"/>
                  </a:schemeClr>
                </a:solidFill>
                <a:latin typeface="Century Gothic" panose="020B0502020202020204" pitchFamily="34" charset="0"/>
              </a:rPr>
              <a:t>Sell </a:t>
            </a:r>
            <a:r>
              <a:rPr lang="en-US" sz="2400" dirty="0">
                <a:solidFill>
                  <a:schemeClr val="bg1">
                    <a:lumMod val="85000"/>
                  </a:schemeClr>
                </a:solidFill>
                <a:latin typeface="Century Gothic" panose="020B0502020202020204" pitchFamily="34" charset="0"/>
              </a:rPr>
              <a:t>and leaseback the towers in </a:t>
            </a:r>
            <a:r>
              <a:rPr lang="en-US" sz="2400" dirty="0" err="1" smtClean="0">
                <a:solidFill>
                  <a:schemeClr val="bg1">
                    <a:lumMod val="85000"/>
                  </a:schemeClr>
                </a:solidFill>
                <a:latin typeface="Century Gothic" panose="020B0502020202020204" pitchFamily="34" charset="0"/>
              </a:rPr>
              <a:t>Nakolia</a:t>
            </a:r>
            <a:r>
              <a:rPr lang="en-US" sz="2400" dirty="0" smtClean="0">
                <a:solidFill>
                  <a:schemeClr val="bg1">
                    <a:lumMod val="85000"/>
                  </a:schemeClr>
                </a:solidFill>
                <a:latin typeface="Century Gothic" panose="020B0502020202020204" pitchFamily="34" charset="0"/>
              </a:rPr>
              <a:t>.</a:t>
            </a:r>
            <a:endParaRPr lang="en-US" sz="2400" b="1" dirty="0">
              <a:solidFill>
                <a:schemeClr val="bg1">
                  <a:lumMod val="85000"/>
                </a:schemeClr>
              </a:solidFill>
              <a:latin typeface="Century Gothic" pitchFamily="34" charset="0"/>
            </a:endParaRPr>
          </a:p>
        </p:txBody>
      </p:sp>
      <p:sp>
        <p:nvSpPr>
          <p:cNvPr id="18" name="TextBox 17"/>
          <p:cNvSpPr txBox="1"/>
          <p:nvPr/>
        </p:nvSpPr>
        <p:spPr>
          <a:xfrm>
            <a:off x="282488" y="4561211"/>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#4</a:t>
            </a:r>
            <a:endParaRPr lang="en-US" sz="2400" b="1" dirty="0">
              <a:solidFill>
                <a:schemeClr val="bg1"/>
              </a:solidFill>
              <a:latin typeface="Century Gothic" pitchFamily="34" charset="0"/>
            </a:endParaRPr>
          </a:p>
        </p:txBody>
      </p:sp>
      <p:sp>
        <p:nvSpPr>
          <p:cNvPr id="19" name="TextBox 18"/>
          <p:cNvSpPr txBox="1"/>
          <p:nvPr/>
        </p:nvSpPr>
        <p:spPr>
          <a:xfrm>
            <a:off x="970964" y="5163736"/>
            <a:ext cx="7886729" cy="461665"/>
          </a:xfrm>
          <a:prstGeom prst="rect">
            <a:avLst/>
          </a:prstGeom>
          <a:solidFill>
            <a:schemeClr val="bg1"/>
          </a:solidFill>
        </p:spPr>
        <p:txBody>
          <a:bodyPr wrap="square" rtlCol="0">
            <a:spAutoFit/>
          </a:bodyPr>
          <a:lstStyle/>
          <a:p>
            <a:r>
              <a:rPr lang="en-US" sz="2400" dirty="0">
                <a:solidFill>
                  <a:schemeClr val="bg1">
                    <a:lumMod val="85000"/>
                  </a:schemeClr>
                </a:solidFill>
                <a:latin typeface="Century Gothic" panose="020B0502020202020204" pitchFamily="34" charset="0"/>
              </a:rPr>
              <a:t>Acquire </a:t>
            </a:r>
            <a:r>
              <a:rPr lang="en-US" sz="2400" dirty="0" err="1" smtClean="0">
                <a:solidFill>
                  <a:schemeClr val="bg1">
                    <a:lumMod val="85000"/>
                  </a:schemeClr>
                </a:solidFill>
                <a:latin typeface="Century Gothic" panose="020B0502020202020204" pitchFamily="34" charset="0"/>
              </a:rPr>
              <a:t>CloudNet</a:t>
            </a:r>
            <a:r>
              <a:rPr lang="en-US" sz="2400" dirty="0" smtClean="0">
                <a:solidFill>
                  <a:schemeClr val="bg1">
                    <a:lumMod val="85000"/>
                  </a:schemeClr>
                </a:solidFill>
                <a:latin typeface="Century Gothic" panose="020B0502020202020204" pitchFamily="34" charset="0"/>
              </a:rPr>
              <a:t> </a:t>
            </a:r>
            <a:r>
              <a:rPr lang="id-ID" sz="2400" dirty="0" smtClean="0">
                <a:solidFill>
                  <a:schemeClr val="bg1">
                    <a:lumMod val="85000"/>
                  </a:schemeClr>
                </a:solidFill>
                <a:latin typeface="Century Gothic" panose="020B0502020202020204" pitchFamily="34" charset="0"/>
              </a:rPr>
              <a:t>=</a:t>
            </a:r>
            <a:r>
              <a:rPr lang="en-US" sz="2400" dirty="0" smtClean="0">
                <a:solidFill>
                  <a:schemeClr val="bg1">
                    <a:lumMod val="85000"/>
                  </a:schemeClr>
                </a:solidFill>
                <a:latin typeface="Century Gothic" panose="020B0502020202020204" pitchFamily="34" charset="0"/>
              </a:rPr>
              <a:t> best </a:t>
            </a:r>
            <a:r>
              <a:rPr lang="en-US" sz="2400" dirty="0">
                <a:solidFill>
                  <a:schemeClr val="bg1">
                    <a:lumMod val="85000"/>
                  </a:schemeClr>
                </a:solidFill>
                <a:latin typeface="Century Gothic" panose="020B0502020202020204" pitchFamily="34" charset="0"/>
              </a:rPr>
              <a:t>strategy to enter </a:t>
            </a:r>
            <a:r>
              <a:rPr lang="en-US" sz="2400" dirty="0" err="1">
                <a:solidFill>
                  <a:schemeClr val="bg1">
                    <a:lumMod val="85000"/>
                  </a:schemeClr>
                </a:solidFill>
                <a:latin typeface="Century Gothic" panose="020B0502020202020204" pitchFamily="34" charset="0"/>
              </a:rPr>
              <a:t>Chininsia</a:t>
            </a:r>
            <a:endParaRPr lang="en-US" sz="2400" b="1" dirty="0">
              <a:solidFill>
                <a:schemeClr val="bg1">
                  <a:lumMod val="85000"/>
                </a:schemeClr>
              </a:solidFill>
              <a:latin typeface="Century Gothic" pitchFamily="34" charset="0"/>
            </a:endParaRPr>
          </a:p>
        </p:txBody>
      </p:sp>
      <p:sp>
        <p:nvSpPr>
          <p:cNvPr id="20" name="TextBox 19"/>
          <p:cNvSpPr txBox="1"/>
          <p:nvPr/>
        </p:nvSpPr>
        <p:spPr>
          <a:xfrm>
            <a:off x="285618" y="5163736"/>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#5</a:t>
            </a:r>
            <a:endParaRPr lang="en-US" sz="2400" b="1" dirty="0">
              <a:solidFill>
                <a:schemeClr val="bg1"/>
              </a:solidFill>
              <a:latin typeface="Century Gothic" pitchFamily="34" charset="0"/>
            </a:endParaRPr>
          </a:p>
        </p:txBody>
      </p:sp>
      <p:sp>
        <p:nvSpPr>
          <p:cNvPr id="21" name="TextBox 20"/>
          <p:cNvSpPr txBox="1"/>
          <p:nvPr/>
        </p:nvSpPr>
        <p:spPr>
          <a:xfrm>
            <a:off x="282488" y="1082412"/>
            <a:ext cx="8571648" cy="369332"/>
          </a:xfrm>
          <a:prstGeom prst="rect">
            <a:avLst/>
          </a:prstGeom>
          <a:solidFill>
            <a:schemeClr val="bg1">
              <a:lumMod val="95000"/>
            </a:schemeClr>
          </a:solidFill>
        </p:spPr>
        <p:txBody>
          <a:bodyPr wrap="square" rtlCol="0">
            <a:spAutoFit/>
          </a:bodyPr>
          <a:lstStyle/>
          <a:p>
            <a:pPr algn="ctr"/>
            <a:r>
              <a:rPr lang="en-US" spc="600" dirty="0" smtClean="0">
                <a:latin typeface="Century Gothic" panose="020B0502020202020204" pitchFamily="34" charset="0"/>
                <a:ea typeface="Lato" panose="020F0502020204030203" pitchFamily="34" charset="0"/>
                <a:cs typeface="Lato" panose="020F0502020204030203" pitchFamily="34" charset="0"/>
              </a:rPr>
              <a:t>BUSINESS ISSUES</a:t>
            </a:r>
            <a:endParaRPr lang="en-GB" spc="600" dirty="0">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23791422"/>
      </p:ext>
    </p:extLst>
  </p:cSld>
  <p:clrMapOvr>
    <a:masterClrMapping/>
  </p:clrMapOvr>
  <mc:AlternateContent xmlns:mc="http://schemas.openxmlformats.org/markup-compatibility/2006">
    <mc:Choice xmlns:p14="http://schemas.microsoft.com/office/powerpoint/2010/main" Requires="p14">
      <p:transition spd="slow" p14:dur="2000" advTm="5059"/>
    </mc:Choice>
    <mc:Fallback>
      <p:transition spd="slow" advTm="5059"/>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ktconsultantsusa.com/wp-content/uploads/2012/03/Fotolia_730288_M.jpg"/>
          <p:cNvPicPr>
            <a:picLocks noChangeAspect="1" noChangeArrowheads="1"/>
          </p:cNvPicPr>
          <p:nvPr/>
        </p:nvPicPr>
        <p:blipFill rotWithShape="1">
          <a:blip r:embed="rId2">
            <a:extLst>
              <a:ext uri="{28A0092B-C50C-407E-A947-70E740481C1C}">
                <a14:useLocalDpi xmlns:a14="http://schemas.microsoft.com/office/drawing/2010/main" val="0"/>
              </a:ext>
            </a:extLst>
          </a:blip>
          <a:srcRect r="11360"/>
          <a:stretch/>
        </p:blipFill>
        <p:spPr bwMode="auto">
          <a:xfrm>
            <a:off x="1772" y="0"/>
            <a:ext cx="9142228" cy="687384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282488" y="450205"/>
            <a:ext cx="8571648" cy="646331"/>
          </a:xfrm>
          <a:prstGeom prst="rect">
            <a:avLst/>
          </a:prstGeom>
          <a:solidFill>
            <a:srgbClr val="1F4E79"/>
          </a:solidFill>
        </p:spPr>
        <p:txBody>
          <a:bodyPr wrap="square" rtlCol="0">
            <a:spAutoFit/>
          </a:bodyPr>
          <a:lstStyle/>
          <a:p>
            <a:pPr algn="ctr"/>
            <a:r>
              <a:rPr lang="en-US" sz="3600" b="1" spc="600" dirty="0" smtClean="0">
                <a:solidFill>
                  <a:schemeClr val="bg1"/>
                </a:solidFill>
                <a:latin typeface="Adobe Gothic Std B" panose="020B0800000000000000" pitchFamily="34" charset="-128"/>
                <a:ea typeface="Adobe Gothic Std B" panose="020B0800000000000000" pitchFamily="34" charset="-128"/>
              </a:rPr>
              <a:t>Conclusion</a:t>
            </a:r>
            <a:endParaRPr lang="it-IT" sz="3600" b="1" spc="600" dirty="0" smtClean="0">
              <a:solidFill>
                <a:schemeClr val="bg1"/>
              </a:solidFill>
              <a:latin typeface="Adobe Gothic Std B" panose="020B0800000000000000" pitchFamily="34" charset="-128"/>
              <a:ea typeface="Adobe Gothic Std B" panose="020B0800000000000000" pitchFamily="34" charset="-128"/>
            </a:endParaRPr>
          </a:p>
        </p:txBody>
      </p:sp>
      <p:sp>
        <p:nvSpPr>
          <p:cNvPr id="7" name="Rectangle 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0" name="TextBox 9"/>
          <p:cNvSpPr txBox="1"/>
          <p:nvPr/>
        </p:nvSpPr>
        <p:spPr>
          <a:xfrm>
            <a:off x="1043608" y="2283416"/>
            <a:ext cx="7810528"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T</a:t>
            </a:r>
            <a:r>
              <a:rPr lang="en-US" sz="2400" dirty="0" smtClean="0">
                <a:latin typeface="Century Gothic" panose="020B0502020202020204" pitchFamily="34" charset="0"/>
              </a:rPr>
              <a:t>o </a:t>
            </a:r>
            <a:r>
              <a:rPr lang="id-ID" sz="2400" dirty="0" smtClean="0">
                <a:latin typeface="Century Gothic" panose="020B0502020202020204" pitchFamily="34" charset="0"/>
              </a:rPr>
              <a:t>settle </a:t>
            </a:r>
            <a:r>
              <a:rPr lang="en-US" sz="2400" dirty="0" smtClean="0">
                <a:latin typeface="Century Gothic" panose="020B0502020202020204" pitchFamily="34" charset="0"/>
              </a:rPr>
              <a:t>court </a:t>
            </a:r>
            <a:r>
              <a:rPr lang="en-US" sz="2400" dirty="0">
                <a:latin typeface="Century Gothic" panose="020B0502020202020204" pitchFamily="34" charset="0"/>
              </a:rPr>
              <a:t>process in </a:t>
            </a:r>
            <a:r>
              <a:rPr lang="en-US" sz="2400" dirty="0" err="1" smtClean="0">
                <a:latin typeface="Century Gothic" panose="020B0502020202020204" pitchFamily="34" charset="0"/>
              </a:rPr>
              <a:t>Nakolia</a:t>
            </a:r>
            <a:r>
              <a:rPr lang="id-ID" sz="2400" dirty="0" smtClean="0">
                <a:latin typeface="Century Gothic" panose="020B0502020202020204" pitchFamily="34" charset="0"/>
              </a:rPr>
              <a:t>,</a:t>
            </a:r>
            <a:r>
              <a:rPr lang="en-US" sz="2400" dirty="0" smtClean="0">
                <a:latin typeface="Century Gothic" panose="020B0502020202020204" pitchFamily="34" charset="0"/>
              </a:rPr>
              <a:t> </a:t>
            </a:r>
            <a:r>
              <a:rPr lang="id-ID" sz="2400" dirty="0" smtClean="0">
                <a:latin typeface="Century Gothic" panose="020B0502020202020204" pitchFamily="34" charset="0"/>
              </a:rPr>
              <a:t>ASAP</a:t>
            </a:r>
            <a:endParaRPr lang="en-US" sz="2400" b="1" dirty="0">
              <a:latin typeface="Century Gothic" pitchFamily="34" charset="0"/>
            </a:endParaRPr>
          </a:p>
        </p:txBody>
      </p:sp>
      <p:sp>
        <p:nvSpPr>
          <p:cNvPr id="11" name="TextBox 10"/>
          <p:cNvSpPr txBox="1"/>
          <p:nvPr/>
        </p:nvSpPr>
        <p:spPr>
          <a:xfrm>
            <a:off x="288032" y="2283416"/>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#1</a:t>
            </a:r>
            <a:endParaRPr lang="en-US" sz="2400" b="1" dirty="0">
              <a:solidFill>
                <a:schemeClr val="bg1"/>
              </a:solidFill>
              <a:latin typeface="Century Gothic" pitchFamily="34" charset="0"/>
            </a:endParaRPr>
          </a:p>
        </p:txBody>
      </p:sp>
      <p:sp>
        <p:nvSpPr>
          <p:cNvPr id="12" name="TextBox 11"/>
          <p:cNvSpPr txBox="1"/>
          <p:nvPr/>
        </p:nvSpPr>
        <p:spPr>
          <a:xfrm>
            <a:off x="1049396" y="2973878"/>
            <a:ext cx="7804740"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S</a:t>
            </a:r>
            <a:r>
              <a:rPr lang="en-US" sz="2400" dirty="0" smtClean="0">
                <a:latin typeface="Century Gothic" panose="020B0502020202020204" pitchFamily="34" charset="0"/>
              </a:rPr>
              <a:t>ell </a:t>
            </a:r>
            <a:r>
              <a:rPr lang="en-US" sz="2400" dirty="0">
                <a:latin typeface="Century Gothic" panose="020B0502020202020204" pitchFamily="34" charset="0"/>
              </a:rPr>
              <a:t>off and walk out from </a:t>
            </a:r>
            <a:r>
              <a:rPr lang="en-US" sz="2400" dirty="0" err="1" smtClean="0">
                <a:latin typeface="Century Gothic" panose="020B0502020202020204" pitchFamily="34" charset="0"/>
              </a:rPr>
              <a:t>Ilania</a:t>
            </a:r>
            <a:r>
              <a:rPr lang="en-US" sz="2400" dirty="0" smtClean="0">
                <a:latin typeface="Century Gothic" panose="020B0502020202020204" pitchFamily="34" charset="0"/>
              </a:rPr>
              <a:t>.</a:t>
            </a:r>
            <a:endParaRPr lang="en-US" sz="2400" b="1" dirty="0">
              <a:latin typeface="Century Gothic" pitchFamily="34" charset="0"/>
            </a:endParaRPr>
          </a:p>
        </p:txBody>
      </p:sp>
      <p:sp>
        <p:nvSpPr>
          <p:cNvPr id="13" name="TextBox 12"/>
          <p:cNvSpPr txBox="1"/>
          <p:nvPr/>
        </p:nvSpPr>
        <p:spPr>
          <a:xfrm>
            <a:off x="287396" y="2973879"/>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#2</a:t>
            </a:r>
            <a:endParaRPr lang="en-US" sz="2400" b="1" dirty="0">
              <a:solidFill>
                <a:schemeClr val="bg1"/>
              </a:solidFill>
              <a:latin typeface="Century Gothic" pitchFamily="34" charset="0"/>
            </a:endParaRPr>
          </a:p>
        </p:txBody>
      </p:sp>
      <p:sp>
        <p:nvSpPr>
          <p:cNvPr id="14" name="TextBox 13"/>
          <p:cNvSpPr txBox="1"/>
          <p:nvPr/>
        </p:nvSpPr>
        <p:spPr>
          <a:xfrm>
            <a:off x="1043608" y="3554460"/>
            <a:ext cx="7810528" cy="830997"/>
          </a:xfrm>
          <a:prstGeom prst="rect">
            <a:avLst/>
          </a:prstGeom>
          <a:solidFill>
            <a:schemeClr val="bg1"/>
          </a:solidFill>
        </p:spPr>
        <p:txBody>
          <a:bodyPr wrap="square" rtlCol="0">
            <a:spAutoFit/>
          </a:bodyPr>
          <a:lstStyle/>
          <a:p>
            <a:r>
              <a:rPr lang="en-US" sz="2400" dirty="0">
                <a:latin typeface="Century Gothic" panose="020B0502020202020204" pitchFamily="34" charset="0"/>
              </a:rPr>
              <a:t>C</a:t>
            </a:r>
            <a:r>
              <a:rPr lang="en-US" sz="2400" dirty="0" smtClean="0">
                <a:latin typeface="Century Gothic" panose="020B0502020202020204" pitchFamily="34" charset="0"/>
              </a:rPr>
              <a:t>ontinue </a:t>
            </a:r>
            <a:r>
              <a:rPr lang="en-US" sz="2400" dirty="0">
                <a:latin typeface="Century Gothic" panose="020B0502020202020204" pitchFamily="34" charset="0"/>
              </a:rPr>
              <a:t>to process the shared service center in </a:t>
            </a:r>
            <a:r>
              <a:rPr lang="en-US" sz="2400" dirty="0" err="1" smtClean="0">
                <a:latin typeface="Century Gothic" panose="020B0502020202020204" pitchFamily="34" charset="0"/>
              </a:rPr>
              <a:t>Sadimba</a:t>
            </a:r>
            <a:r>
              <a:rPr lang="en-US" sz="2400" dirty="0" smtClean="0">
                <a:latin typeface="Century Gothic" panose="020B0502020202020204" pitchFamily="34" charset="0"/>
              </a:rPr>
              <a:t>.</a:t>
            </a:r>
            <a:endParaRPr lang="en-US" sz="2400" b="1" dirty="0">
              <a:latin typeface="Century Gothic" pitchFamily="34" charset="0"/>
            </a:endParaRPr>
          </a:p>
        </p:txBody>
      </p:sp>
      <p:sp>
        <p:nvSpPr>
          <p:cNvPr id="16" name="TextBox 15"/>
          <p:cNvSpPr txBox="1"/>
          <p:nvPr/>
        </p:nvSpPr>
        <p:spPr>
          <a:xfrm>
            <a:off x="296026" y="3723330"/>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#3</a:t>
            </a:r>
            <a:endParaRPr lang="en-US" sz="2400" b="1" dirty="0">
              <a:solidFill>
                <a:schemeClr val="bg1"/>
              </a:solidFill>
              <a:latin typeface="Century Gothic" pitchFamily="34" charset="0"/>
            </a:endParaRPr>
          </a:p>
        </p:txBody>
      </p:sp>
      <p:sp>
        <p:nvSpPr>
          <p:cNvPr id="17" name="TextBox 16"/>
          <p:cNvSpPr txBox="1"/>
          <p:nvPr/>
        </p:nvSpPr>
        <p:spPr>
          <a:xfrm>
            <a:off x="1012505" y="4558055"/>
            <a:ext cx="7841631" cy="461665"/>
          </a:xfrm>
          <a:prstGeom prst="rect">
            <a:avLst/>
          </a:prstGeom>
          <a:solidFill>
            <a:schemeClr val="bg1"/>
          </a:solidFill>
        </p:spPr>
        <p:txBody>
          <a:bodyPr wrap="square" rtlCol="0">
            <a:spAutoFit/>
          </a:bodyPr>
          <a:lstStyle/>
          <a:p>
            <a:r>
              <a:rPr lang="en-US" sz="2400" dirty="0" smtClean="0">
                <a:latin typeface="Century Gothic" panose="020B0502020202020204" pitchFamily="34" charset="0"/>
              </a:rPr>
              <a:t>Sell </a:t>
            </a:r>
            <a:r>
              <a:rPr lang="en-US" sz="2400" dirty="0">
                <a:latin typeface="Century Gothic" panose="020B0502020202020204" pitchFamily="34" charset="0"/>
              </a:rPr>
              <a:t>and leaseback the towers in </a:t>
            </a:r>
            <a:r>
              <a:rPr lang="en-US" sz="2400" dirty="0" err="1" smtClean="0">
                <a:latin typeface="Century Gothic" panose="020B0502020202020204" pitchFamily="34" charset="0"/>
              </a:rPr>
              <a:t>Nakolia</a:t>
            </a:r>
            <a:r>
              <a:rPr lang="en-US" sz="2400" dirty="0" smtClean="0">
                <a:latin typeface="Century Gothic" panose="020B0502020202020204" pitchFamily="34" charset="0"/>
              </a:rPr>
              <a:t>.</a:t>
            </a:r>
            <a:endParaRPr lang="en-US" sz="2400" b="1" dirty="0">
              <a:latin typeface="Century Gothic" pitchFamily="34" charset="0"/>
            </a:endParaRPr>
          </a:p>
        </p:txBody>
      </p:sp>
      <p:sp>
        <p:nvSpPr>
          <p:cNvPr id="18" name="TextBox 17"/>
          <p:cNvSpPr txBox="1"/>
          <p:nvPr/>
        </p:nvSpPr>
        <p:spPr>
          <a:xfrm>
            <a:off x="282488" y="4561211"/>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#4</a:t>
            </a:r>
            <a:endParaRPr lang="en-US" sz="2400" b="1" dirty="0">
              <a:solidFill>
                <a:schemeClr val="bg1"/>
              </a:solidFill>
              <a:latin typeface="Century Gothic" pitchFamily="34" charset="0"/>
            </a:endParaRPr>
          </a:p>
        </p:txBody>
      </p:sp>
      <p:sp>
        <p:nvSpPr>
          <p:cNvPr id="19" name="TextBox 18"/>
          <p:cNvSpPr txBox="1"/>
          <p:nvPr/>
        </p:nvSpPr>
        <p:spPr>
          <a:xfrm>
            <a:off x="970964" y="5163736"/>
            <a:ext cx="7886729" cy="461665"/>
          </a:xfrm>
          <a:prstGeom prst="rect">
            <a:avLst/>
          </a:prstGeom>
          <a:solidFill>
            <a:schemeClr val="bg1"/>
          </a:solidFill>
        </p:spPr>
        <p:txBody>
          <a:bodyPr wrap="square" rtlCol="0">
            <a:spAutoFit/>
          </a:bodyPr>
          <a:lstStyle/>
          <a:p>
            <a:r>
              <a:rPr lang="en-US" sz="2400" dirty="0">
                <a:solidFill>
                  <a:schemeClr val="bg1">
                    <a:lumMod val="85000"/>
                  </a:schemeClr>
                </a:solidFill>
                <a:latin typeface="Century Gothic" panose="020B0502020202020204" pitchFamily="34" charset="0"/>
              </a:rPr>
              <a:t>Acquire </a:t>
            </a:r>
            <a:r>
              <a:rPr lang="en-US" sz="2400" dirty="0" err="1" smtClean="0">
                <a:solidFill>
                  <a:schemeClr val="bg1">
                    <a:lumMod val="85000"/>
                  </a:schemeClr>
                </a:solidFill>
                <a:latin typeface="Century Gothic" panose="020B0502020202020204" pitchFamily="34" charset="0"/>
              </a:rPr>
              <a:t>CloudNet</a:t>
            </a:r>
            <a:r>
              <a:rPr lang="en-US" sz="2400" dirty="0" smtClean="0">
                <a:solidFill>
                  <a:schemeClr val="bg1">
                    <a:lumMod val="85000"/>
                  </a:schemeClr>
                </a:solidFill>
                <a:latin typeface="Century Gothic" panose="020B0502020202020204" pitchFamily="34" charset="0"/>
              </a:rPr>
              <a:t> </a:t>
            </a:r>
            <a:r>
              <a:rPr lang="id-ID" sz="2400" dirty="0" smtClean="0">
                <a:solidFill>
                  <a:schemeClr val="bg1">
                    <a:lumMod val="85000"/>
                  </a:schemeClr>
                </a:solidFill>
                <a:latin typeface="Century Gothic" panose="020B0502020202020204" pitchFamily="34" charset="0"/>
              </a:rPr>
              <a:t>=</a:t>
            </a:r>
            <a:r>
              <a:rPr lang="en-US" sz="2400" dirty="0" smtClean="0">
                <a:solidFill>
                  <a:schemeClr val="bg1">
                    <a:lumMod val="85000"/>
                  </a:schemeClr>
                </a:solidFill>
                <a:latin typeface="Century Gothic" panose="020B0502020202020204" pitchFamily="34" charset="0"/>
              </a:rPr>
              <a:t> best </a:t>
            </a:r>
            <a:r>
              <a:rPr lang="en-US" sz="2400" dirty="0">
                <a:solidFill>
                  <a:schemeClr val="bg1">
                    <a:lumMod val="85000"/>
                  </a:schemeClr>
                </a:solidFill>
                <a:latin typeface="Century Gothic" panose="020B0502020202020204" pitchFamily="34" charset="0"/>
              </a:rPr>
              <a:t>strategy to enter </a:t>
            </a:r>
            <a:r>
              <a:rPr lang="en-US" sz="2400" dirty="0" err="1">
                <a:solidFill>
                  <a:schemeClr val="bg1">
                    <a:lumMod val="85000"/>
                  </a:schemeClr>
                </a:solidFill>
                <a:latin typeface="Century Gothic" panose="020B0502020202020204" pitchFamily="34" charset="0"/>
              </a:rPr>
              <a:t>Chininsia</a:t>
            </a:r>
            <a:endParaRPr lang="en-US" sz="2400" b="1" dirty="0">
              <a:solidFill>
                <a:schemeClr val="bg1">
                  <a:lumMod val="85000"/>
                </a:schemeClr>
              </a:solidFill>
              <a:latin typeface="Century Gothic" pitchFamily="34" charset="0"/>
            </a:endParaRPr>
          </a:p>
        </p:txBody>
      </p:sp>
      <p:sp>
        <p:nvSpPr>
          <p:cNvPr id="20" name="TextBox 19"/>
          <p:cNvSpPr txBox="1"/>
          <p:nvPr/>
        </p:nvSpPr>
        <p:spPr>
          <a:xfrm>
            <a:off x="285618" y="5163736"/>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#5</a:t>
            </a:r>
            <a:endParaRPr lang="en-US" sz="2400" b="1" dirty="0">
              <a:solidFill>
                <a:schemeClr val="bg1"/>
              </a:solidFill>
              <a:latin typeface="Century Gothic" pitchFamily="34" charset="0"/>
            </a:endParaRPr>
          </a:p>
        </p:txBody>
      </p:sp>
      <p:sp>
        <p:nvSpPr>
          <p:cNvPr id="21" name="TextBox 20"/>
          <p:cNvSpPr txBox="1"/>
          <p:nvPr/>
        </p:nvSpPr>
        <p:spPr>
          <a:xfrm>
            <a:off x="282488" y="1082412"/>
            <a:ext cx="8571648" cy="369332"/>
          </a:xfrm>
          <a:prstGeom prst="rect">
            <a:avLst/>
          </a:prstGeom>
          <a:solidFill>
            <a:schemeClr val="bg1">
              <a:lumMod val="95000"/>
            </a:schemeClr>
          </a:solidFill>
        </p:spPr>
        <p:txBody>
          <a:bodyPr wrap="square" rtlCol="0">
            <a:spAutoFit/>
          </a:bodyPr>
          <a:lstStyle/>
          <a:p>
            <a:pPr algn="ctr"/>
            <a:r>
              <a:rPr lang="en-US" spc="600" dirty="0" smtClean="0">
                <a:latin typeface="Century Gothic" panose="020B0502020202020204" pitchFamily="34" charset="0"/>
                <a:ea typeface="Lato" panose="020F0502020204030203" pitchFamily="34" charset="0"/>
                <a:cs typeface="Lato" panose="020F0502020204030203" pitchFamily="34" charset="0"/>
              </a:rPr>
              <a:t>BUSINESS ISSUES</a:t>
            </a:r>
            <a:endParaRPr lang="en-GB" spc="600" dirty="0">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07410377"/>
      </p:ext>
    </p:extLst>
  </p:cSld>
  <p:clrMapOvr>
    <a:masterClrMapping/>
  </p:clrMapOvr>
  <mc:AlternateContent xmlns:mc="http://schemas.openxmlformats.org/markup-compatibility/2006">
    <mc:Choice xmlns:p14="http://schemas.microsoft.com/office/powerpoint/2010/main" Requires="p14">
      <p:transition spd="slow" p14:dur="2000" advTm="5830"/>
    </mc:Choice>
    <mc:Fallback>
      <p:transition spd="slow" advTm="583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ktconsultantsusa.com/wp-content/uploads/2012/03/Fotolia_730288_M.jpg"/>
          <p:cNvPicPr>
            <a:picLocks noChangeAspect="1" noChangeArrowheads="1"/>
          </p:cNvPicPr>
          <p:nvPr/>
        </p:nvPicPr>
        <p:blipFill rotWithShape="1">
          <a:blip r:embed="rId2">
            <a:extLst>
              <a:ext uri="{28A0092B-C50C-407E-A947-70E740481C1C}">
                <a14:useLocalDpi xmlns:a14="http://schemas.microsoft.com/office/drawing/2010/main" val="0"/>
              </a:ext>
            </a:extLst>
          </a:blip>
          <a:srcRect r="11360"/>
          <a:stretch/>
        </p:blipFill>
        <p:spPr bwMode="auto">
          <a:xfrm>
            <a:off x="1772" y="0"/>
            <a:ext cx="9142228" cy="687384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282488" y="450205"/>
            <a:ext cx="8571648" cy="646331"/>
          </a:xfrm>
          <a:prstGeom prst="rect">
            <a:avLst/>
          </a:prstGeom>
          <a:solidFill>
            <a:srgbClr val="1F4E79"/>
          </a:solidFill>
        </p:spPr>
        <p:txBody>
          <a:bodyPr wrap="square" rtlCol="0">
            <a:spAutoFit/>
          </a:bodyPr>
          <a:lstStyle/>
          <a:p>
            <a:pPr algn="ctr"/>
            <a:r>
              <a:rPr lang="en-US" sz="3600" b="1" spc="600" dirty="0" smtClean="0">
                <a:solidFill>
                  <a:schemeClr val="bg1"/>
                </a:solidFill>
                <a:latin typeface="Adobe Gothic Std B" panose="020B0800000000000000" pitchFamily="34" charset="-128"/>
                <a:ea typeface="Adobe Gothic Std B" panose="020B0800000000000000" pitchFamily="34" charset="-128"/>
              </a:rPr>
              <a:t>Conclusion</a:t>
            </a:r>
            <a:endParaRPr lang="it-IT" sz="3600" b="1" spc="600" dirty="0" smtClean="0">
              <a:solidFill>
                <a:schemeClr val="bg1"/>
              </a:solidFill>
              <a:latin typeface="Adobe Gothic Std B" panose="020B0800000000000000" pitchFamily="34" charset="-128"/>
              <a:ea typeface="Adobe Gothic Std B" panose="020B0800000000000000" pitchFamily="34" charset="-128"/>
            </a:endParaRPr>
          </a:p>
        </p:txBody>
      </p:sp>
      <p:sp>
        <p:nvSpPr>
          <p:cNvPr id="7" name="Rectangle 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0" name="TextBox 9"/>
          <p:cNvSpPr txBox="1"/>
          <p:nvPr/>
        </p:nvSpPr>
        <p:spPr>
          <a:xfrm>
            <a:off x="1043608" y="2283416"/>
            <a:ext cx="7810528"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T</a:t>
            </a:r>
            <a:r>
              <a:rPr lang="en-US" sz="2400" dirty="0" smtClean="0">
                <a:latin typeface="Century Gothic" panose="020B0502020202020204" pitchFamily="34" charset="0"/>
              </a:rPr>
              <a:t>o </a:t>
            </a:r>
            <a:r>
              <a:rPr lang="id-ID" sz="2400" dirty="0" smtClean="0">
                <a:latin typeface="Century Gothic" panose="020B0502020202020204" pitchFamily="34" charset="0"/>
              </a:rPr>
              <a:t>settle </a:t>
            </a:r>
            <a:r>
              <a:rPr lang="en-US" sz="2400" dirty="0" smtClean="0">
                <a:latin typeface="Century Gothic" panose="020B0502020202020204" pitchFamily="34" charset="0"/>
              </a:rPr>
              <a:t>court </a:t>
            </a:r>
            <a:r>
              <a:rPr lang="en-US" sz="2400" dirty="0">
                <a:latin typeface="Century Gothic" panose="020B0502020202020204" pitchFamily="34" charset="0"/>
              </a:rPr>
              <a:t>process in </a:t>
            </a:r>
            <a:r>
              <a:rPr lang="en-US" sz="2400" dirty="0" err="1" smtClean="0">
                <a:latin typeface="Century Gothic" panose="020B0502020202020204" pitchFamily="34" charset="0"/>
              </a:rPr>
              <a:t>Nakolia</a:t>
            </a:r>
            <a:r>
              <a:rPr lang="id-ID" sz="2400" dirty="0" smtClean="0">
                <a:latin typeface="Century Gothic" panose="020B0502020202020204" pitchFamily="34" charset="0"/>
              </a:rPr>
              <a:t>,</a:t>
            </a:r>
            <a:r>
              <a:rPr lang="en-US" sz="2400" dirty="0" smtClean="0">
                <a:latin typeface="Century Gothic" panose="020B0502020202020204" pitchFamily="34" charset="0"/>
              </a:rPr>
              <a:t> </a:t>
            </a:r>
            <a:r>
              <a:rPr lang="id-ID" sz="2400" dirty="0" smtClean="0">
                <a:latin typeface="Century Gothic" panose="020B0502020202020204" pitchFamily="34" charset="0"/>
              </a:rPr>
              <a:t>ASAP</a:t>
            </a:r>
            <a:endParaRPr lang="en-US" sz="2400" b="1" dirty="0">
              <a:latin typeface="Century Gothic" pitchFamily="34" charset="0"/>
            </a:endParaRPr>
          </a:p>
        </p:txBody>
      </p:sp>
      <p:sp>
        <p:nvSpPr>
          <p:cNvPr id="11" name="TextBox 10"/>
          <p:cNvSpPr txBox="1"/>
          <p:nvPr/>
        </p:nvSpPr>
        <p:spPr>
          <a:xfrm>
            <a:off x="288032" y="2283416"/>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#1</a:t>
            </a:r>
            <a:endParaRPr lang="en-US" sz="2400" b="1" dirty="0">
              <a:solidFill>
                <a:schemeClr val="bg1"/>
              </a:solidFill>
              <a:latin typeface="Century Gothic" pitchFamily="34" charset="0"/>
            </a:endParaRPr>
          </a:p>
        </p:txBody>
      </p:sp>
      <p:sp>
        <p:nvSpPr>
          <p:cNvPr id="12" name="TextBox 11"/>
          <p:cNvSpPr txBox="1"/>
          <p:nvPr/>
        </p:nvSpPr>
        <p:spPr>
          <a:xfrm>
            <a:off x="1049396" y="2973878"/>
            <a:ext cx="7804740"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S</a:t>
            </a:r>
            <a:r>
              <a:rPr lang="en-US" sz="2400" dirty="0" smtClean="0">
                <a:latin typeface="Century Gothic" panose="020B0502020202020204" pitchFamily="34" charset="0"/>
              </a:rPr>
              <a:t>ell </a:t>
            </a:r>
            <a:r>
              <a:rPr lang="en-US" sz="2400" dirty="0">
                <a:latin typeface="Century Gothic" panose="020B0502020202020204" pitchFamily="34" charset="0"/>
              </a:rPr>
              <a:t>off and walk out from </a:t>
            </a:r>
            <a:r>
              <a:rPr lang="en-US" sz="2400" dirty="0" err="1" smtClean="0">
                <a:latin typeface="Century Gothic" panose="020B0502020202020204" pitchFamily="34" charset="0"/>
              </a:rPr>
              <a:t>Ilania</a:t>
            </a:r>
            <a:r>
              <a:rPr lang="en-US" sz="2400" dirty="0" smtClean="0">
                <a:latin typeface="Century Gothic" panose="020B0502020202020204" pitchFamily="34" charset="0"/>
              </a:rPr>
              <a:t>.</a:t>
            </a:r>
            <a:endParaRPr lang="en-US" sz="2400" b="1" dirty="0">
              <a:latin typeface="Century Gothic" pitchFamily="34" charset="0"/>
            </a:endParaRPr>
          </a:p>
        </p:txBody>
      </p:sp>
      <p:sp>
        <p:nvSpPr>
          <p:cNvPr id="13" name="TextBox 12"/>
          <p:cNvSpPr txBox="1"/>
          <p:nvPr/>
        </p:nvSpPr>
        <p:spPr>
          <a:xfrm>
            <a:off x="287396" y="2973879"/>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#2</a:t>
            </a:r>
            <a:endParaRPr lang="en-US" sz="2400" b="1" dirty="0">
              <a:solidFill>
                <a:schemeClr val="bg1"/>
              </a:solidFill>
              <a:latin typeface="Century Gothic" pitchFamily="34" charset="0"/>
            </a:endParaRPr>
          </a:p>
        </p:txBody>
      </p:sp>
      <p:sp>
        <p:nvSpPr>
          <p:cNvPr id="14" name="TextBox 13"/>
          <p:cNvSpPr txBox="1"/>
          <p:nvPr/>
        </p:nvSpPr>
        <p:spPr>
          <a:xfrm>
            <a:off x="1043608" y="3554460"/>
            <a:ext cx="7810528" cy="830997"/>
          </a:xfrm>
          <a:prstGeom prst="rect">
            <a:avLst/>
          </a:prstGeom>
          <a:solidFill>
            <a:schemeClr val="bg1"/>
          </a:solidFill>
        </p:spPr>
        <p:txBody>
          <a:bodyPr wrap="square" rtlCol="0">
            <a:spAutoFit/>
          </a:bodyPr>
          <a:lstStyle/>
          <a:p>
            <a:r>
              <a:rPr lang="en-US" sz="2400" dirty="0">
                <a:latin typeface="Century Gothic" panose="020B0502020202020204" pitchFamily="34" charset="0"/>
              </a:rPr>
              <a:t>C</a:t>
            </a:r>
            <a:r>
              <a:rPr lang="en-US" sz="2400" dirty="0" smtClean="0">
                <a:latin typeface="Century Gothic" panose="020B0502020202020204" pitchFamily="34" charset="0"/>
              </a:rPr>
              <a:t>ontinue </a:t>
            </a:r>
            <a:r>
              <a:rPr lang="en-US" sz="2400" dirty="0">
                <a:latin typeface="Century Gothic" panose="020B0502020202020204" pitchFamily="34" charset="0"/>
              </a:rPr>
              <a:t>to process the shared service center in </a:t>
            </a:r>
            <a:r>
              <a:rPr lang="en-US" sz="2400" dirty="0" err="1" smtClean="0">
                <a:latin typeface="Century Gothic" panose="020B0502020202020204" pitchFamily="34" charset="0"/>
              </a:rPr>
              <a:t>Sadimba</a:t>
            </a:r>
            <a:r>
              <a:rPr lang="en-US" sz="2400" dirty="0" smtClean="0">
                <a:latin typeface="Century Gothic" panose="020B0502020202020204" pitchFamily="34" charset="0"/>
              </a:rPr>
              <a:t>.</a:t>
            </a:r>
            <a:endParaRPr lang="en-US" sz="2400" b="1" dirty="0">
              <a:latin typeface="Century Gothic" pitchFamily="34" charset="0"/>
            </a:endParaRPr>
          </a:p>
        </p:txBody>
      </p:sp>
      <p:sp>
        <p:nvSpPr>
          <p:cNvPr id="16" name="TextBox 15"/>
          <p:cNvSpPr txBox="1"/>
          <p:nvPr/>
        </p:nvSpPr>
        <p:spPr>
          <a:xfrm>
            <a:off x="296026" y="3723330"/>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#3</a:t>
            </a:r>
            <a:endParaRPr lang="en-US" sz="2400" b="1" dirty="0">
              <a:solidFill>
                <a:schemeClr val="bg1"/>
              </a:solidFill>
              <a:latin typeface="Century Gothic" pitchFamily="34" charset="0"/>
            </a:endParaRPr>
          </a:p>
        </p:txBody>
      </p:sp>
      <p:sp>
        <p:nvSpPr>
          <p:cNvPr id="17" name="TextBox 16"/>
          <p:cNvSpPr txBox="1"/>
          <p:nvPr/>
        </p:nvSpPr>
        <p:spPr>
          <a:xfrm>
            <a:off x="1012505" y="4558055"/>
            <a:ext cx="7841631" cy="461665"/>
          </a:xfrm>
          <a:prstGeom prst="rect">
            <a:avLst/>
          </a:prstGeom>
          <a:solidFill>
            <a:schemeClr val="bg1"/>
          </a:solidFill>
        </p:spPr>
        <p:txBody>
          <a:bodyPr wrap="square" rtlCol="0">
            <a:spAutoFit/>
          </a:bodyPr>
          <a:lstStyle/>
          <a:p>
            <a:r>
              <a:rPr lang="en-US" sz="2400" dirty="0" smtClean="0">
                <a:latin typeface="Century Gothic" panose="020B0502020202020204" pitchFamily="34" charset="0"/>
              </a:rPr>
              <a:t>Sell </a:t>
            </a:r>
            <a:r>
              <a:rPr lang="en-US" sz="2400" dirty="0">
                <a:latin typeface="Century Gothic" panose="020B0502020202020204" pitchFamily="34" charset="0"/>
              </a:rPr>
              <a:t>and leaseback the towers in </a:t>
            </a:r>
            <a:r>
              <a:rPr lang="en-US" sz="2400" dirty="0" err="1" smtClean="0">
                <a:latin typeface="Century Gothic" panose="020B0502020202020204" pitchFamily="34" charset="0"/>
              </a:rPr>
              <a:t>Nakolia</a:t>
            </a:r>
            <a:r>
              <a:rPr lang="en-US" sz="2400" dirty="0" smtClean="0">
                <a:latin typeface="Century Gothic" panose="020B0502020202020204" pitchFamily="34" charset="0"/>
              </a:rPr>
              <a:t>.</a:t>
            </a:r>
            <a:endParaRPr lang="en-US" sz="2400" b="1" dirty="0">
              <a:latin typeface="Century Gothic" pitchFamily="34" charset="0"/>
            </a:endParaRPr>
          </a:p>
        </p:txBody>
      </p:sp>
      <p:sp>
        <p:nvSpPr>
          <p:cNvPr id="18" name="TextBox 17"/>
          <p:cNvSpPr txBox="1"/>
          <p:nvPr/>
        </p:nvSpPr>
        <p:spPr>
          <a:xfrm>
            <a:off x="282488" y="4561211"/>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#4</a:t>
            </a:r>
            <a:endParaRPr lang="en-US" sz="2400" b="1" dirty="0">
              <a:solidFill>
                <a:schemeClr val="bg1"/>
              </a:solidFill>
              <a:latin typeface="Century Gothic" pitchFamily="34" charset="0"/>
            </a:endParaRPr>
          </a:p>
        </p:txBody>
      </p:sp>
      <p:sp>
        <p:nvSpPr>
          <p:cNvPr id="19" name="TextBox 18"/>
          <p:cNvSpPr txBox="1"/>
          <p:nvPr/>
        </p:nvSpPr>
        <p:spPr>
          <a:xfrm>
            <a:off x="970964" y="5163736"/>
            <a:ext cx="7886729"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Acquire </a:t>
            </a:r>
            <a:r>
              <a:rPr lang="en-US" sz="2400" dirty="0" err="1" smtClean="0">
                <a:latin typeface="Century Gothic" panose="020B0502020202020204" pitchFamily="34" charset="0"/>
              </a:rPr>
              <a:t>CloudNet</a:t>
            </a:r>
            <a:r>
              <a:rPr lang="en-US" sz="2400" dirty="0" smtClean="0">
                <a:latin typeface="Century Gothic" panose="020B0502020202020204" pitchFamily="34" charset="0"/>
              </a:rPr>
              <a:t> </a:t>
            </a:r>
            <a:r>
              <a:rPr lang="id-ID" sz="2400" dirty="0" smtClean="0">
                <a:latin typeface="Century Gothic" panose="020B0502020202020204" pitchFamily="34" charset="0"/>
              </a:rPr>
              <a:t>=</a:t>
            </a:r>
            <a:r>
              <a:rPr lang="en-US" sz="2400" dirty="0" smtClean="0">
                <a:latin typeface="Century Gothic" panose="020B0502020202020204" pitchFamily="34" charset="0"/>
              </a:rPr>
              <a:t> best </a:t>
            </a:r>
            <a:r>
              <a:rPr lang="en-US" sz="2400" dirty="0">
                <a:latin typeface="Century Gothic" panose="020B0502020202020204" pitchFamily="34" charset="0"/>
              </a:rPr>
              <a:t>strategy to enter </a:t>
            </a:r>
            <a:r>
              <a:rPr lang="en-US" sz="2400" dirty="0" err="1">
                <a:latin typeface="Century Gothic" panose="020B0502020202020204" pitchFamily="34" charset="0"/>
              </a:rPr>
              <a:t>Chininsia</a:t>
            </a:r>
            <a:endParaRPr lang="en-US" sz="2400" b="1" dirty="0">
              <a:latin typeface="Century Gothic" pitchFamily="34" charset="0"/>
            </a:endParaRPr>
          </a:p>
        </p:txBody>
      </p:sp>
      <p:sp>
        <p:nvSpPr>
          <p:cNvPr id="20" name="TextBox 19"/>
          <p:cNvSpPr txBox="1"/>
          <p:nvPr/>
        </p:nvSpPr>
        <p:spPr>
          <a:xfrm>
            <a:off x="285618" y="5163736"/>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#5</a:t>
            </a:r>
            <a:endParaRPr lang="en-US" sz="2400" b="1" dirty="0">
              <a:solidFill>
                <a:schemeClr val="bg1"/>
              </a:solidFill>
              <a:latin typeface="Century Gothic" pitchFamily="34" charset="0"/>
            </a:endParaRPr>
          </a:p>
        </p:txBody>
      </p:sp>
      <p:sp>
        <p:nvSpPr>
          <p:cNvPr id="21" name="TextBox 20"/>
          <p:cNvSpPr txBox="1"/>
          <p:nvPr/>
        </p:nvSpPr>
        <p:spPr>
          <a:xfrm>
            <a:off x="282488" y="1082412"/>
            <a:ext cx="8571648" cy="369332"/>
          </a:xfrm>
          <a:prstGeom prst="rect">
            <a:avLst/>
          </a:prstGeom>
          <a:solidFill>
            <a:schemeClr val="bg1">
              <a:lumMod val="95000"/>
            </a:schemeClr>
          </a:solidFill>
        </p:spPr>
        <p:txBody>
          <a:bodyPr wrap="square" rtlCol="0">
            <a:spAutoFit/>
          </a:bodyPr>
          <a:lstStyle/>
          <a:p>
            <a:pPr algn="ctr"/>
            <a:r>
              <a:rPr lang="en-US" spc="600" dirty="0" smtClean="0">
                <a:latin typeface="Century Gothic" panose="020B0502020202020204" pitchFamily="34" charset="0"/>
                <a:ea typeface="Lato" panose="020F0502020204030203" pitchFamily="34" charset="0"/>
                <a:cs typeface="Lato" panose="020F0502020204030203" pitchFamily="34" charset="0"/>
              </a:rPr>
              <a:t>BUSINESS ISSUES</a:t>
            </a:r>
            <a:endParaRPr lang="en-GB" spc="600" dirty="0">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04970039"/>
      </p:ext>
    </p:extLst>
  </p:cSld>
  <p:clrMapOvr>
    <a:masterClrMapping/>
  </p:clrMapOvr>
  <mc:AlternateContent xmlns:mc="http://schemas.openxmlformats.org/markup-compatibility/2006">
    <mc:Choice xmlns:p14="http://schemas.microsoft.com/office/powerpoint/2010/main" Requires="p14">
      <p:transition spd="slow" p14:dur="2000" advTm="5035"/>
    </mc:Choice>
    <mc:Fallback>
      <p:transition spd="slow" advTm="5035"/>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ktconsultantsusa.com/wp-content/uploads/2012/03/Fotolia_730288_M.jpg"/>
          <p:cNvPicPr>
            <a:picLocks noChangeAspect="1" noChangeArrowheads="1"/>
          </p:cNvPicPr>
          <p:nvPr/>
        </p:nvPicPr>
        <p:blipFill rotWithShape="1">
          <a:blip r:embed="rId2">
            <a:extLst>
              <a:ext uri="{28A0092B-C50C-407E-A947-70E740481C1C}">
                <a14:useLocalDpi xmlns:a14="http://schemas.microsoft.com/office/drawing/2010/main" val="0"/>
              </a:ext>
            </a:extLst>
          </a:blip>
          <a:srcRect r="11360"/>
          <a:stretch/>
        </p:blipFill>
        <p:spPr bwMode="auto">
          <a:xfrm>
            <a:off x="1772" y="0"/>
            <a:ext cx="9142228" cy="68738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0" name="TextBox 9"/>
          <p:cNvSpPr txBox="1"/>
          <p:nvPr/>
        </p:nvSpPr>
        <p:spPr>
          <a:xfrm>
            <a:off x="1023710" y="2738538"/>
            <a:ext cx="7810528" cy="461665"/>
          </a:xfrm>
          <a:prstGeom prst="rect">
            <a:avLst/>
          </a:prstGeom>
          <a:solidFill>
            <a:schemeClr val="bg1"/>
          </a:solidFill>
        </p:spPr>
        <p:txBody>
          <a:bodyPr wrap="square" rtlCol="0">
            <a:spAutoFit/>
          </a:bodyPr>
          <a:lstStyle/>
          <a:p>
            <a:r>
              <a:rPr lang="en-US" sz="2400" dirty="0" smtClean="0">
                <a:latin typeface="Century Gothic" pitchFamily="34" charset="0"/>
              </a:rPr>
              <a:t>Have two ways communication.</a:t>
            </a:r>
            <a:endParaRPr lang="en-US" sz="2400" dirty="0">
              <a:latin typeface="Century Gothic" pitchFamily="34" charset="0"/>
            </a:endParaRPr>
          </a:p>
        </p:txBody>
      </p:sp>
      <p:sp>
        <p:nvSpPr>
          <p:cNvPr id="11" name="TextBox 10"/>
          <p:cNvSpPr txBox="1"/>
          <p:nvPr/>
        </p:nvSpPr>
        <p:spPr>
          <a:xfrm>
            <a:off x="268134" y="2738538"/>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#1</a:t>
            </a:r>
            <a:endParaRPr lang="en-US" sz="2400" b="1" dirty="0">
              <a:solidFill>
                <a:schemeClr val="bg1"/>
              </a:solidFill>
              <a:latin typeface="Century Gothic" pitchFamily="34" charset="0"/>
            </a:endParaRPr>
          </a:p>
        </p:txBody>
      </p:sp>
      <p:sp>
        <p:nvSpPr>
          <p:cNvPr id="12" name="TextBox 11"/>
          <p:cNvSpPr txBox="1"/>
          <p:nvPr/>
        </p:nvSpPr>
        <p:spPr>
          <a:xfrm>
            <a:off x="1029498" y="3429000"/>
            <a:ext cx="7804740" cy="461665"/>
          </a:xfrm>
          <a:prstGeom prst="rect">
            <a:avLst/>
          </a:prstGeom>
          <a:solidFill>
            <a:schemeClr val="bg1"/>
          </a:solidFill>
        </p:spPr>
        <p:txBody>
          <a:bodyPr wrap="square" rtlCol="0">
            <a:spAutoFit/>
          </a:bodyPr>
          <a:lstStyle/>
          <a:p>
            <a:r>
              <a:rPr lang="en-US" sz="2400" dirty="0" smtClean="0">
                <a:latin typeface="Century Gothic" panose="020B0502020202020204" pitchFamily="34" charset="0"/>
              </a:rPr>
              <a:t>Privacy Protection.</a:t>
            </a:r>
            <a:endParaRPr lang="en-US" sz="2400" b="1" dirty="0">
              <a:latin typeface="Century Gothic" pitchFamily="34" charset="0"/>
            </a:endParaRPr>
          </a:p>
        </p:txBody>
      </p:sp>
      <p:sp>
        <p:nvSpPr>
          <p:cNvPr id="13" name="TextBox 12"/>
          <p:cNvSpPr txBox="1"/>
          <p:nvPr/>
        </p:nvSpPr>
        <p:spPr>
          <a:xfrm>
            <a:off x="267498" y="3429001"/>
            <a:ext cx="542136"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#2</a:t>
            </a:r>
            <a:endParaRPr lang="en-US" sz="2400" b="1" dirty="0">
              <a:solidFill>
                <a:schemeClr val="bg1"/>
              </a:solidFill>
              <a:latin typeface="Century Gothic" pitchFamily="34" charset="0"/>
            </a:endParaRPr>
          </a:p>
        </p:txBody>
      </p:sp>
      <p:sp>
        <p:nvSpPr>
          <p:cNvPr id="14" name="TextBox 13"/>
          <p:cNvSpPr txBox="1"/>
          <p:nvPr/>
        </p:nvSpPr>
        <p:spPr>
          <a:xfrm>
            <a:off x="282488" y="450205"/>
            <a:ext cx="8571648" cy="646331"/>
          </a:xfrm>
          <a:prstGeom prst="rect">
            <a:avLst/>
          </a:prstGeom>
          <a:solidFill>
            <a:srgbClr val="1F4E79"/>
          </a:solidFill>
        </p:spPr>
        <p:txBody>
          <a:bodyPr wrap="square" rtlCol="0">
            <a:spAutoFit/>
          </a:bodyPr>
          <a:lstStyle/>
          <a:p>
            <a:pPr algn="ctr"/>
            <a:r>
              <a:rPr lang="en-US" sz="3600" b="1" spc="600" dirty="0" smtClean="0">
                <a:solidFill>
                  <a:schemeClr val="bg1"/>
                </a:solidFill>
                <a:latin typeface="Adobe Gothic Std B" panose="020B0800000000000000" pitchFamily="34" charset="-128"/>
                <a:ea typeface="Adobe Gothic Std B" panose="020B0800000000000000" pitchFamily="34" charset="-128"/>
              </a:rPr>
              <a:t>Conclusion</a:t>
            </a:r>
            <a:endParaRPr lang="it-IT" sz="3600" b="1" spc="600" dirty="0" smtClean="0">
              <a:solidFill>
                <a:schemeClr val="bg1"/>
              </a:solidFill>
              <a:latin typeface="Adobe Gothic Std B" panose="020B0800000000000000" pitchFamily="34" charset="-128"/>
              <a:ea typeface="Adobe Gothic Std B" panose="020B0800000000000000" pitchFamily="34" charset="-128"/>
            </a:endParaRPr>
          </a:p>
        </p:txBody>
      </p:sp>
      <p:sp>
        <p:nvSpPr>
          <p:cNvPr id="16" name="TextBox 15"/>
          <p:cNvSpPr txBox="1"/>
          <p:nvPr/>
        </p:nvSpPr>
        <p:spPr>
          <a:xfrm>
            <a:off x="282488" y="1082412"/>
            <a:ext cx="8571648" cy="369332"/>
          </a:xfrm>
          <a:prstGeom prst="rect">
            <a:avLst/>
          </a:prstGeom>
          <a:solidFill>
            <a:schemeClr val="bg1">
              <a:lumMod val="95000"/>
            </a:schemeClr>
          </a:solidFill>
        </p:spPr>
        <p:txBody>
          <a:bodyPr wrap="square" rtlCol="0">
            <a:spAutoFit/>
          </a:bodyPr>
          <a:lstStyle/>
          <a:p>
            <a:pPr algn="ctr"/>
            <a:r>
              <a:rPr lang="en-US" spc="600" dirty="0" smtClean="0">
                <a:latin typeface="Century Gothic" panose="020B0502020202020204" pitchFamily="34" charset="0"/>
                <a:ea typeface="Lato" panose="020F0502020204030203" pitchFamily="34" charset="0"/>
                <a:cs typeface="Lato" panose="020F0502020204030203" pitchFamily="34" charset="0"/>
              </a:rPr>
              <a:t>ETHICAL ISSUES</a:t>
            </a:r>
            <a:endParaRPr lang="en-GB" spc="600" dirty="0">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10586454"/>
      </p:ext>
    </p:extLst>
  </p:cSld>
  <p:clrMapOvr>
    <a:masterClrMapping/>
  </p:clrMapOvr>
  <mc:AlternateContent xmlns:mc="http://schemas.openxmlformats.org/markup-compatibility/2006">
    <mc:Choice xmlns:p14="http://schemas.microsoft.com/office/powerpoint/2010/main" Requires="p14">
      <p:transition spd="slow" p14:dur="2000" advTm="18891"/>
    </mc:Choice>
    <mc:Fallback>
      <p:transition spd="slow" advTm="18891"/>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rmsolutions.net/wp-content/uploads/2012/04/Teleco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5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09800" y="2436880"/>
            <a:ext cx="6711621" cy="1525520"/>
          </a:xfrm>
          <a:prstGeom prst="rect">
            <a:avLst/>
          </a:prstGeom>
          <a:solidFill>
            <a:schemeClr val="bg1"/>
          </a:solid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latin typeface="Adobe Gothic Std B" panose="020B0800000000000000" pitchFamily="34" charset="-128"/>
                <a:ea typeface="Adobe Gothic Std B" panose="020B0800000000000000" pitchFamily="34" charset="-128"/>
              </a:rPr>
              <a:t>MCOM COMPANY REPORT</a:t>
            </a:r>
          </a:p>
          <a:p>
            <a:pPr algn="ctr"/>
            <a:r>
              <a:rPr lang="en-US" sz="2000" i="1" dirty="0" smtClean="0">
                <a:solidFill>
                  <a:schemeClr val="tx2"/>
                </a:solidFill>
                <a:latin typeface="Adobe Garamond Pro" panose="02020502060506020403" pitchFamily="18" charset="0"/>
                <a:ea typeface="Adobe Fan Heiti Std B" panose="020B0700000000000000" pitchFamily="34" charset="-128"/>
              </a:rPr>
              <a:t>Issues &amp; Recommendation</a:t>
            </a:r>
            <a:r>
              <a:rPr lang="id-ID" sz="2000" i="1" dirty="0" smtClean="0">
                <a:solidFill>
                  <a:schemeClr val="tx2"/>
                </a:solidFill>
                <a:latin typeface="Adobe Garamond Pro" panose="02020502060506020403" pitchFamily="18" charset="0"/>
                <a:ea typeface="Adobe Fan Heiti Std B" panose="020B0700000000000000" pitchFamily="34" charset="-128"/>
              </a:rPr>
              <a:t>s</a:t>
            </a:r>
            <a:endParaRPr lang="id-ID" sz="2400" i="1" dirty="0">
              <a:solidFill>
                <a:schemeClr val="tx2"/>
              </a:solidFill>
              <a:latin typeface="Adobe Garamond Pro" panose="02020502060506020403" pitchFamily="18" charset="0"/>
              <a:ea typeface="Adobe Fan Heiti Std B" panose="020B0700000000000000" pitchFamily="34" charset="-128"/>
            </a:endParaRPr>
          </a:p>
        </p:txBody>
      </p:sp>
      <p:sp>
        <p:nvSpPr>
          <p:cNvPr id="4" name="Rectangle 3"/>
          <p:cNvSpPr/>
          <p:nvPr/>
        </p:nvSpPr>
        <p:spPr>
          <a:xfrm>
            <a:off x="0" y="2438400"/>
            <a:ext cx="838200" cy="1600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36460" y="2436880"/>
            <a:ext cx="609600" cy="1600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44321" y="2436880"/>
            <a:ext cx="342900" cy="1600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5" name="Rectangle 14"/>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Tree>
    <p:extLst>
      <p:ext uri="{BB962C8B-B14F-4D97-AF65-F5344CB8AC3E}">
        <p14:creationId xmlns:p14="http://schemas.microsoft.com/office/powerpoint/2010/main" val="13955758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http://static5.businessinsider.com/image/53b2a851eab8ea8541d61a16/heres-how-boko-haram-is-outsmarting-us-efforts-to-choke-the-terror-groups-financ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 y="-60502"/>
            <a:ext cx="9226067" cy="69185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55393" y="264056"/>
            <a:ext cx="8457275" cy="5832648"/>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19689" y="1384315"/>
            <a:ext cx="7728681" cy="3785652"/>
          </a:xfrm>
          <a:prstGeom prst="rect">
            <a:avLst/>
          </a:prstGeom>
          <a:noFill/>
        </p:spPr>
        <p:txBody>
          <a:bodyPr wrap="square" rtlCol="0">
            <a:spAutoFit/>
          </a:bodyPr>
          <a:lstStyle/>
          <a:p>
            <a:pPr algn="ctr"/>
            <a:r>
              <a:rPr lang="en-US" sz="6000" b="1" dirty="0" smtClean="0">
                <a:ln w="3175">
                  <a:solidFill>
                    <a:schemeClr val="bg1">
                      <a:lumMod val="95000"/>
                    </a:schemeClr>
                  </a:solidFill>
                </a:ln>
                <a:latin typeface="Century Gothic" panose="020B0502020202020204" pitchFamily="34" charset="0"/>
              </a:rPr>
              <a:t>APPENDIX</a:t>
            </a:r>
          </a:p>
          <a:p>
            <a:pPr algn="ctr"/>
            <a:r>
              <a:rPr lang="en-US" sz="6000" b="1" dirty="0" smtClean="0">
                <a:ln w="3175">
                  <a:solidFill>
                    <a:schemeClr val="bg1">
                      <a:lumMod val="95000"/>
                    </a:schemeClr>
                  </a:solidFill>
                </a:ln>
                <a:latin typeface="Century Gothic" panose="020B0502020202020204" pitchFamily="34" charset="0"/>
              </a:rPr>
              <a:t>Security crisis &amp; legal wrangling in </a:t>
            </a:r>
            <a:r>
              <a:rPr lang="en-US" sz="6000" b="1" dirty="0" err="1" smtClean="0">
                <a:ln w="3175">
                  <a:solidFill>
                    <a:schemeClr val="bg1">
                      <a:lumMod val="95000"/>
                    </a:schemeClr>
                  </a:solidFill>
                </a:ln>
                <a:latin typeface="Century Gothic" panose="020B0502020202020204" pitchFamily="34" charset="0"/>
              </a:rPr>
              <a:t>Nakolia</a:t>
            </a:r>
            <a:endParaRPr lang="id-ID" sz="6000" b="1" dirty="0">
              <a:ln w="3175">
                <a:solidFill>
                  <a:schemeClr val="bg1">
                    <a:lumMod val="95000"/>
                  </a:schemeClr>
                </a:solidFill>
              </a:ln>
              <a:latin typeface="Century Gothic" panose="020B0502020202020204" pitchFamily="34" charset="0"/>
            </a:endParaRPr>
          </a:p>
        </p:txBody>
      </p:sp>
      <p:sp>
        <p:nvSpPr>
          <p:cNvPr id="25" name="Rectangle 24"/>
          <p:cNvSpPr/>
          <p:nvPr/>
        </p:nvSpPr>
        <p:spPr>
          <a:xfrm>
            <a:off x="-7601"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0" y="450205"/>
            <a:ext cx="8220520"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Appendix: </a:t>
            </a:r>
            <a:r>
              <a:rPr lang="en-US" sz="2400" b="1" dirty="0">
                <a:solidFill>
                  <a:schemeClr val="bg1"/>
                </a:solidFill>
                <a:latin typeface="Century Gothic" pitchFamily="34" charset="0"/>
              </a:rPr>
              <a:t>Security Crisis &amp; Legal Wrangling in </a:t>
            </a:r>
            <a:r>
              <a:rPr lang="en-US" sz="2400" b="1" dirty="0" err="1" smtClean="0">
                <a:solidFill>
                  <a:schemeClr val="bg1"/>
                </a:solidFill>
                <a:latin typeface="Century Gothic" pitchFamily="34" charset="0"/>
              </a:rPr>
              <a:t>Nakolia</a:t>
            </a:r>
            <a:endParaRPr lang="en-US" sz="2400" b="1" dirty="0">
              <a:solidFill>
                <a:schemeClr val="bg1"/>
              </a:solidFill>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4" name="TextBox 43"/>
          <p:cNvSpPr txBox="1"/>
          <p:nvPr/>
        </p:nvSpPr>
        <p:spPr>
          <a:xfrm>
            <a:off x="0" y="911870"/>
            <a:ext cx="6058069" cy="369332"/>
          </a:xfrm>
          <a:prstGeom prst="rect">
            <a:avLst/>
          </a:prstGeom>
          <a:solidFill>
            <a:schemeClr val="bg1"/>
          </a:solidFill>
        </p:spPr>
        <p:txBody>
          <a:bodyPr wrap="none" rtlCol="0">
            <a:spAutoFit/>
          </a:bodyPr>
          <a:lstStyle/>
          <a:p>
            <a:r>
              <a:rPr lang="en-US" b="1" dirty="0" smtClean="0">
                <a:latin typeface="Century Gothic" pitchFamily="34" charset="0"/>
              </a:rPr>
              <a:t>Noncompliance lead</a:t>
            </a:r>
            <a:r>
              <a:rPr lang="id-ID" b="1" dirty="0" smtClean="0">
                <a:latin typeface="Century Gothic" pitchFamily="34" charset="0"/>
              </a:rPr>
              <a:t>ing</a:t>
            </a:r>
            <a:r>
              <a:rPr lang="en-US" b="1" dirty="0" smtClean="0">
                <a:latin typeface="Century Gothic" pitchFamily="34" charset="0"/>
              </a:rPr>
              <a:t> to </a:t>
            </a:r>
            <a:r>
              <a:rPr lang="en-US" b="1" dirty="0">
                <a:latin typeface="Century Gothic" pitchFamily="34" charset="0"/>
              </a:rPr>
              <a:t>fine and </a:t>
            </a:r>
            <a:r>
              <a:rPr lang="id-ID" b="1" dirty="0" smtClean="0">
                <a:latin typeface="Century Gothic" pitchFamily="34" charset="0"/>
              </a:rPr>
              <a:t>tarnished image</a:t>
            </a:r>
            <a:endParaRPr lang="en-US" b="1" dirty="0">
              <a:latin typeface="Century Gothic" pitchFamily="34" charset="0"/>
            </a:endParaRPr>
          </a:p>
        </p:txBody>
      </p:sp>
    </p:spTree>
    <p:extLst>
      <p:ext uri="{BB962C8B-B14F-4D97-AF65-F5344CB8AC3E}">
        <p14:creationId xmlns:p14="http://schemas.microsoft.com/office/powerpoint/2010/main" val="34774169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01" y="325896"/>
            <a:ext cx="576064" cy="64633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568463" y="325896"/>
            <a:ext cx="2392001" cy="646331"/>
          </a:xfrm>
          <a:prstGeom prst="rect">
            <a:avLst/>
          </a:prstGeom>
          <a:solidFill>
            <a:srgbClr val="00B050"/>
          </a:solidFill>
        </p:spPr>
        <p:txBody>
          <a:bodyPr wrap="none" rtlCol="0">
            <a:spAutoFit/>
          </a:bodyPr>
          <a:lstStyle/>
          <a:p>
            <a:r>
              <a:rPr lang="en-US" sz="3600" b="1" dirty="0" smtClean="0">
                <a:solidFill>
                  <a:schemeClr val="bg1"/>
                </a:solidFill>
                <a:latin typeface="Century Gothic" pitchFamily="34" charset="0"/>
              </a:rPr>
              <a:t>APPENDIX</a:t>
            </a:r>
            <a:endParaRPr lang="id-ID" sz="3600" b="1" dirty="0" smtClean="0">
              <a:solidFill>
                <a:schemeClr val="bg1"/>
              </a:solidFill>
              <a:latin typeface="Century Gothic" pitchFamily="34" charset="0"/>
            </a:endParaRPr>
          </a:p>
        </p:txBody>
      </p:sp>
      <p:sp>
        <p:nvSpPr>
          <p:cNvPr id="6" name="Rectangle 5"/>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3" name="Rectangle 12"/>
          <p:cNvSpPr/>
          <p:nvPr/>
        </p:nvSpPr>
        <p:spPr>
          <a:xfrm>
            <a:off x="-7601"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4" name="Rectangle 13"/>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6" name="Rectangle 15"/>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7" name="Rectangle 16"/>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8" name="Rectangle 17"/>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pic>
        <p:nvPicPr>
          <p:cNvPr id="19" name="Picture 18"/>
          <p:cNvPicPr>
            <a:picLocks noChangeAspect="1"/>
          </p:cNvPicPr>
          <p:nvPr/>
        </p:nvPicPr>
        <p:blipFill>
          <a:blip r:embed="rId2"/>
          <a:stretch>
            <a:fillRect/>
          </a:stretch>
        </p:blipFill>
        <p:spPr>
          <a:xfrm>
            <a:off x="294729" y="2476142"/>
            <a:ext cx="8554541" cy="1905715"/>
          </a:xfrm>
          <a:prstGeom prst="rect">
            <a:avLst/>
          </a:prstGeom>
        </p:spPr>
      </p:pic>
    </p:spTree>
    <p:extLst>
      <p:ext uri="{BB962C8B-B14F-4D97-AF65-F5344CB8AC3E}">
        <p14:creationId xmlns:p14="http://schemas.microsoft.com/office/powerpoint/2010/main" val="22546727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01" y="325896"/>
            <a:ext cx="576064" cy="64633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568463" y="325896"/>
            <a:ext cx="2392001" cy="646331"/>
          </a:xfrm>
          <a:prstGeom prst="rect">
            <a:avLst/>
          </a:prstGeom>
          <a:solidFill>
            <a:srgbClr val="00B050"/>
          </a:solidFill>
        </p:spPr>
        <p:txBody>
          <a:bodyPr wrap="none" rtlCol="0">
            <a:spAutoFit/>
          </a:bodyPr>
          <a:lstStyle/>
          <a:p>
            <a:r>
              <a:rPr lang="en-US" sz="3600" b="1" dirty="0" smtClean="0">
                <a:solidFill>
                  <a:schemeClr val="bg1"/>
                </a:solidFill>
                <a:latin typeface="Century Gothic" pitchFamily="34" charset="0"/>
              </a:rPr>
              <a:t>APPENDIX</a:t>
            </a:r>
            <a:endParaRPr lang="id-ID" sz="3600" b="1" dirty="0" smtClean="0">
              <a:solidFill>
                <a:schemeClr val="bg1"/>
              </a:solidFill>
              <a:latin typeface="Century Gothic" pitchFamily="34" charset="0"/>
            </a:endParaRPr>
          </a:p>
        </p:txBody>
      </p:sp>
      <p:sp>
        <p:nvSpPr>
          <p:cNvPr id="6" name="Rectangle 5"/>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3" name="Rectangle 12"/>
          <p:cNvSpPr/>
          <p:nvPr/>
        </p:nvSpPr>
        <p:spPr>
          <a:xfrm>
            <a:off x="-7601"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4" name="Rectangle 13"/>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6" name="Rectangle 15"/>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7" name="Rectangle 16"/>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8" name="Rectangle 17"/>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pic>
        <p:nvPicPr>
          <p:cNvPr id="20" name="Picture 19"/>
          <p:cNvPicPr>
            <a:picLocks noChangeAspect="1"/>
          </p:cNvPicPr>
          <p:nvPr/>
        </p:nvPicPr>
        <p:blipFill>
          <a:blip r:embed="rId2"/>
          <a:stretch>
            <a:fillRect/>
          </a:stretch>
        </p:blipFill>
        <p:spPr>
          <a:xfrm>
            <a:off x="220521" y="1572993"/>
            <a:ext cx="8626996" cy="3712014"/>
          </a:xfrm>
          <a:prstGeom prst="rect">
            <a:avLst/>
          </a:prstGeom>
        </p:spPr>
      </p:pic>
    </p:spTree>
    <p:extLst>
      <p:ext uri="{BB962C8B-B14F-4D97-AF65-F5344CB8AC3E}">
        <p14:creationId xmlns:p14="http://schemas.microsoft.com/office/powerpoint/2010/main" val="12259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descr="https://c2.staticflickr.com/4/3137/2707582165_c5447198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53" r="11757"/>
          <a:stretch/>
        </p:blipFill>
        <p:spPr bwMode="auto">
          <a:xfrm>
            <a:off x="-252535" y="22858"/>
            <a:ext cx="9433048" cy="693453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55393" y="264056"/>
            <a:ext cx="8457275" cy="5832648"/>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19689" y="1384315"/>
            <a:ext cx="7728681" cy="3785652"/>
          </a:xfrm>
          <a:prstGeom prst="rect">
            <a:avLst/>
          </a:prstGeom>
          <a:noFill/>
        </p:spPr>
        <p:txBody>
          <a:bodyPr wrap="square" rtlCol="0">
            <a:spAutoFit/>
          </a:bodyPr>
          <a:lstStyle/>
          <a:p>
            <a:pPr algn="ctr"/>
            <a:r>
              <a:rPr lang="en-US" sz="6000" b="1" dirty="0" smtClean="0">
                <a:ln w="3175">
                  <a:solidFill>
                    <a:schemeClr val="bg1">
                      <a:lumMod val="95000"/>
                    </a:schemeClr>
                  </a:solidFill>
                </a:ln>
                <a:latin typeface="Century Gothic" panose="020B0502020202020204" pitchFamily="34" charset="0"/>
              </a:rPr>
              <a:t>APPENDIX</a:t>
            </a:r>
          </a:p>
          <a:p>
            <a:pPr algn="ctr"/>
            <a:r>
              <a:rPr lang="en-US" sz="6000" b="1" dirty="0" smtClean="0">
                <a:ln w="3175">
                  <a:solidFill>
                    <a:schemeClr val="bg1">
                      <a:lumMod val="95000"/>
                    </a:schemeClr>
                  </a:solidFill>
                </a:ln>
                <a:latin typeface="Century Gothic" panose="020B0502020202020204" pitchFamily="34" charset="0"/>
              </a:rPr>
              <a:t>Political risks &amp; strategic uncertainty in </a:t>
            </a:r>
            <a:r>
              <a:rPr lang="en-US" sz="6000" b="1" dirty="0" err="1" smtClean="0">
                <a:ln w="3175">
                  <a:solidFill>
                    <a:schemeClr val="bg1">
                      <a:lumMod val="95000"/>
                    </a:schemeClr>
                  </a:solidFill>
                </a:ln>
                <a:latin typeface="Century Gothic" panose="020B0502020202020204" pitchFamily="34" charset="0"/>
              </a:rPr>
              <a:t>Ilania</a:t>
            </a:r>
            <a:endParaRPr lang="id-ID" sz="6000" b="1" dirty="0">
              <a:ln w="3175">
                <a:solidFill>
                  <a:schemeClr val="bg1">
                    <a:lumMod val="95000"/>
                  </a:schemeClr>
                </a:solidFill>
              </a:ln>
              <a:latin typeface="Century Gothic" panose="020B0502020202020204"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0" y="450205"/>
            <a:ext cx="8513869"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Appendix: Political Risks &amp; Strategic Uncertainty in </a:t>
            </a:r>
            <a:r>
              <a:rPr lang="en-US" sz="2400" b="1" dirty="0" err="1" smtClean="0">
                <a:solidFill>
                  <a:schemeClr val="bg1"/>
                </a:solidFill>
                <a:latin typeface="Century Gothic" pitchFamily="34" charset="0"/>
              </a:rPr>
              <a:t>Ilania</a:t>
            </a:r>
            <a:endParaRPr lang="en-US" sz="2400" b="1" dirty="0">
              <a:solidFill>
                <a:schemeClr val="bg1"/>
              </a:solidFill>
              <a:latin typeface="Century Gothic" pitchFamily="34" charset="0"/>
            </a:endParaRPr>
          </a:p>
        </p:txBody>
      </p:sp>
      <p:sp>
        <p:nvSpPr>
          <p:cNvPr id="58" name="Rectangle 57"/>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60" name="Rectangle 59"/>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61" name="Rectangle 6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62" name="Rectangle 61"/>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63" name="Rectangle 6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64" name="Rectangle 63"/>
          <p:cNvSpPr/>
          <p:nvPr/>
        </p:nvSpPr>
        <p:spPr>
          <a:xfrm>
            <a:off x="1829919"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06014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7" name="Rectangle 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3" name="Rectangle 2"/>
          <p:cNvSpPr/>
          <p:nvPr/>
        </p:nvSpPr>
        <p:spPr>
          <a:xfrm>
            <a:off x="0"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Security Crisis and Legal Wrangling in </a:t>
            </a:r>
            <a:r>
              <a:rPr lang="en-US" dirty="0" err="1">
                <a:latin typeface="Century Gothic" panose="020B0502020202020204" pitchFamily="34" charset="0"/>
              </a:rPr>
              <a:t>Nakolia</a:t>
            </a:r>
            <a:endParaRPr lang="en-US" b="1" dirty="0">
              <a:latin typeface="Century Gothic" pitchFamily="34" charset="0"/>
            </a:endParaRPr>
          </a:p>
        </p:txBody>
      </p:sp>
      <p:sp>
        <p:nvSpPr>
          <p:cNvPr id="9" name="Rectangle 8"/>
          <p:cNvSpPr/>
          <p:nvPr/>
        </p:nvSpPr>
        <p:spPr>
          <a:xfrm>
            <a:off x="1850720" y="1772817"/>
            <a:ext cx="1765720" cy="1296144"/>
          </a:xfrm>
          <a:prstGeom prst="rect">
            <a:avLst/>
          </a:prstGeom>
          <a:solidFill>
            <a:srgbClr val="C8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Political Risk and Strategic Uncertainty in </a:t>
            </a:r>
            <a:r>
              <a:rPr lang="en-US" dirty="0" err="1">
                <a:latin typeface="Century Gothic" panose="020B0502020202020204" pitchFamily="34" charset="0"/>
              </a:rPr>
              <a:t>Ilania</a:t>
            </a:r>
            <a:endParaRPr lang="en-US" b="1" dirty="0">
              <a:latin typeface="Century Gothic" pitchFamily="34" charset="0"/>
            </a:endParaRPr>
          </a:p>
        </p:txBody>
      </p:sp>
      <p:sp>
        <p:nvSpPr>
          <p:cNvPr id="10" name="Rectangle 9"/>
          <p:cNvSpPr/>
          <p:nvPr/>
        </p:nvSpPr>
        <p:spPr>
          <a:xfrm>
            <a:off x="3698176"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Shared Services Center in </a:t>
            </a:r>
            <a:r>
              <a:rPr lang="en-US" dirty="0" err="1">
                <a:latin typeface="Century Gothic" panose="020B0502020202020204" pitchFamily="34" charset="0"/>
              </a:rPr>
              <a:t>Sadimba</a:t>
            </a:r>
            <a:endParaRPr lang="en-US" b="1" dirty="0">
              <a:latin typeface="Century Gothic" pitchFamily="34" charset="0"/>
            </a:endParaRPr>
          </a:p>
        </p:txBody>
      </p:sp>
      <p:sp>
        <p:nvSpPr>
          <p:cNvPr id="11" name="Rectangle 10"/>
          <p:cNvSpPr/>
          <p:nvPr/>
        </p:nvSpPr>
        <p:spPr>
          <a:xfrm>
            <a:off x="5542584"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Century Gothic" panose="020B0502020202020204" pitchFamily="34" charset="0"/>
              </a:rPr>
              <a:t>Nakolia</a:t>
            </a:r>
            <a:r>
              <a:rPr lang="en-US" dirty="0">
                <a:latin typeface="Century Gothic" panose="020B0502020202020204" pitchFamily="34" charset="0"/>
              </a:rPr>
              <a:t> and MCOM Capital Structure</a:t>
            </a:r>
            <a:endParaRPr lang="en-US" b="1" dirty="0">
              <a:latin typeface="Century Gothic" pitchFamily="34" charset="0"/>
            </a:endParaRPr>
          </a:p>
        </p:txBody>
      </p:sp>
      <p:sp>
        <p:nvSpPr>
          <p:cNvPr id="12" name="Rectangle 11"/>
          <p:cNvSpPr/>
          <p:nvPr/>
        </p:nvSpPr>
        <p:spPr>
          <a:xfrm>
            <a:off x="7380312"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Mobile Operator License in Chininsia</a:t>
            </a:r>
            <a:endParaRPr lang="en-US" b="1" dirty="0">
              <a:latin typeface="Century Gothic" pitchFamily="34" charset="0"/>
            </a:endParaRPr>
          </a:p>
        </p:txBody>
      </p:sp>
      <p:sp>
        <p:nvSpPr>
          <p:cNvPr id="13" name="Rectangle 12"/>
          <p:cNvSpPr/>
          <p:nvPr/>
        </p:nvSpPr>
        <p:spPr>
          <a:xfrm>
            <a:off x="-2032" y="3125605"/>
            <a:ext cx="1765720" cy="195957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4" name="Rectangle 13"/>
          <p:cNvSpPr/>
          <p:nvPr/>
        </p:nvSpPr>
        <p:spPr>
          <a:xfrm>
            <a:off x="1848688" y="3125605"/>
            <a:ext cx="1765720" cy="1959579"/>
          </a:xfrm>
          <a:prstGeom prst="rect">
            <a:avLst/>
          </a:prstGeom>
          <a:solidFill>
            <a:srgbClr val="C80202">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Sell off and walk out from </a:t>
            </a:r>
            <a:r>
              <a:rPr lang="en-US" dirty="0" err="1">
                <a:solidFill>
                  <a:schemeClr val="tx1"/>
                </a:solidFill>
                <a:latin typeface="Century Gothic" panose="020B0502020202020204" pitchFamily="34" charset="0"/>
              </a:rPr>
              <a:t>Ilania</a:t>
            </a:r>
            <a:endParaRPr lang="en-US" dirty="0">
              <a:solidFill>
                <a:schemeClr val="tx1"/>
              </a:solidFill>
            </a:endParaRPr>
          </a:p>
        </p:txBody>
      </p:sp>
      <p:sp>
        <p:nvSpPr>
          <p:cNvPr id="16" name="Rectangle 15"/>
          <p:cNvSpPr/>
          <p:nvPr/>
        </p:nvSpPr>
        <p:spPr>
          <a:xfrm>
            <a:off x="3696144" y="3125605"/>
            <a:ext cx="1765720" cy="195957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40552" y="3125605"/>
            <a:ext cx="1765720" cy="195957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78280" y="3125605"/>
            <a:ext cx="1765720" cy="195957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09760" y="1205957"/>
            <a:ext cx="542136" cy="461665"/>
          </a:xfrm>
          <a:prstGeom prst="rect">
            <a:avLst/>
          </a:prstGeom>
          <a:noFill/>
        </p:spPr>
        <p:txBody>
          <a:bodyPr wrap="none" rtlCol="0">
            <a:spAutoFit/>
          </a:bodyPr>
          <a:lstStyle/>
          <a:p>
            <a:r>
              <a:rPr lang="en-US" sz="2400" b="1" dirty="0">
                <a:solidFill>
                  <a:schemeClr val="bg1">
                    <a:lumMod val="85000"/>
                  </a:schemeClr>
                </a:solidFill>
                <a:latin typeface="Century Gothic" pitchFamily="34" charset="0"/>
              </a:rPr>
              <a:t>#1</a:t>
            </a:r>
          </a:p>
        </p:txBody>
      </p:sp>
      <p:sp>
        <p:nvSpPr>
          <p:cNvPr id="21" name="TextBox 20"/>
          <p:cNvSpPr txBox="1"/>
          <p:nvPr/>
        </p:nvSpPr>
        <p:spPr>
          <a:xfrm>
            <a:off x="2460480" y="1193342"/>
            <a:ext cx="542136" cy="461665"/>
          </a:xfrm>
          <a:prstGeom prst="rect">
            <a:avLst/>
          </a:prstGeom>
          <a:noFill/>
        </p:spPr>
        <p:txBody>
          <a:bodyPr wrap="none" rtlCol="0">
            <a:spAutoFit/>
          </a:bodyPr>
          <a:lstStyle/>
          <a:p>
            <a:r>
              <a:rPr lang="en-US" sz="2400" b="1" dirty="0" smtClean="0">
                <a:solidFill>
                  <a:srgbClr val="C00000"/>
                </a:solidFill>
                <a:latin typeface="Century Gothic" pitchFamily="34" charset="0"/>
              </a:rPr>
              <a:t>#2</a:t>
            </a:r>
            <a:endParaRPr lang="en-US" sz="2400" b="1" dirty="0">
              <a:solidFill>
                <a:srgbClr val="C00000"/>
              </a:solidFill>
              <a:latin typeface="Century Gothic" pitchFamily="34" charset="0"/>
            </a:endParaRPr>
          </a:p>
        </p:txBody>
      </p:sp>
      <p:sp>
        <p:nvSpPr>
          <p:cNvPr id="24" name="TextBox 23"/>
          <p:cNvSpPr txBox="1"/>
          <p:nvPr/>
        </p:nvSpPr>
        <p:spPr>
          <a:xfrm>
            <a:off x="4313026" y="1198400"/>
            <a:ext cx="542136" cy="461665"/>
          </a:xfrm>
          <a:prstGeom prst="rect">
            <a:avLst/>
          </a:prstGeom>
          <a:noFill/>
        </p:spPr>
        <p:txBody>
          <a:bodyPr wrap="none" rtlCol="0">
            <a:spAutoFit/>
          </a:bodyPr>
          <a:lstStyle/>
          <a:p>
            <a:r>
              <a:rPr lang="en-US" sz="2400" b="1" dirty="0" smtClean="0">
                <a:solidFill>
                  <a:schemeClr val="bg1">
                    <a:lumMod val="85000"/>
                  </a:schemeClr>
                </a:solidFill>
                <a:latin typeface="Century Gothic" pitchFamily="34" charset="0"/>
              </a:rPr>
              <a:t>#3</a:t>
            </a:r>
            <a:endParaRPr lang="en-US" sz="2400" b="1" dirty="0">
              <a:solidFill>
                <a:schemeClr val="bg1">
                  <a:lumMod val="85000"/>
                </a:schemeClr>
              </a:solidFill>
              <a:latin typeface="Century Gothic" pitchFamily="34" charset="0"/>
            </a:endParaRPr>
          </a:p>
        </p:txBody>
      </p:sp>
      <p:sp>
        <p:nvSpPr>
          <p:cNvPr id="25" name="TextBox 24"/>
          <p:cNvSpPr txBox="1"/>
          <p:nvPr/>
        </p:nvSpPr>
        <p:spPr>
          <a:xfrm>
            <a:off x="6163746" y="1200614"/>
            <a:ext cx="542136" cy="461665"/>
          </a:xfrm>
          <a:prstGeom prst="rect">
            <a:avLst/>
          </a:prstGeom>
          <a:noFill/>
        </p:spPr>
        <p:txBody>
          <a:bodyPr wrap="none" rtlCol="0">
            <a:spAutoFit/>
          </a:bodyPr>
          <a:lstStyle/>
          <a:p>
            <a:r>
              <a:rPr lang="en-US" sz="2400" b="1" dirty="0" smtClean="0">
                <a:solidFill>
                  <a:schemeClr val="bg1">
                    <a:lumMod val="85000"/>
                  </a:schemeClr>
                </a:solidFill>
                <a:latin typeface="Century Gothic" pitchFamily="34" charset="0"/>
              </a:rPr>
              <a:t>#4</a:t>
            </a:r>
            <a:endParaRPr lang="en-US" sz="2400" b="1" dirty="0">
              <a:solidFill>
                <a:schemeClr val="bg1">
                  <a:lumMod val="85000"/>
                </a:schemeClr>
              </a:solidFill>
              <a:latin typeface="Century Gothic" pitchFamily="34" charset="0"/>
            </a:endParaRPr>
          </a:p>
        </p:txBody>
      </p:sp>
      <p:sp>
        <p:nvSpPr>
          <p:cNvPr id="26" name="TextBox 25"/>
          <p:cNvSpPr txBox="1"/>
          <p:nvPr/>
        </p:nvSpPr>
        <p:spPr>
          <a:xfrm>
            <a:off x="7990072" y="1196752"/>
            <a:ext cx="542136" cy="461665"/>
          </a:xfrm>
          <a:prstGeom prst="rect">
            <a:avLst/>
          </a:prstGeom>
          <a:noFill/>
        </p:spPr>
        <p:txBody>
          <a:bodyPr wrap="none" rtlCol="0">
            <a:spAutoFit/>
          </a:bodyPr>
          <a:lstStyle/>
          <a:p>
            <a:r>
              <a:rPr lang="en-US" sz="2400" b="1" dirty="0" smtClean="0">
                <a:solidFill>
                  <a:schemeClr val="bg1">
                    <a:lumMod val="85000"/>
                  </a:schemeClr>
                </a:solidFill>
                <a:latin typeface="Century Gothic" pitchFamily="34" charset="0"/>
              </a:rPr>
              <a:t>#5</a:t>
            </a:r>
            <a:endParaRPr lang="en-US" sz="2400" b="1" dirty="0">
              <a:solidFill>
                <a:schemeClr val="bg1">
                  <a:lumMod val="85000"/>
                </a:schemeClr>
              </a:solidFill>
              <a:latin typeface="Century Gothic" pitchFamily="34" charset="0"/>
            </a:endParaRPr>
          </a:p>
        </p:txBody>
      </p:sp>
      <p:sp>
        <p:nvSpPr>
          <p:cNvPr id="23" name="TextBox 22"/>
          <p:cNvSpPr txBox="1"/>
          <p:nvPr/>
        </p:nvSpPr>
        <p:spPr>
          <a:xfrm>
            <a:off x="-2032" y="5715297"/>
            <a:ext cx="9144000" cy="461665"/>
          </a:xfrm>
          <a:prstGeom prst="rect">
            <a:avLst/>
          </a:prstGeom>
          <a:solidFill>
            <a:srgbClr val="1F4E79"/>
          </a:solidFill>
        </p:spPr>
        <p:txBody>
          <a:bodyPr wrap="square" rtlCol="0">
            <a:spAutoFit/>
          </a:bodyPr>
          <a:lstStyle/>
          <a:p>
            <a:pPr algn="ctr"/>
            <a:r>
              <a:rPr lang="en-US" sz="2400" b="1" dirty="0" smtClean="0">
                <a:solidFill>
                  <a:schemeClr val="bg1"/>
                </a:solidFill>
                <a:latin typeface="Century Gothic" pitchFamily="34" charset="0"/>
              </a:rPr>
              <a:t>Sustainable Growth</a:t>
            </a:r>
            <a:endParaRPr lang="en-US" sz="2400" b="1" dirty="0">
              <a:solidFill>
                <a:schemeClr val="bg1"/>
              </a:solidFill>
              <a:latin typeface="Century Gothic" pitchFamily="34" charset="0"/>
            </a:endParaRPr>
          </a:p>
        </p:txBody>
      </p:sp>
      <p:sp>
        <p:nvSpPr>
          <p:cNvPr id="27" name="TextBox 26"/>
          <p:cNvSpPr txBox="1"/>
          <p:nvPr/>
        </p:nvSpPr>
        <p:spPr>
          <a:xfrm>
            <a:off x="0" y="244455"/>
            <a:ext cx="9144000" cy="461665"/>
          </a:xfrm>
          <a:prstGeom prst="rect">
            <a:avLst/>
          </a:prstGeom>
          <a:solidFill>
            <a:srgbClr val="1F4E79"/>
          </a:solidFill>
        </p:spPr>
        <p:txBody>
          <a:bodyPr wrap="square" rtlCol="0">
            <a:spAutoFit/>
          </a:bodyPr>
          <a:lstStyle/>
          <a:p>
            <a:pPr algn="ctr"/>
            <a:r>
              <a:rPr lang="en-US" sz="2400" b="1" dirty="0" smtClean="0">
                <a:solidFill>
                  <a:schemeClr val="bg1"/>
                </a:solidFill>
                <a:latin typeface="Century Gothic" pitchFamily="34" charset="0"/>
              </a:rPr>
              <a:t>MCOM’s Issues Prioritization</a:t>
            </a:r>
            <a:endParaRPr lang="en-US" sz="2400" b="1" dirty="0">
              <a:solidFill>
                <a:schemeClr val="bg1"/>
              </a:solidFill>
              <a:latin typeface="Century Gothic" pitchFamily="34" charset="0"/>
            </a:endParaRPr>
          </a:p>
        </p:txBody>
      </p:sp>
      <p:sp>
        <p:nvSpPr>
          <p:cNvPr id="28" name="TextBox 27"/>
          <p:cNvSpPr txBox="1"/>
          <p:nvPr/>
        </p:nvSpPr>
        <p:spPr>
          <a:xfrm>
            <a:off x="-2032" y="675832"/>
            <a:ext cx="9144000" cy="338554"/>
          </a:xfrm>
          <a:prstGeom prst="rect">
            <a:avLst/>
          </a:prstGeom>
          <a:solidFill>
            <a:schemeClr val="bg1"/>
          </a:solidFill>
        </p:spPr>
        <p:txBody>
          <a:bodyPr wrap="square" rtlCol="0">
            <a:spAutoFit/>
          </a:bodyPr>
          <a:lstStyle/>
          <a:p>
            <a:pPr algn="ctr"/>
            <a:r>
              <a:rPr lang="en-US" sz="1600" b="1" i="1" spc="300" dirty="0" smtClean="0">
                <a:solidFill>
                  <a:schemeClr val="tx2"/>
                </a:solidFill>
                <a:latin typeface="Century Gothic" pitchFamily="34" charset="0"/>
              </a:rPr>
              <a:t>Time, Financial, Reputational, Long Term</a:t>
            </a:r>
            <a:endParaRPr lang="en-US" sz="1600" b="1" i="1" spc="300" dirty="0">
              <a:solidFill>
                <a:schemeClr val="tx2"/>
              </a:solidFill>
              <a:latin typeface="Century Gothic" pitchFamily="34" charset="0"/>
            </a:endParaRPr>
          </a:p>
        </p:txBody>
      </p:sp>
    </p:spTree>
    <p:extLst>
      <p:ext uri="{BB962C8B-B14F-4D97-AF65-F5344CB8AC3E}">
        <p14:creationId xmlns:p14="http://schemas.microsoft.com/office/powerpoint/2010/main" val="18001299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08.png"/>
          <p:cNvPicPr/>
          <p:nvPr/>
        </p:nvPicPr>
        <p:blipFill>
          <a:blip r:embed="rId2"/>
          <a:srcRect/>
          <a:stretch>
            <a:fillRect/>
          </a:stretch>
        </p:blipFill>
        <p:spPr>
          <a:xfrm>
            <a:off x="877165" y="574381"/>
            <a:ext cx="8035985" cy="5342484"/>
          </a:xfrm>
          <a:prstGeom prst="rect">
            <a:avLst/>
          </a:prstGeom>
          <a:ln/>
        </p:spPr>
      </p:pic>
      <p:sp>
        <p:nvSpPr>
          <p:cNvPr id="3" name="Rectangle 2"/>
          <p:cNvSpPr/>
          <p:nvPr/>
        </p:nvSpPr>
        <p:spPr>
          <a:xfrm>
            <a:off x="-7601" y="325896"/>
            <a:ext cx="576064" cy="64633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568463" y="325896"/>
            <a:ext cx="2392001" cy="646331"/>
          </a:xfrm>
          <a:prstGeom prst="rect">
            <a:avLst/>
          </a:prstGeom>
          <a:solidFill>
            <a:srgbClr val="00B050"/>
          </a:solidFill>
        </p:spPr>
        <p:txBody>
          <a:bodyPr wrap="none" rtlCol="0">
            <a:spAutoFit/>
          </a:bodyPr>
          <a:lstStyle/>
          <a:p>
            <a:r>
              <a:rPr lang="en-US" sz="3600" b="1" dirty="0" smtClean="0">
                <a:solidFill>
                  <a:schemeClr val="bg1"/>
                </a:solidFill>
                <a:latin typeface="Century Gothic" pitchFamily="34" charset="0"/>
              </a:rPr>
              <a:t>APPENDIX</a:t>
            </a:r>
            <a:endParaRPr lang="id-ID" sz="3600" b="1" dirty="0" smtClean="0">
              <a:solidFill>
                <a:schemeClr val="bg1"/>
              </a:solidFill>
              <a:latin typeface="Century Gothic" pitchFamily="34" charset="0"/>
            </a:endParaRPr>
          </a:p>
        </p:txBody>
      </p:sp>
      <p:sp>
        <p:nvSpPr>
          <p:cNvPr id="5" name="TextBox 4"/>
          <p:cNvSpPr txBox="1"/>
          <p:nvPr/>
        </p:nvSpPr>
        <p:spPr>
          <a:xfrm>
            <a:off x="568463" y="967079"/>
            <a:ext cx="3846734" cy="338554"/>
          </a:xfrm>
          <a:prstGeom prst="rect">
            <a:avLst/>
          </a:prstGeom>
          <a:noFill/>
        </p:spPr>
        <p:txBody>
          <a:bodyPr wrap="square" rtlCol="0">
            <a:spAutoFit/>
          </a:bodyPr>
          <a:lstStyle/>
          <a:p>
            <a:r>
              <a:rPr lang="en-US" sz="1600" b="1" dirty="0" smtClean="0">
                <a:latin typeface="Century Gothic" panose="020B0502020202020204" pitchFamily="34" charset="0"/>
              </a:rPr>
              <a:t>Decision tree</a:t>
            </a:r>
            <a:endParaRPr lang="id-ID" sz="1600" b="1" dirty="0">
              <a:latin typeface="Century Gothic" panose="020B0502020202020204" pitchFamily="34" charset="0"/>
            </a:endParaRPr>
          </a:p>
        </p:txBody>
      </p:sp>
      <p:sp>
        <p:nvSpPr>
          <p:cNvPr id="6" name="Rectangle 5"/>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7" name="Rectangle 6"/>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8" name="Rectangle 7"/>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9" name="Rectangle 8"/>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0" name="Rectangle 9"/>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1" name="Rectangle 10"/>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2" name="Rectangle 11"/>
          <p:cNvSpPr/>
          <p:nvPr/>
        </p:nvSpPr>
        <p:spPr>
          <a:xfrm>
            <a:off x="1829919" y="6253338"/>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20393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cdn.govexec.com/media/img/upload/2015/05/26/052615downsizing/medium.jpg"/>
          <p:cNvPicPr>
            <a:picLocks noChangeAspect="1" noChangeArrowheads="1"/>
          </p:cNvPicPr>
          <p:nvPr/>
        </p:nvPicPr>
        <p:blipFill>
          <a:blip r:embed="rId2" cstate="print">
            <a:grayscl/>
          </a:blip>
          <a:srcRect/>
          <a:stretch>
            <a:fillRect/>
          </a:stretch>
        </p:blipFill>
        <p:spPr bwMode="auto">
          <a:xfrm>
            <a:off x="0" y="0"/>
            <a:ext cx="9144000" cy="6858000"/>
          </a:xfrm>
          <a:prstGeom prst="rect">
            <a:avLst/>
          </a:prstGeom>
          <a:noFill/>
        </p:spPr>
      </p:pic>
      <p:sp>
        <p:nvSpPr>
          <p:cNvPr id="23" name="Rectangle 22"/>
          <p:cNvSpPr/>
          <p:nvPr/>
        </p:nvSpPr>
        <p:spPr>
          <a:xfrm>
            <a:off x="355393" y="264056"/>
            <a:ext cx="8457275" cy="5832648"/>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19689" y="1749219"/>
            <a:ext cx="7728681" cy="2862322"/>
          </a:xfrm>
          <a:prstGeom prst="rect">
            <a:avLst/>
          </a:prstGeom>
          <a:noFill/>
        </p:spPr>
        <p:txBody>
          <a:bodyPr wrap="square" rtlCol="0">
            <a:spAutoFit/>
          </a:bodyPr>
          <a:lstStyle/>
          <a:p>
            <a:pPr algn="ctr"/>
            <a:r>
              <a:rPr lang="en-US" sz="6000" b="1" dirty="0" smtClean="0">
                <a:ln w="3175">
                  <a:solidFill>
                    <a:schemeClr val="bg1">
                      <a:lumMod val="95000"/>
                    </a:schemeClr>
                  </a:solidFill>
                </a:ln>
                <a:latin typeface="Century Gothic" panose="020B0502020202020204" pitchFamily="34" charset="0"/>
              </a:rPr>
              <a:t>APPENDIX</a:t>
            </a:r>
          </a:p>
          <a:p>
            <a:pPr algn="ctr"/>
            <a:r>
              <a:rPr lang="en-US" sz="6000" b="1" dirty="0" smtClean="0">
                <a:ln w="3175">
                  <a:solidFill>
                    <a:schemeClr val="bg1">
                      <a:lumMod val="95000"/>
                    </a:schemeClr>
                  </a:solidFill>
                </a:ln>
                <a:latin typeface="Century Gothic" panose="020B0502020202020204" pitchFamily="34" charset="0"/>
              </a:rPr>
              <a:t>Shared service center in </a:t>
            </a:r>
            <a:r>
              <a:rPr lang="en-US" sz="6000" b="1" dirty="0" err="1" smtClean="0">
                <a:ln w="3175">
                  <a:solidFill>
                    <a:schemeClr val="bg1">
                      <a:lumMod val="95000"/>
                    </a:schemeClr>
                  </a:solidFill>
                </a:ln>
                <a:latin typeface="Century Gothic" panose="020B0502020202020204" pitchFamily="34" charset="0"/>
              </a:rPr>
              <a:t>Sadimba</a:t>
            </a:r>
            <a:endParaRPr lang="id-ID" sz="6000" b="1" dirty="0">
              <a:ln w="3175">
                <a:solidFill>
                  <a:schemeClr val="bg1">
                    <a:lumMod val="95000"/>
                  </a:schemeClr>
                </a:solidFill>
              </a:ln>
              <a:latin typeface="Century Gothic" panose="020B0502020202020204"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0" y="450205"/>
            <a:ext cx="6918882"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Appendix: Shared Service Center in </a:t>
            </a:r>
            <a:r>
              <a:rPr lang="en-US" sz="2400" b="1" dirty="0" err="1" smtClean="0">
                <a:solidFill>
                  <a:schemeClr val="bg1"/>
                </a:solidFill>
                <a:latin typeface="Century Gothic" pitchFamily="34" charset="0"/>
              </a:rPr>
              <a:t>Sadimba</a:t>
            </a:r>
            <a:endParaRPr lang="en-US" sz="2400" b="1" dirty="0">
              <a:solidFill>
                <a:schemeClr val="bg1"/>
              </a:solidFill>
              <a:latin typeface="Century Gothic" pitchFamily="34" charset="0"/>
            </a:endParaRPr>
          </a:p>
        </p:txBody>
      </p:sp>
      <p:sp>
        <p:nvSpPr>
          <p:cNvPr id="44" name="TextBox 43"/>
          <p:cNvSpPr txBox="1"/>
          <p:nvPr/>
        </p:nvSpPr>
        <p:spPr>
          <a:xfrm>
            <a:off x="0" y="911870"/>
            <a:ext cx="4540025" cy="369332"/>
          </a:xfrm>
          <a:prstGeom prst="rect">
            <a:avLst/>
          </a:prstGeom>
          <a:solidFill>
            <a:schemeClr val="bg1"/>
          </a:solidFill>
        </p:spPr>
        <p:txBody>
          <a:bodyPr wrap="none" rtlCol="0">
            <a:spAutoFit/>
          </a:bodyPr>
          <a:lstStyle/>
          <a:p>
            <a:r>
              <a:rPr lang="en-US" b="1" dirty="0" smtClean="0">
                <a:latin typeface="Century Gothic" pitchFamily="34" charset="0"/>
              </a:rPr>
              <a:t>Trade-off</a:t>
            </a:r>
            <a:r>
              <a:rPr lang="id-ID" b="1" dirty="0" smtClean="0">
                <a:latin typeface="Century Gothic" pitchFamily="34" charset="0"/>
              </a:rPr>
              <a:t>: C</a:t>
            </a:r>
            <a:r>
              <a:rPr lang="en-US" b="1" dirty="0" err="1" smtClean="0">
                <a:latin typeface="Century Gothic" pitchFamily="34" charset="0"/>
              </a:rPr>
              <a:t>ost</a:t>
            </a:r>
            <a:r>
              <a:rPr lang="en-US" b="1" dirty="0" smtClean="0">
                <a:latin typeface="Century Gothic" pitchFamily="34" charset="0"/>
              </a:rPr>
              <a:t> saving </a:t>
            </a:r>
            <a:r>
              <a:rPr lang="id-ID" b="1" dirty="0" smtClean="0">
                <a:latin typeface="Century Gothic" pitchFamily="34" charset="0"/>
              </a:rPr>
              <a:t>vs. P</a:t>
            </a:r>
            <a:r>
              <a:rPr lang="en-US" b="1" dirty="0" err="1" smtClean="0">
                <a:latin typeface="Century Gothic" pitchFamily="34" charset="0"/>
              </a:rPr>
              <a:t>eople’s</a:t>
            </a:r>
            <a:r>
              <a:rPr lang="en-US" b="1" dirty="0" smtClean="0">
                <a:latin typeface="Century Gothic" pitchFamily="34" charset="0"/>
              </a:rPr>
              <a:t>  job</a:t>
            </a:r>
            <a:endParaRPr lang="en-US" b="1" dirty="0">
              <a:latin typeface="Century Gothic" pitchFamily="34" charset="0"/>
            </a:endParaRPr>
          </a:p>
        </p:txBody>
      </p:sp>
      <p:sp>
        <p:nvSpPr>
          <p:cNvPr id="27" name="Rectangle 26"/>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0" name="Rectangle 29"/>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32" name="Rectangle 31"/>
          <p:cNvSpPr/>
          <p:nvPr/>
        </p:nvSpPr>
        <p:spPr>
          <a:xfrm>
            <a:off x="1829919"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3667439" y="6255242"/>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321484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4457" y="2168860"/>
            <a:ext cx="8615087" cy="2520280"/>
          </a:xfrm>
          <a:prstGeom prst="rect">
            <a:avLst/>
          </a:prstGeom>
        </p:spPr>
      </p:pic>
      <p:sp>
        <p:nvSpPr>
          <p:cNvPr id="4" name="Rectangle 3"/>
          <p:cNvSpPr/>
          <p:nvPr/>
        </p:nvSpPr>
        <p:spPr>
          <a:xfrm>
            <a:off x="-7601" y="325896"/>
            <a:ext cx="576064" cy="64633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568463" y="325896"/>
            <a:ext cx="2392001" cy="646331"/>
          </a:xfrm>
          <a:prstGeom prst="rect">
            <a:avLst/>
          </a:prstGeom>
          <a:solidFill>
            <a:srgbClr val="00B050"/>
          </a:solidFill>
        </p:spPr>
        <p:txBody>
          <a:bodyPr wrap="none" rtlCol="0">
            <a:spAutoFit/>
          </a:bodyPr>
          <a:lstStyle/>
          <a:p>
            <a:r>
              <a:rPr lang="en-US" sz="3600" b="1" dirty="0" smtClean="0">
                <a:solidFill>
                  <a:schemeClr val="bg1"/>
                </a:solidFill>
                <a:latin typeface="Century Gothic" pitchFamily="34" charset="0"/>
              </a:rPr>
              <a:t>APPENDIX</a:t>
            </a:r>
            <a:endParaRPr lang="id-ID" sz="3600" b="1" dirty="0" smtClean="0">
              <a:solidFill>
                <a:schemeClr val="bg1"/>
              </a:solidFill>
              <a:latin typeface="Century Gothic" pitchFamily="34" charset="0"/>
            </a:endParaRPr>
          </a:p>
        </p:txBody>
      </p:sp>
      <p:sp>
        <p:nvSpPr>
          <p:cNvPr id="6" name="Rectangle 5"/>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7" name="Rectangle 6"/>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8" name="Rectangle 7"/>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9" name="Rectangle 8"/>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0" name="Rectangle 9"/>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11" name="Rectangle 10"/>
          <p:cNvSpPr/>
          <p:nvPr/>
        </p:nvSpPr>
        <p:spPr>
          <a:xfrm>
            <a:off x="1829919"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2" name="Rectangle 11"/>
          <p:cNvSpPr/>
          <p:nvPr/>
        </p:nvSpPr>
        <p:spPr>
          <a:xfrm>
            <a:off x="3667439" y="6255242"/>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896964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g00.deviantart.net/e4db/i/2010/206/d/7/satellite_tower_by_shang87.jpg"/>
          <p:cNvPicPr>
            <a:picLocks noChangeAspect="1" noChangeArrowheads="1"/>
          </p:cNvPicPr>
          <p:nvPr/>
        </p:nvPicPr>
        <p:blipFill>
          <a:blip r:embed="rId2" cstate="print">
            <a:grayscl/>
          </a:blip>
          <a:srcRect/>
          <a:stretch>
            <a:fillRect/>
          </a:stretch>
        </p:blipFill>
        <p:spPr bwMode="auto">
          <a:xfrm>
            <a:off x="-522575" y="0"/>
            <a:ext cx="9742775" cy="6858000"/>
          </a:xfrm>
          <a:prstGeom prst="rect">
            <a:avLst/>
          </a:prstGeom>
          <a:noFill/>
        </p:spPr>
      </p:pic>
      <p:sp>
        <p:nvSpPr>
          <p:cNvPr id="21" name="Rectangle 20"/>
          <p:cNvSpPr/>
          <p:nvPr/>
        </p:nvSpPr>
        <p:spPr>
          <a:xfrm>
            <a:off x="355393" y="264056"/>
            <a:ext cx="8457275" cy="5832648"/>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19689" y="1384315"/>
            <a:ext cx="7728681" cy="3785652"/>
          </a:xfrm>
          <a:prstGeom prst="rect">
            <a:avLst/>
          </a:prstGeom>
          <a:noFill/>
        </p:spPr>
        <p:txBody>
          <a:bodyPr wrap="square" rtlCol="0">
            <a:spAutoFit/>
          </a:bodyPr>
          <a:lstStyle/>
          <a:p>
            <a:pPr algn="ctr"/>
            <a:r>
              <a:rPr lang="en-US" sz="6000" b="1" dirty="0" smtClean="0">
                <a:ln w="3175">
                  <a:solidFill>
                    <a:schemeClr val="bg1">
                      <a:lumMod val="95000"/>
                    </a:schemeClr>
                  </a:solidFill>
                </a:ln>
                <a:latin typeface="Century Gothic" panose="020B0502020202020204" pitchFamily="34" charset="0"/>
              </a:rPr>
              <a:t>APPENDIX</a:t>
            </a:r>
          </a:p>
          <a:p>
            <a:pPr algn="ctr"/>
            <a:r>
              <a:rPr lang="en-US" sz="6000" b="1" dirty="0" err="1" smtClean="0">
                <a:ln w="3175">
                  <a:solidFill>
                    <a:schemeClr val="bg1">
                      <a:lumMod val="95000"/>
                    </a:schemeClr>
                  </a:solidFill>
                </a:ln>
                <a:latin typeface="Century Gothic" panose="020B0502020202020204" pitchFamily="34" charset="0"/>
              </a:rPr>
              <a:t>Nakolia</a:t>
            </a:r>
            <a:r>
              <a:rPr lang="en-US" sz="6000" b="1" dirty="0" smtClean="0">
                <a:ln w="3175">
                  <a:solidFill>
                    <a:schemeClr val="bg1">
                      <a:lumMod val="95000"/>
                    </a:schemeClr>
                  </a:solidFill>
                </a:ln>
                <a:latin typeface="Century Gothic" panose="020B0502020202020204" pitchFamily="34" charset="0"/>
              </a:rPr>
              <a:t> fine &amp; MCOM capital structure</a:t>
            </a:r>
            <a:endParaRPr lang="id-ID" sz="6000" b="1" dirty="0">
              <a:ln w="3175">
                <a:solidFill>
                  <a:schemeClr val="bg1">
                    <a:lumMod val="95000"/>
                  </a:schemeClr>
                </a:solidFill>
              </a:ln>
              <a:latin typeface="Century Gothic" panose="020B0502020202020204"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TextBox 40"/>
          <p:cNvSpPr txBox="1"/>
          <p:nvPr/>
        </p:nvSpPr>
        <p:spPr>
          <a:xfrm>
            <a:off x="0" y="450205"/>
            <a:ext cx="7890302" cy="461665"/>
          </a:xfrm>
          <a:prstGeom prst="rect">
            <a:avLst/>
          </a:prstGeom>
          <a:solidFill>
            <a:srgbClr val="1F4E79"/>
          </a:solidFill>
        </p:spPr>
        <p:txBody>
          <a:bodyPr wrap="none" rtlCol="0">
            <a:spAutoFit/>
          </a:bodyPr>
          <a:lstStyle/>
          <a:p>
            <a:r>
              <a:rPr lang="en-US" sz="2400" b="1" dirty="0" smtClean="0">
                <a:solidFill>
                  <a:schemeClr val="bg1"/>
                </a:solidFill>
                <a:latin typeface="Century Gothic" pitchFamily="34" charset="0"/>
              </a:rPr>
              <a:t>Appendix: </a:t>
            </a:r>
            <a:r>
              <a:rPr lang="en-US" sz="2400" b="1" dirty="0" err="1" smtClean="0">
                <a:solidFill>
                  <a:schemeClr val="bg1"/>
                </a:solidFill>
                <a:latin typeface="Century Gothic" pitchFamily="34" charset="0"/>
              </a:rPr>
              <a:t>Nakolia</a:t>
            </a:r>
            <a:r>
              <a:rPr lang="en-US" sz="2400" b="1" dirty="0" smtClean="0">
                <a:solidFill>
                  <a:schemeClr val="bg1"/>
                </a:solidFill>
                <a:latin typeface="Century Gothic" pitchFamily="34" charset="0"/>
              </a:rPr>
              <a:t> fine and MCOM capital structure</a:t>
            </a:r>
            <a:endParaRPr lang="en-US" sz="2400" b="1" dirty="0">
              <a:solidFill>
                <a:schemeClr val="bg1"/>
              </a:solidFill>
              <a:latin typeface="Century Gothic" pitchFamily="34" charset="0"/>
            </a:endParaRPr>
          </a:p>
        </p:txBody>
      </p:sp>
      <p:sp>
        <p:nvSpPr>
          <p:cNvPr id="44" name="TextBox 43"/>
          <p:cNvSpPr txBox="1"/>
          <p:nvPr/>
        </p:nvSpPr>
        <p:spPr>
          <a:xfrm>
            <a:off x="0" y="911870"/>
            <a:ext cx="3938899" cy="369332"/>
          </a:xfrm>
          <a:prstGeom prst="rect">
            <a:avLst/>
          </a:prstGeom>
          <a:solidFill>
            <a:schemeClr val="bg1"/>
          </a:solidFill>
        </p:spPr>
        <p:txBody>
          <a:bodyPr wrap="none" rtlCol="0">
            <a:spAutoFit/>
          </a:bodyPr>
          <a:lstStyle/>
          <a:p>
            <a:r>
              <a:rPr lang="en-US" b="1" dirty="0" smtClean="0">
                <a:latin typeface="Century Gothic" pitchFamily="34" charset="0"/>
              </a:rPr>
              <a:t>Funding options for fine payments</a:t>
            </a:r>
            <a:endParaRPr lang="en-US" b="1" dirty="0">
              <a:latin typeface="Century Gothic" pitchFamily="34" charset="0"/>
            </a:endParaRPr>
          </a:p>
        </p:txBody>
      </p:sp>
      <p:sp>
        <p:nvSpPr>
          <p:cNvPr id="35" name="Rectangle 3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6" name="Rectangle 35"/>
          <p:cNvSpPr/>
          <p:nvPr/>
        </p:nvSpPr>
        <p:spPr>
          <a:xfrm>
            <a:off x="5543790" y="6261202"/>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8" name="Rectangle 37"/>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9" name="Rectangle 38"/>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0" name="Rectangle 39"/>
          <p:cNvSpPr/>
          <p:nvPr/>
        </p:nvSpPr>
        <p:spPr>
          <a:xfrm>
            <a:off x="1829919"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2" name="Rectangle 41"/>
          <p:cNvSpPr/>
          <p:nvPr/>
        </p:nvSpPr>
        <p:spPr>
          <a:xfrm>
            <a:off x="3667439" y="62552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86942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Rectangle 40"/>
          <p:cNvSpPr/>
          <p:nvPr/>
        </p:nvSpPr>
        <p:spPr>
          <a:xfrm>
            <a:off x="215931" y="2280834"/>
            <a:ext cx="4769050" cy="1833966"/>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entury Gothic"/>
              <a:cs typeface="Century Gothic"/>
            </a:endParaRPr>
          </a:p>
          <a:p>
            <a:r>
              <a:rPr lang="en-US" sz="1600" b="1" dirty="0" smtClean="0">
                <a:solidFill>
                  <a:schemeClr val="tx1"/>
                </a:solidFill>
                <a:latin typeface="Century Gothic"/>
                <a:cs typeface="Century Gothic"/>
              </a:rPr>
              <a:t>Recognition of fine ( IAS 37)</a:t>
            </a:r>
          </a:p>
          <a:p>
            <a:r>
              <a:rPr lang="en-US" sz="1200" dirty="0" err="1" smtClean="0">
                <a:solidFill>
                  <a:schemeClr val="tx1"/>
                </a:solidFill>
                <a:latin typeface="Century Gothic"/>
                <a:cs typeface="Century Gothic"/>
              </a:rPr>
              <a:t>Nakolia</a:t>
            </a:r>
            <a:r>
              <a:rPr lang="en-US" sz="1200" dirty="0" smtClean="0">
                <a:solidFill>
                  <a:schemeClr val="tx1"/>
                </a:solidFill>
                <a:latin typeface="Century Gothic"/>
                <a:cs typeface="Century Gothic"/>
              </a:rPr>
              <a:t> fine expense (</a:t>
            </a:r>
            <a:r>
              <a:rPr lang="en-US" sz="1200" dirty="0" err="1" smtClean="0">
                <a:solidFill>
                  <a:schemeClr val="tx1"/>
                </a:solidFill>
                <a:latin typeface="Century Gothic"/>
                <a:cs typeface="Century Gothic"/>
              </a:rPr>
              <a:t>dr</a:t>
            </a:r>
            <a:r>
              <a:rPr lang="en-US" sz="1200" dirty="0" smtClean="0">
                <a:solidFill>
                  <a:schemeClr val="tx1"/>
                </a:solidFill>
                <a:latin typeface="Century Gothic"/>
                <a:cs typeface="Century Gothic"/>
              </a:rPr>
              <a:t>)</a:t>
            </a:r>
          </a:p>
          <a:p>
            <a:r>
              <a:rPr lang="en-US" sz="1200" dirty="0" smtClean="0">
                <a:solidFill>
                  <a:schemeClr val="tx1"/>
                </a:solidFill>
                <a:latin typeface="Century Gothic"/>
                <a:cs typeface="Century Gothic"/>
              </a:rPr>
              <a:t>	Allowance for court settlement (</a:t>
            </a:r>
            <a:r>
              <a:rPr lang="en-US" sz="1200" dirty="0" err="1" smtClean="0">
                <a:solidFill>
                  <a:schemeClr val="tx1"/>
                </a:solidFill>
                <a:latin typeface="Century Gothic"/>
                <a:cs typeface="Century Gothic"/>
              </a:rPr>
              <a:t>cr</a:t>
            </a:r>
            <a:r>
              <a:rPr lang="en-US" sz="1200" dirty="0" smtClean="0">
                <a:solidFill>
                  <a:schemeClr val="tx1"/>
                </a:solidFill>
                <a:latin typeface="Century Gothic"/>
                <a:cs typeface="Century Gothic"/>
              </a:rPr>
              <a:t>)</a:t>
            </a:r>
          </a:p>
          <a:p>
            <a:r>
              <a:rPr lang="en-US" sz="1200" dirty="0" smtClean="0">
                <a:solidFill>
                  <a:schemeClr val="tx1"/>
                </a:solidFill>
                <a:latin typeface="Century Gothic"/>
                <a:cs typeface="Century Gothic"/>
              </a:rPr>
              <a:t>Paid fine:</a:t>
            </a:r>
          </a:p>
          <a:p>
            <a:r>
              <a:rPr lang="en-US" sz="1200" dirty="0" err="1" smtClean="0">
                <a:solidFill>
                  <a:schemeClr val="tx1"/>
                </a:solidFill>
                <a:latin typeface="Century Gothic"/>
                <a:cs typeface="Century Gothic"/>
              </a:rPr>
              <a:t>Nakolia</a:t>
            </a:r>
            <a:r>
              <a:rPr lang="en-US" sz="1200" dirty="0" smtClean="0">
                <a:solidFill>
                  <a:schemeClr val="tx1"/>
                </a:solidFill>
                <a:latin typeface="Century Gothic"/>
                <a:cs typeface="Century Gothic"/>
              </a:rPr>
              <a:t> Contingent Liability (</a:t>
            </a:r>
            <a:r>
              <a:rPr lang="en-US" sz="1200" dirty="0" err="1" smtClean="0">
                <a:solidFill>
                  <a:schemeClr val="tx1"/>
                </a:solidFill>
                <a:latin typeface="Century Gothic"/>
                <a:cs typeface="Century Gothic"/>
              </a:rPr>
              <a:t>dr</a:t>
            </a:r>
            <a:r>
              <a:rPr lang="en-US" sz="1200" dirty="0" smtClean="0">
                <a:solidFill>
                  <a:schemeClr val="tx1"/>
                </a:solidFill>
                <a:latin typeface="Century Gothic"/>
                <a:cs typeface="Century Gothic"/>
              </a:rPr>
              <a:t>)</a:t>
            </a:r>
          </a:p>
          <a:p>
            <a:r>
              <a:rPr lang="en-US" sz="1200" dirty="0" smtClean="0">
                <a:solidFill>
                  <a:schemeClr val="tx1"/>
                </a:solidFill>
                <a:latin typeface="Century Gothic"/>
                <a:cs typeface="Century Gothic"/>
              </a:rPr>
              <a:t>	Cash/Bank (</a:t>
            </a:r>
            <a:r>
              <a:rPr lang="en-US" sz="1200" dirty="0" err="1" smtClean="0">
                <a:solidFill>
                  <a:schemeClr val="tx1"/>
                </a:solidFill>
                <a:latin typeface="Century Gothic"/>
                <a:cs typeface="Century Gothic"/>
              </a:rPr>
              <a:t>cr</a:t>
            </a:r>
            <a:r>
              <a:rPr lang="en-US" sz="1200" dirty="0" smtClean="0">
                <a:solidFill>
                  <a:schemeClr val="tx1"/>
                </a:solidFill>
                <a:latin typeface="Century Gothic"/>
                <a:cs typeface="Century Gothic"/>
              </a:rPr>
              <a:t>)</a:t>
            </a:r>
          </a:p>
          <a:p>
            <a:endParaRPr lang="en-US" sz="1200" dirty="0" smtClean="0">
              <a:solidFill>
                <a:schemeClr val="tx1"/>
              </a:solidFill>
              <a:latin typeface="Century Gothic"/>
              <a:cs typeface="Century Gothic"/>
            </a:endParaRPr>
          </a:p>
          <a:p>
            <a:r>
              <a:rPr lang="en-US" sz="1200" dirty="0" smtClean="0">
                <a:solidFill>
                  <a:schemeClr val="tx1"/>
                </a:solidFill>
                <a:latin typeface="Century Gothic"/>
                <a:cs typeface="Century Gothic"/>
              </a:rPr>
              <a:t>Loss of $13,214 in 2015 (before impairment and goodwill)</a:t>
            </a:r>
          </a:p>
          <a:p>
            <a:endParaRPr lang="en-US" sz="1600" dirty="0">
              <a:solidFill>
                <a:schemeClr val="tx1"/>
              </a:solidFill>
              <a:latin typeface="Century Gothic"/>
              <a:cs typeface="Century Gothic"/>
            </a:endParaRPr>
          </a:p>
        </p:txBody>
      </p:sp>
      <p:sp>
        <p:nvSpPr>
          <p:cNvPr id="45" name="Rectangle 44"/>
          <p:cNvSpPr/>
          <p:nvPr/>
        </p:nvSpPr>
        <p:spPr>
          <a:xfrm>
            <a:off x="215931" y="1493563"/>
            <a:ext cx="4769050" cy="614280"/>
          </a:xfrm>
          <a:prstGeom prst="rect">
            <a:avLst/>
          </a:prstGeom>
          <a:solidFill>
            <a:srgbClr val="A5A5A5"/>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Matters</a:t>
            </a:r>
            <a:endParaRPr lang="en-US" b="1" dirty="0">
              <a:solidFill>
                <a:schemeClr val="bg1"/>
              </a:solidFill>
              <a:latin typeface="Century Gothic"/>
              <a:cs typeface="Century Gothic"/>
            </a:endParaRPr>
          </a:p>
        </p:txBody>
      </p:sp>
      <p:sp>
        <p:nvSpPr>
          <p:cNvPr id="61" name="Rectangle 60"/>
          <p:cNvSpPr/>
          <p:nvPr/>
        </p:nvSpPr>
        <p:spPr>
          <a:xfrm>
            <a:off x="5077640" y="1493563"/>
            <a:ext cx="3751170" cy="614280"/>
          </a:xfrm>
          <a:prstGeom prst="rect">
            <a:avLst/>
          </a:prstGeom>
          <a:solidFill>
            <a:srgbClr val="A5A5A5"/>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Amount</a:t>
            </a:r>
            <a:endParaRPr lang="en-US" b="1" dirty="0">
              <a:solidFill>
                <a:schemeClr val="bg1"/>
              </a:solidFill>
              <a:latin typeface="Century Gothic"/>
              <a:cs typeface="Century Gothic"/>
            </a:endParaRPr>
          </a:p>
        </p:txBody>
      </p:sp>
      <p:sp>
        <p:nvSpPr>
          <p:cNvPr id="75" name="Rectangle 74"/>
          <p:cNvSpPr/>
          <p:nvPr/>
        </p:nvSpPr>
        <p:spPr>
          <a:xfrm>
            <a:off x="5077449" y="2285430"/>
            <a:ext cx="3751346" cy="1829370"/>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entury Gothic"/>
                <a:cs typeface="Century Gothic"/>
              </a:rPr>
              <a:t>S$ 58 billion</a:t>
            </a:r>
            <a:endParaRPr lang="en-US" sz="1600" b="1" dirty="0">
              <a:solidFill>
                <a:schemeClr val="tx1"/>
              </a:solidFill>
              <a:latin typeface="Century Gothic"/>
              <a:cs typeface="Century Gothic"/>
            </a:endParaRPr>
          </a:p>
        </p:txBody>
      </p:sp>
      <p:sp>
        <p:nvSpPr>
          <p:cNvPr id="77" name="Rectangle 76"/>
          <p:cNvSpPr/>
          <p:nvPr/>
        </p:nvSpPr>
        <p:spPr>
          <a:xfrm>
            <a:off x="226336" y="4257830"/>
            <a:ext cx="4769050" cy="855088"/>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Century Gothic"/>
                <a:cs typeface="Century Gothic"/>
              </a:rPr>
              <a:t>Reclassification of tower sale (IFRS 5)</a:t>
            </a:r>
          </a:p>
          <a:p>
            <a:r>
              <a:rPr lang="en-US" sz="1200" dirty="0" smtClean="0">
                <a:solidFill>
                  <a:schemeClr val="tx1"/>
                </a:solidFill>
                <a:latin typeface="Century Gothic"/>
                <a:cs typeface="Century Gothic"/>
              </a:rPr>
              <a:t>Asset-available for sale (</a:t>
            </a:r>
            <a:r>
              <a:rPr lang="en-US" sz="1200" dirty="0" err="1" smtClean="0">
                <a:solidFill>
                  <a:schemeClr val="tx1"/>
                </a:solidFill>
                <a:latin typeface="Century Gothic"/>
                <a:cs typeface="Century Gothic"/>
              </a:rPr>
              <a:t>dr</a:t>
            </a:r>
            <a:r>
              <a:rPr lang="en-US" sz="1200" dirty="0" smtClean="0">
                <a:solidFill>
                  <a:schemeClr val="tx1"/>
                </a:solidFill>
                <a:latin typeface="Century Gothic"/>
                <a:cs typeface="Century Gothic"/>
              </a:rPr>
              <a:t>)</a:t>
            </a:r>
          </a:p>
          <a:p>
            <a:r>
              <a:rPr lang="en-US" sz="1200" dirty="0" smtClean="0">
                <a:solidFill>
                  <a:schemeClr val="tx1"/>
                </a:solidFill>
                <a:latin typeface="Century Gothic"/>
                <a:cs typeface="Century Gothic"/>
              </a:rPr>
              <a:t>	Asset (</a:t>
            </a:r>
            <a:r>
              <a:rPr lang="en-US" sz="1200" dirty="0" err="1" smtClean="0">
                <a:solidFill>
                  <a:schemeClr val="tx1"/>
                </a:solidFill>
                <a:latin typeface="Century Gothic"/>
                <a:cs typeface="Century Gothic"/>
              </a:rPr>
              <a:t>cr</a:t>
            </a:r>
            <a:r>
              <a:rPr lang="en-US" sz="1200" dirty="0" smtClean="0">
                <a:solidFill>
                  <a:schemeClr val="tx1"/>
                </a:solidFill>
                <a:latin typeface="Century Gothic"/>
                <a:cs typeface="Century Gothic"/>
              </a:rPr>
              <a:t>)</a:t>
            </a:r>
            <a:endParaRPr lang="en-US" sz="1600" dirty="0">
              <a:solidFill>
                <a:schemeClr val="tx1"/>
              </a:solidFill>
              <a:latin typeface="Century Gothic"/>
              <a:cs typeface="Century Gothic"/>
            </a:endParaRPr>
          </a:p>
        </p:txBody>
      </p:sp>
      <p:sp>
        <p:nvSpPr>
          <p:cNvPr id="78" name="Rectangle 77"/>
          <p:cNvSpPr/>
          <p:nvPr/>
        </p:nvSpPr>
        <p:spPr>
          <a:xfrm>
            <a:off x="5087854" y="4262425"/>
            <a:ext cx="3751346" cy="855088"/>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entury Gothic"/>
                <a:cs typeface="Century Gothic"/>
              </a:rPr>
              <a:t>S$ 20 billion</a:t>
            </a:r>
            <a:endParaRPr lang="en-US" sz="1600" b="1" dirty="0">
              <a:solidFill>
                <a:schemeClr val="tx1"/>
              </a:solidFill>
              <a:latin typeface="Century Gothic"/>
              <a:cs typeface="Century Gothic"/>
            </a:endParaRPr>
          </a:p>
        </p:txBody>
      </p:sp>
      <p:sp>
        <p:nvSpPr>
          <p:cNvPr id="80" name="Rectangle 79"/>
          <p:cNvSpPr/>
          <p:nvPr/>
        </p:nvSpPr>
        <p:spPr>
          <a:xfrm>
            <a:off x="215931" y="5239033"/>
            <a:ext cx="4769050" cy="780767"/>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Century Gothic"/>
                <a:cs typeface="Century Gothic"/>
              </a:rPr>
              <a:t>Recording quote from tower sale</a:t>
            </a:r>
          </a:p>
          <a:p>
            <a:r>
              <a:rPr lang="en-US" sz="1200" dirty="0" smtClean="0">
                <a:solidFill>
                  <a:schemeClr val="tx1"/>
                </a:solidFill>
                <a:latin typeface="Century Gothic"/>
                <a:cs typeface="Century Gothic"/>
              </a:rPr>
              <a:t>Cash (</a:t>
            </a:r>
            <a:r>
              <a:rPr lang="en-US" sz="1200" dirty="0" err="1" smtClean="0">
                <a:solidFill>
                  <a:schemeClr val="tx1"/>
                </a:solidFill>
                <a:latin typeface="Century Gothic"/>
                <a:cs typeface="Century Gothic"/>
              </a:rPr>
              <a:t>dr</a:t>
            </a:r>
            <a:r>
              <a:rPr lang="en-US" sz="1200" dirty="0" smtClean="0">
                <a:solidFill>
                  <a:schemeClr val="tx1"/>
                </a:solidFill>
                <a:latin typeface="Century Gothic"/>
                <a:cs typeface="Century Gothic"/>
              </a:rPr>
              <a:t>)</a:t>
            </a:r>
          </a:p>
          <a:p>
            <a:r>
              <a:rPr lang="en-US" sz="1200" dirty="0" smtClean="0">
                <a:solidFill>
                  <a:schemeClr val="tx1"/>
                </a:solidFill>
                <a:latin typeface="Century Gothic"/>
                <a:cs typeface="Century Gothic"/>
              </a:rPr>
              <a:t>	Asset-available for sale (</a:t>
            </a:r>
            <a:r>
              <a:rPr lang="en-US" sz="1200" dirty="0" err="1" smtClean="0">
                <a:solidFill>
                  <a:schemeClr val="tx1"/>
                </a:solidFill>
                <a:latin typeface="Century Gothic"/>
                <a:cs typeface="Century Gothic"/>
              </a:rPr>
              <a:t>cr</a:t>
            </a:r>
            <a:r>
              <a:rPr lang="en-US" sz="1200" dirty="0" smtClean="0">
                <a:solidFill>
                  <a:schemeClr val="tx1"/>
                </a:solidFill>
                <a:latin typeface="Century Gothic"/>
                <a:cs typeface="Century Gothic"/>
              </a:rPr>
              <a:t>)</a:t>
            </a:r>
          </a:p>
        </p:txBody>
      </p:sp>
      <p:sp>
        <p:nvSpPr>
          <p:cNvPr id="81" name="Rectangle 80"/>
          <p:cNvSpPr/>
          <p:nvPr/>
        </p:nvSpPr>
        <p:spPr>
          <a:xfrm>
            <a:off x="5077449" y="5243629"/>
            <a:ext cx="3751346" cy="776171"/>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entury Gothic"/>
                <a:cs typeface="Century Gothic"/>
              </a:rPr>
              <a:t>S$ 5 million</a:t>
            </a:r>
            <a:endParaRPr lang="en-US" sz="1600" b="1" dirty="0">
              <a:solidFill>
                <a:schemeClr val="tx1"/>
              </a:solidFill>
              <a:latin typeface="Century Gothic"/>
              <a:cs typeface="Century Gothic"/>
            </a:endParaRPr>
          </a:p>
        </p:txBody>
      </p:sp>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5543790" y="6261202"/>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7" name="Rectangle 26"/>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8" name="Rectangle 27"/>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9" name="Rectangle 28"/>
          <p:cNvSpPr/>
          <p:nvPr/>
        </p:nvSpPr>
        <p:spPr>
          <a:xfrm>
            <a:off x="1829919"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0" name="Rectangle 29"/>
          <p:cNvSpPr/>
          <p:nvPr/>
        </p:nvSpPr>
        <p:spPr>
          <a:xfrm>
            <a:off x="3667439" y="62552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0" name="Rectangle 19"/>
          <p:cNvSpPr/>
          <p:nvPr/>
        </p:nvSpPr>
        <p:spPr>
          <a:xfrm>
            <a:off x="-7601" y="325896"/>
            <a:ext cx="576064" cy="64633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TextBox 20"/>
          <p:cNvSpPr txBox="1"/>
          <p:nvPr/>
        </p:nvSpPr>
        <p:spPr>
          <a:xfrm>
            <a:off x="568463" y="325896"/>
            <a:ext cx="2392001" cy="646331"/>
          </a:xfrm>
          <a:prstGeom prst="rect">
            <a:avLst/>
          </a:prstGeom>
          <a:solidFill>
            <a:srgbClr val="00B050"/>
          </a:solidFill>
        </p:spPr>
        <p:txBody>
          <a:bodyPr wrap="none" rtlCol="0">
            <a:spAutoFit/>
          </a:bodyPr>
          <a:lstStyle/>
          <a:p>
            <a:r>
              <a:rPr lang="en-US" sz="3600" b="1" dirty="0" smtClean="0">
                <a:solidFill>
                  <a:schemeClr val="bg1"/>
                </a:solidFill>
                <a:latin typeface="Century Gothic" pitchFamily="34" charset="0"/>
              </a:rPr>
              <a:t>APPENDIX</a:t>
            </a:r>
            <a:endParaRPr lang="id-ID" sz="3600" b="1" dirty="0" smtClean="0">
              <a:solidFill>
                <a:schemeClr val="bg1"/>
              </a:solidFill>
              <a:latin typeface="Century Gothic" pitchFamily="34" charset="0"/>
            </a:endParaRPr>
          </a:p>
        </p:txBody>
      </p:sp>
      <p:sp>
        <p:nvSpPr>
          <p:cNvPr id="2" name="TextBox 1"/>
          <p:cNvSpPr txBox="1"/>
          <p:nvPr/>
        </p:nvSpPr>
        <p:spPr>
          <a:xfrm>
            <a:off x="568463" y="967079"/>
            <a:ext cx="3846734" cy="338554"/>
          </a:xfrm>
          <a:prstGeom prst="rect">
            <a:avLst/>
          </a:prstGeom>
          <a:noFill/>
        </p:spPr>
        <p:txBody>
          <a:bodyPr wrap="square" rtlCol="0">
            <a:spAutoFit/>
          </a:bodyPr>
          <a:lstStyle/>
          <a:p>
            <a:r>
              <a:rPr lang="en-US" sz="1600" b="1" dirty="0" smtClean="0">
                <a:latin typeface="Century Gothic" panose="020B0502020202020204" pitchFamily="34" charset="0"/>
              </a:rPr>
              <a:t>Matters to consider</a:t>
            </a:r>
            <a:endParaRPr lang="id-ID" sz="1600" b="1" dirty="0">
              <a:latin typeface="Century Gothic" panose="020B0502020202020204" pitchFamily="34" charset="0"/>
            </a:endParaRPr>
          </a:p>
        </p:txBody>
      </p:sp>
    </p:spTree>
    <p:extLst>
      <p:ext uri="{BB962C8B-B14F-4D97-AF65-F5344CB8AC3E}">
        <p14:creationId xmlns:p14="http://schemas.microsoft.com/office/powerpoint/2010/main" val="264789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500"/>
                                        <p:tgtEl>
                                          <p:spTgt spid="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1" grpId="0" animBg="1"/>
      <p:bldP spid="75" grpId="0" animBg="1"/>
      <p:bldP spid="77" grpId="0" animBg="1"/>
      <p:bldP spid="78" grpId="0" animBg="1"/>
      <p:bldP spid="80" grpId="0" animBg="1"/>
      <p:bldP spid="8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1" name="Rectangle 40"/>
          <p:cNvSpPr/>
          <p:nvPr/>
        </p:nvSpPr>
        <p:spPr>
          <a:xfrm>
            <a:off x="215931" y="2280834"/>
            <a:ext cx="4769050" cy="1833966"/>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Century Gothic"/>
              <a:cs typeface="Century Gothic"/>
            </a:endParaRPr>
          </a:p>
          <a:p>
            <a:r>
              <a:rPr lang="en-US" sz="1600" b="1" dirty="0" smtClean="0">
                <a:solidFill>
                  <a:schemeClr val="tx1"/>
                </a:solidFill>
                <a:latin typeface="Century Gothic"/>
                <a:cs typeface="Century Gothic"/>
              </a:rPr>
              <a:t>Operating Lease</a:t>
            </a:r>
          </a:p>
          <a:p>
            <a:r>
              <a:rPr lang="en-US" sz="1200" dirty="0" smtClean="0">
                <a:solidFill>
                  <a:schemeClr val="tx1"/>
                </a:solidFill>
                <a:latin typeface="Century Gothic"/>
                <a:cs typeface="Century Gothic"/>
              </a:rPr>
              <a:t>Paid March 2016, no journal entry</a:t>
            </a:r>
          </a:p>
          <a:p>
            <a:endParaRPr lang="en-US" sz="1200" dirty="0" smtClean="0">
              <a:solidFill>
                <a:schemeClr val="tx1"/>
              </a:solidFill>
              <a:latin typeface="Century Gothic"/>
              <a:cs typeface="Century Gothic"/>
            </a:endParaRPr>
          </a:p>
          <a:p>
            <a:r>
              <a:rPr lang="en-US" sz="1200" dirty="0" smtClean="0">
                <a:solidFill>
                  <a:schemeClr val="tx1"/>
                </a:solidFill>
                <a:latin typeface="Century Gothic"/>
                <a:cs typeface="Century Gothic"/>
              </a:rPr>
              <a:t>Disclosed in notes to financial statement</a:t>
            </a:r>
          </a:p>
          <a:p>
            <a:endParaRPr lang="en-US" sz="1200" dirty="0" smtClean="0">
              <a:solidFill>
                <a:schemeClr val="tx1"/>
              </a:solidFill>
              <a:latin typeface="Century Gothic"/>
              <a:cs typeface="Century Gothic"/>
            </a:endParaRPr>
          </a:p>
          <a:p>
            <a:r>
              <a:rPr lang="en-US" sz="1200" dirty="0" smtClean="0">
                <a:solidFill>
                  <a:schemeClr val="tx1"/>
                </a:solidFill>
                <a:latin typeface="Century Gothic"/>
                <a:cs typeface="Century Gothic"/>
              </a:rPr>
              <a:t>Sale and lease-back:</a:t>
            </a:r>
          </a:p>
          <a:p>
            <a:pPr marL="107950">
              <a:buFont typeface="Arial" pitchFamily="34" charset="0"/>
              <a:buChar char="•"/>
            </a:pPr>
            <a:r>
              <a:rPr lang="en-US" sz="1200" dirty="0" smtClean="0">
                <a:solidFill>
                  <a:schemeClr val="tx1"/>
                </a:solidFill>
                <a:latin typeface="Century Gothic"/>
                <a:cs typeface="Century Gothic"/>
              </a:rPr>
              <a:t>Non-core asset efficiency</a:t>
            </a:r>
          </a:p>
          <a:p>
            <a:pPr marL="107950">
              <a:buFont typeface="Arial" pitchFamily="34" charset="0"/>
              <a:buChar char="•"/>
            </a:pPr>
            <a:r>
              <a:rPr lang="en-US" sz="1200" dirty="0" smtClean="0">
                <a:solidFill>
                  <a:schemeClr val="tx1"/>
                </a:solidFill>
                <a:latin typeface="Century Gothic"/>
                <a:cs typeface="Century Gothic"/>
              </a:rPr>
              <a:t>Reduction on payment of annual income tax due to increase of lease expense</a:t>
            </a:r>
          </a:p>
          <a:p>
            <a:endParaRPr lang="en-US" sz="1600" dirty="0">
              <a:solidFill>
                <a:schemeClr val="tx1"/>
              </a:solidFill>
              <a:latin typeface="Century Gothic"/>
              <a:cs typeface="Century Gothic"/>
            </a:endParaRPr>
          </a:p>
        </p:txBody>
      </p:sp>
      <p:sp>
        <p:nvSpPr>
          <p:cNvPr id="45" name="Rectangle 44"/>
          <p:cNvSpPr/>
          <p:nvPr/>
        </p:nvSpPr>
        <p:spPr>
          <a:xfrm>
            <a:off x="215931" y="1493563"/>
            <a:ext cx="4769050" cy="614280"/>
          </a:xfrm>
          <a:prstGeom prst="rect">
            <a:avLst/>
          </a:prstGeom>
          <a:solidFill>
            <a:srgbClr val="A5A5A5"/>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Matters</a:t>
            </a:r>
            <a:endParaRPr lang="en-US" b="1" dirty="0">
              <a:solidFill>
                <a:schemeClr val="bg1"/>
              </a:solidFill>
              <a:latin typeface="Century Gothic"/>
              <a:cs typeface="Century Gothic"/>
            </a:endParaRPr>
          </a:p>
        </p:txBody>
      </p:sp>
      <p:sp>
        <p:nvSpPr>
          <p:cNvPr id="61" name="Rectangle 60"/>
          <p:cNvSpPr/>
          <p:nvPr/>
        </p:nvSpPr>
        <p:spPr>
          <a:xfrm>
            <a:off x="5077640" y="1493563"/>
            <a:ext cx="3751170" cy="614280"/>
          </a:xfrm>
          <a:prstGeom prst="rect">
            <a:avLst/>
          </a:prstGeom>
          <a:solidFill>
            <a:srgbClr val="A5A5A5"/>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entury Gothic"/>
                <a:cs typeface="Century Gothic"/>
              </a:rPr>
              <a:t>Amount</a:t>
            </a:r>
            <a:endParaRPr lang="en-US" b="1" dirty="0">
              <a:solidFill>
                <a:schemeClr val="bg1"/>
              </a:solidFill>
              <a:latin typeface="Century Gothic"/>
              <a:cs typeface="Century Gothic"/>
            </a:endParaRPr>
          </a:p>
        </p:txBody>
      </p:sp>
      <p:sp>
        <p:nvSpPr>
          <p:cNvPr id="75" name="Rectangle 74"/>
          <p:cNvSpPr/>
          <p:nvPr/>
        </p:nvSpPr>
        <p:spPr>
          <a:xfrm>
            <a:off x="5077449" y="2285430"/>
            <a:ext cx="3751346" cy="1829370"/>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entury Gothic"/>
                <a:cs typeface="Century Gothic"/>
              </a:rPr>
              <a:t>No current impact in financial statement</a:t>
            </a:r>
            <a:endParaRPr lang="en-US" sz="1600" b="1" dirty="0">
              <a:solidFill>
                <a:schemeClr val="tx1"/>
              </a:solidFill>
              <a:latin typeface="Century Gothic"/>
              <a:cs typeface="Century Gothic"/>
            </a:endParaRPr>
          </a:p>
        </p:txBody>
      </p:sp>
      <p:sp>
        <p:nvSpPr>
          <p:cNvPr id="77" name="Rectangle 76"/>
          <p:cNvSpPr/>
          <p:nvPr/>
        </p:nvSpPr>
        <p:spPr>
          <a:xfrm>
            <a:off x="226336" y="4257830"/>
            <a:ext cx="4769050" cy="1609570"/>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latin typeface="Century Gothic"/>
                <a:cs typeface="Century Gothic"/>
              </a:rPr>
              <a:t>Goodwill impairment (IAS 36)</a:t>
            </a:r>
          </a:p>
          <a:p>
            <a:r>
              <a:rPr lang="en-US" sz="1200" dirty="0" smtClean="0">
                <a:solidFill>
                  <a:schemeClr val="tx1"/>
                </a:solidFill>
                <a:latin typeface="Century Gothic"/>
                <a:cs typeface="Century Gothic"/>
              </a:rPr>
              <a:t>Impairment loss goodwill (</a:t>
            </a:r>
            <a:r>
              <a:rPr lang="en-US" sz="1200" dirty="0" err="1" smtClean="0">
                <a:solidFill>
                  <a:schemeClr val="tx1"/>
                </a:solidFill>
                <a:latin typeface="Century Gothic"/>
                <a:cs typeface="Century Gothic"/>
              </a:rPr>
              <a:t>dr</a:t>
            </a:r>
            <a:r>
              <a:rPr lang="en-US" sz="1200" dirty="0" smtClean="0">
                <a:solidFill>
                  <a:schemeClr val="tx1"/>
                </a:solidFill>
                <a:latin typeface="Century Gothic"/>
                <a:cs typeface="Century Gothic"/>
              </a:rPr>
              <a:t>)</a:t>
            </a:r>
          </a:p>
          <a:p>
            <a:r>
              <a:rPr lang="en-US" sz="1200" dirty="0" smtClean="0">
                <a:solidFill>
                  <a:schemeClr val="tx1"/>
                </a:solidFill>
                <a:latin typeface="Century Gothic"/>
                <a:cs typeface="Century Gothic"/>
              </a:rPr>
              <a:t>	Goodwill and Intangible Asset (</a:t>
            </a:r>
            <a:r>
              <a:rPr lang="en-US" sz="1200" dirty="0" err="1" smtClean="0">
                <a:solidFill>
                  <a:schemeClr val="tx1"/>
                </a:solidFill>
                <a:latin typeface="Century Gothic"/>
                <a:cs typeface="Century Gothic"/>
              </a:rPr>
              <a:t>cr</a:t>
            </a:r>
            <a:r>
              <a:rPr lang="en-US" sz="1200" dirty="0" smtClean="0">
                <a:solidFill>
                  <a:schemeClr val="tx1"/>
                </a:solidFill>
                <a:latin typeface="Century Gothic"/>
                <a:cs typeface="Century Gothic"/>
              </a:rPr>
              <a:t>)</a:t>
            </a:r>
          </a:p>
          <a:p>
            <a:endParaRPr lang="en-US" sz="1200" dirty="0" smtClean="0">
              <a:solidFill>
                <a:schemeClr val="tx1"/>
              </a:solidFill>
              <a:latin typeface="Century Gothic"/>
              <a:cs typeface="Century Gothic"/>
            </a:endParaRPr>
          </a:p>
          <a:p>
            <a:r>
              <a:rPr lang="en-US" sz="1200" dirty="0" smtClean="0">
                <a:solidFill>
                  <a:schemeClr val="tx1"/>
                </a:solidFill>
                <a:latin typeface="Century Gothic"/>
                <a:cs typeface="Century Gothic"/>
              </a:rPr>
              <a:t>Worsen group income: loss S$85.520 billion </a:t>
            </a:r>
          </a:p>
          <a:p>
            <a:r>
              <a:rPr lang="en-US" sz="1200" dirty="0" smtClean="0">
                <a:solidFill>
                  <a:schemeClr val="tx1"/>
                </a:solidFill>
                <a:latin typeface="Century Gothic"/>
                <a:cs typeface="Century Gothic"/>
              </a:rPr>
              <a:t>(exchange rate S$14.87/US$ (S$3.9 billion = S$58 billion)</a:t>
            </a:r>
          </a:p>
        </p:txBody>
      </p:sp>
      <p:sp>
        <p:nvSpPr>
          <p:cNvPr id="78" name="Rectangle 77"/>
          <p:cNvSpPr/>
          <p:nvPr/>
        </p:nvSpPr>
        <p:spPr>
          <a:xfrm>
            <a:off x="5087854" y="4262424"/>
            <a:ext cx="3751346" cy="1604975"/>
          </a:xfrm>
          <a:prstGeom prst="rect">
            <a:avLst/>
          </a:prstGeom>
          <a:solidFill>
            <a:schemeClr val="bg1">
              <a:lumMod val="7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entury Gothic"/>
                <a:cs typeface="Century Gothic"/>
              </a:rPr>
              <a:t>$ 4862</a:t>
            </a:r>
            <a:endParaRPr lang="en-US" sz="1600" b="1" dirty="0">
              <a:solidFill>
                <a:schemeClr val="tx1"/>
              </a:solidFill>
              <a:latin typeface="Century Gothic"/>
              <a:cs typeface="Century Gothic"/>
            </a:endParaRPr>
          </a:p>
        </p:txBody>
      </p:sp>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5543790" y="6261202"/>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7" name="Rectangle 26"/>
          <p:cNvSpPr/>
          <p:nvPr/>
        </p:nvSpPr>
        <p:spPr>
          <a:xfrm>
            <a:off x="7417041" y="6255466"/>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8" name="Rectangle 27"/>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9" name="Rectangle 28"/>
          <p:cNvSpPr/>
          <p:nvPr/>
        </p:nvSpPr>
        <p:spPr>
          <a:xfrm>
            <a:off x="1829919"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0" name="Rectangle 29"/>
          <p:cNvSpPr/>
          <p:nvPr/>
        </p:nvSpPr>
        <p:spPr>
          <a:xfrm>
            <a:off x="3667439" y="62552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bg1">
                  <a:lumMod val="7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8" name="Rectangle 17"/>
          <p:cNvSpPr/>
          <p:nvPr/>
        </p:nvSpPr>
        <p:spPr>
          <a:xfrm>
            <a:off x="-7601" y="325896"/>
            <a:ext cx="576064" cy="64633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8"/>
          <p:cNvSpPr txBox="1"/>
          <p:nvPr/>
        </p:nvSpPr>
        <p:spPr>
          <a:xfrm>
            <a:off x="568463" y="325896"/>
            <a:ext cx="2392001" cy="646331"/>
          </a:xfrm>
          <a:prstGeom prst="rect">
            <a:avLst/>
          </a:prstGeom>
          <a:solidFill>
            <a:srgbClr val="00B050"/>
          </a:solidFill>
        </p:spPr>
        <p:txBody>
          <a:bodyPr wrap="none" rtlCol="0">
            <a:spAutoFit/>
          </a:bodyPr>
          <a:lstStyle/>
          <a:p>
            <a:r>
              <a:rPr lang="en-US" sz="3600" b="1" dirty="0" smtClean="0">
                <a:solidFill>
                  <a:schemeClr val="bg1"/>
                </a:solidFill>
                <a:latin typeface="Century Gothic" pitchFamily="34" charset="0"/>
              </a:rPr>
              <a:t>APPENDIX</a:t>
            </a:r>
            <a:endParaRPr lang="id-ID" sz="3600" b="1" dirty="0" smtClean="0">
              <a:solidFill>
                <a:schemeClr val="bg1"/>
              </a:solidFill>
              <a:latin typeface="Century Gothic" pitchFamily="34" charset="0"/>
            </a:endParaRPr>
          </a:p>
        </p:txBody>
      </p:sp>
      <p:sp>
        <p:nvSpPr>
          <p:cNvPr id="20" name="TextBox 19"/>
          <p:cNvSpPr txBox="1"/>
          <p:nvPr/>
        </p:nvSpPr>
        <p:spPr>
          <a:xfrm>
            <a:off x="568463" y="967079"/>
            <a:ext cx="3846734" cy="338554"/>
          </a:xfrm>
          <a:prstGeom prst="rect">
            <a:avLst/>
          </a:prstGeom>
          <a:noFill/>
        </p:spPr>
        <p:txBody>
          <a:bodyPr wrap="square" rtlCol="0">
            <a:spAutoFit/>
          </a:bodyPr>
          <a:lstStyle/>
          <a:p>
            <a:r>
              <a:rPr lang="en-US" sz="1600" b="1" dirty="0" smtClean="0">
                <a:latin typeface="Century Gothic" panose="020B0502020202020204" pitchFamily="34" charset="0"/>
              </a:rPr>
              <a:t>Matters to consider</a:t>
            </a:r>
            <a:endParaRPr lang="id-ID" sz="1600" b="1" dirty="0">
              <a:latin typeface="Century Gothic" panose="020B0502020202020204" pitchFamily="34" charset="0"/>
            </a:endParaRPr>
          </a:p>
        </p:txBody>
      </p:sp>
    </p:spTree>
    <p:extLst>
      <p:ext uri="{BB962C8B-B14F-4D97-AF65-F5344CB8AC3E}">
        <p14:creationId xmlns:p14="http://schemas.microsoft.com/office/powerpoint/2010/main" val="369042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500"/>
                                        <p:tgtEl>
                                          <p:spTgt spid="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1" grpId="0" animBg="1"/>
      <p:bldP spid="75" grpId="0" animBg="1"/>
      <p:bldP spid="77" grpId="0" animBg="1"/>
      <p:bldP spid="7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nfovista.com/blog/wp-content/uploads/2015/08/Radio-Tow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6089" b="369"/>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3" name="Rectangle 2"/>
          <p:cNvSpPr/>
          <p:nvPr/>
        </p:nvSpPr>
        <p:spPr>
          <a:xfrm>
            <a:off x="355393" y="264056"/>
            <a:ext cx="8457275" cy="5832648"/>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19689" y="1384315"/>
            <a:ext cx="7728681" cy="4708981"/>
          </a:xfrm>
          <a:prstGeom prst="rect">
            <a:avLst/>
          </a:prstGeom>
          <a:noFill/>
        </p:spPr>
        <p:txBody>
          <a:bodyPr wrap="square" rtlCol="0">
            <a:spAutoFit/>
          </a:bodyPr>
          <a:lstStyle/>
          <a:p>
            <a:pPr algn="ctr"/>
            <a:r>
              <a:rPr lang="en-US" sz="6000" b="1" dirty="0" smtClean="0">
                <a:ln w="3175">
                  <a:solidFill>
                    <a:schemeClr val="bg1">
                      <a:lumMod val="95000"/>
                    </a:schemeClr>
                  </a:solidFill>
                </a:ln>
                <a:latin typeface="Century Gothic" panose="020B0502020202020204" pitchFamily="34" charset="0"/>
              </a:rPr>
              <a:t>APPENDIX</a:t>
            </a:r>
          </a:p>
          <a:p>
            <a:pPr algn="ctr"/>
            <a:r>
              <a:rPr lang="en-US" sz="6000" b="1" dirty="0" smtClean="0">
                <a:ln w="3175">
                  <a:solidFill>
                    <a:schemeClr val="bg1">
                      <a:lumMod val="95000"/>
                    </a:schemeClr>
                  </a:solidFill>
                </a:ln>
                <a:latin typeface="Century Gothic" panose="020B0502020202020204" pitchFamily="34" charset="0"/>
              </a:rPr>
              <a:t>Expansion Opportunity</a:t>
            </a:r>
          </a:p>
          <a:p>
            <a:pPr algn="ctr"/>
            <a:r>
              <a:rPr lang="en-US" sz="6000" b="1" dirty="0" smtClean="0">
                <a:ln w="3175">
                  <a:solidFill>
                    <a:schemeClr val="bg1">
                      <a:lumMod val="95000"/>
                    </a:schemeClr>
                  </a:solidFill>
                </a:ln>
                <a:latin typeface="Century Gothic" panose="020B0502020202020204" pitchFamily="34" charset="0"/>
              </a:rPr>
              <a:t>to</a:t>
            </a:r>
          </a:p>
          <a:p>
            <a:pPr algn="ctr"/>
            <a:r>
              <a:rPr lang="en-US" sz="6000" b="1" dirty="0" err="1" smtClean="0">
                <a:ln w="3175">
                  <a:solidFill>
                    <a:schemeClr val="bg1">
                      <a:lumMod val="95000"/>
                    </a:schemeClr>
                  </a:solidFill>
                </a:ln>
                <a:latin typeface="Century Gothic" panose="020B0502020202020204" pitchFamily="34" charset="0"/>
              </a:rPr>
              <a:t>Chininsia</a:t>
            </a:r>
            <a:endParaRPr lang="id-ID" sz="6000" b="1" dirty="0">
              <a:ln w="3175">
                <a:solidFill>
                  <a:schemeClr val="bg1">
                    <a:lumMod val="95000"/>
                  </a:schemeClr>
                </a:solidFill>
              </a:ln>
              <a:latin typeface="Century Gothic" panose="020B0502020202020204" pitchFamily="34" charset="0"/>
            </a:endParaRPr>
          </a:p>
        </p:txBody>
      </p:sp>
      <p:sp>
        <p:nvSpPr>
          <p:cNvPr id="41" name="TextBox 40"/>
          <p:cNvSpPr txBox="1"/>
          <p:nvPr/>
        </p:nvSpPr>
        <p:spPr>
          <a:xfrm>
            <a:off x="0" y="450205"/>
            <a:ext cx="7256802" cy="830997"/>
          </a:xfrm>
          <a:prstGeom prst="rect">
            <a:avLst/>
          </a:prstGeom>
          <a:solidFill>
            <a:srgbClr val="1F4E79"/>
          </a:solidFill>
        </p:spPr>
        <p:txBody>
          <a:bodyPr wrap="square" rtlCol="0">
            <a:spAutoFit/>
          </a:bodyPr>
          <a:lstStyle/>
          <a:p>
            <a:r>
              <a:rPr lang="en-US" sz="2400" b="1" dirty="0" smtClean="0">
                <a:solidFill>
                  <a:schemeClr val="bg1"/>
                </a:solidFill>
                <a:latin typeface="Century Gothic" pitchFamily="34" charset="0"/>
              </a:rPr>
              <a:t>Appendix: </a:t>
            </a:r>
            <a:r>
              <a:rPr lang="it-IT" sz="2400" b="1" dirty="0" smtClean="0">
                <a:solidFill>
                  <a:schemeClr val="bg1"/>
                </a:solidFill>
                <a:latin typeface="Century Gothic" pitchFamily="34" charset="0"/>
              </a:rPr>
              <a:t>Mobile Operator License </a:t>
            </a:r>
            <a:r>
              <a:rPr lang="id-ID" sz="2400" b="1" dirty="0" smtClean="0">
                <a:solidFill>
                  <a:schemeClr val="bg1"/>
                </a:solidFill>
                <a:latin typeface="Century Gothic" pitchFamily="34" charset="0"/>
              </a:rPr>
              <a:t>i</a:t>
            </a:r>
            <a:r>
              <a:rPr lang="it-IT" sz="2400" b="1" dirty="0" smtClean="0">
                <a:solidFill>
                  <a:schemeClr val="bg1"/>
                </a:solidFill>
                <a:latin typeface="Century Gothic" pitchFamily="34" charset="0"/>
              </a:rPr>
              <a:t>n Chininsia</a:t>
            </a:r>
          </a:p>
          <a:p>
            <a:endParaRPr lang="en-US" sz="2400" b="1" dirty="0">
              <a:solidFill>
                <a:schemeClr val="bg1"/>
              </a:solidFill>
              <a:latin typeface="Century Gothic" pitchFamily="34" charset="0"/>
            </a:endParaRPr>
          </a:p>
        </p:txBody>
      </p:sp>
      <p:sp>
        <p:nvSpPr>
          <p:cNvPr id="44" name="TextBox 43"/>
          <p:cNvSpPr txBox="1"/>
          <p:nvPr/>
        </p:nvSpPr>
        <p:spPr>
          <a:xfrm>
            <a:off x="-1" y="911870"/>
            <a:ext cx="7256803" cy="369332"/>
          </a:xfrm>
          <a:prstGeom prst="rect">
            <a:avLst/>
          </a:prstGeom>
          <a:solidFill>
            <a:schemeClr val="bg1"/>
          </a:solidFill>
        </p:spPr>
        <p:txBody>
          <a:bodyPr wrap="square" rtlCol="0">
            <a:spAutoFit/>
          </a:bodyPr>
          <a:lstStyle/>
          <a:p>
            <a:r>
              <a:rPr lang="id-ID" b="1" dirty="0" smtClean="0">
                <a:latin typeface="Century Gothic" pitchFamily="34" charset="0"/>
              </a:rPr>
              <a:t>Expansion to World’s 4</a:t>
            </a:r>
            <a:r>
              <a:rPr lang="id-ID" b="1" baseline="30000" dirty="0" smtClean="0">
                <a:latin typeface="Century Gothic" pitchFamily="34" charset="0"/>
              </a:rPr>
              <a:t>th</a:t>
            </a:r>
            <a:r>
              <a:rPr lang="id-ID" b="1" dirty="0" smtClean="0">
                <a:latin typeface="Century Gothic" pitchFamily="34" charset="0"/>
              </a:rPr>
              <a:t> largest mobile market country</a:t>
            </a:r>
            <a:endParaRPr lang="en-US" b="1" baseline="30000" dirty="0">
              <a:latin typeface="Century Gothic" pitchFamily="34" charset="0"/>
            </a:endParaRPr>
          </a:p>
        </p:txBody>
      </p:sp>
    </p:spTree>
    <p:extLst>
      <p:ext uri="{BB962C8B-B14F-4D97-AF65-F5344CB8AC3E}">
        <p14:creationId xmlns:p14="http://schemas.microsoft.com/office/powerpoint/2010/main" val="23834755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303" y="4509120"/>
            <a:ext cx="7377393"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7601" y="325896"/>
            <a:ext cx="576064" cy="64633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568463" y="325896"/>
            <a:ext cx="2392001" cy="646331"/>
          </a:xfrm>
          <a:prstGeom prst="rect">
            <a:avLst/>
          </a:prstGeom>
          <a:solidFill>
            <a:srgbClr val="00B050"/>
          </a:solidFill>
        </p:spPr>
        <p:txBody>
          <a:bodyPr wrap="none" rtlCol="0">
            <a:spAutoFit/>
          </a:bodyPr>
          <a:lstStyle/>
          <a:p>
            <a:r>
              <a:rPr lang="en-US" sz="3600" b="1" dirty="0" smtClean="0">
                <a:solidFill>
                  <a:schemeClr val="bg1"/>
                </a:solidFill>
                <a:latin typeface="Century Gothic" pitchFamily="34" charset="0"/>
              </a:rPr>
              <a:t>APPENDIX</a:t>
            </a:r>
            <a:endParaRPr lang="id-ID" sz="3600" b="1" dirty="0" smtClean="0">
              <a:solidFill>
                <a:schemeClr val="bg1"/>
              </a:solidFill>
              <a:latin typeface="Century Gothic"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814" y="1154616"/>
            <a:ext cx="3151919" cy="177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338632" y="3261370"/>
            <a:ext cx="2116285" cy="646331"/>
          </a:xfrm>
          <a:prstGeom prst="rect">
            <a:avLst/>
          </a:prstGeom>
          <a:noFill/>
          <a:ln>
            <a:noFill/>
          </a:ln>
        </p:spPr>
        <p:txBody>
          <a:bodyPr wrap="none" rtlCol="0">
            <a:spAutoFit/>
          </a:bodyPr>
          <a:lstStyle/>
          <a:p>
            <a:r>
              <a:rPr lang="en-US" sz="3600" b="1" dirty="0" smtClean="0">
                <a:latin typeface="Century Gothic" pitchFamily="34" charset="0"/>
              </a:rPr>
              <a:t>CRITERIA</a:t>
            </a:r>
            <a:endParaRPr lang="id-ID" sz="3600" b="1" dirty="0" smtClean="0">
              <a:latin typeface="Century Gothic" pitchFamily="34" charset="0"/>
            </a:endParaRPr>
          </a:p>
        </p:txBody>
      </p:sp>
    </p:spTree>
    <p:extLst>
      <p:ext uri="{BB962C8B-B14F-4D97-AF65-F5344CB8AC3E}">
        <p14:creationId xmlns:p14="http://schemas.microsoft.com/office/powerpoint/2010/main" val="327284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1" name="Rectangle 20"/>
          <p:cNvSpPr/>
          <p:nvPr/>
        </p:nvSpPr>
        <p:spPr>
          <a:xfrm>
            <a:off x="-7601" y="325896"/>
            <a:ext cx="576064" cy="64633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568463" y="325896"/>
            <a:ext cx="2392001" cy="646331"/>
          </a:xfrm>
          <a:prstGeom prst="rect">
            <a:avLst/>
          </a:prstGeom>
          <a:solidFill>
            <a:srgbClr val="00B050"/>
          </a:solidFill>
        </p:spPr>
        <p:txBody>
          <a:bodyPr wrap="none" rtlCol="0">
            <a:spAutoFit/>
          </a:bodyPr>
          <a:lstStyle/>
          <a:p>
            <a:r>
              <a:rPr lang="en-US" sz="3600" b="1" dirty="0" smtClean="0">
                <a:solidFill>
                  <a:schemeClr val="bg1"/>
                </a:solidFill>
                <a:latin typeface="Century Gothic" pitchFamily="34" charset="0"/>
              </a:rPr>
              <a:t>APPENDIX</a:t>
            </a:r>
            <a:endParaRPr lang="id-ID" sz="3600" b="1" dirty="0" smtClean="0">
              <a:solidFill>
                <a:schemeClr val="bg1"/>
              </a:solidFill>
              <a:latin typeface="Century Gothic"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9854" y="143505"/>
            <a:ext cx="1800200" cy="101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759" y="1969022"/>
            <a:ext cx="7471419" cy="1198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57995" y="3593802"/>
            <a:ext cx="9009198" cy="707886"/>
          </a:xfrm>
          <a:prstGeom prst="rect">
            <a:avLst/>
          </a:prstGeom>
          <a:noFill/>
          <a:ln>
            <a:noFill/>
          </a:ln>
        </p:spPr>
        <p:txBody>
          <a:bodyPr wrap="none" rtlCol="0">
            <a:spAutoFit/>
          </a:bodyPr>
          <a:lstStyle/>
          <a:p>
            <a:r>
              <a:rPr lang="en-US" sz="2000" b="1" dirty="0" smtClean="0">
                <a:latin typeface="Century Gothic" pitchFamily="34" charset="0"/>
              </a:rPr>
              <a:t>Cost </a:t>
            </a:r>
            <a:r>
              <a:rPr lang="en-US" sz="2000" b="1" dirty="0" err="1" smtClean="0">
                <a:latin typeface="Century Gothic" pitchFamily="34" charset="0"/>
              </a:rPr>
              <a:t>CloudNet</a:t>
            </a:r>
            <a:r>
              <a:rPr lang="en-US" sz="2000" b="1" dirty="0" smtClean="0">
                <a:latin typeface="Century Gothic" pitchFamily="34" charset="0"/>
              </a:rPr>
              <a:t>		: S$ 5,225m</a:t>
            </a:r>
          </a:p>
          <a:p>
            <a:r>
              <a:rPr lang="en-US" sz="2000" b="1" dirty="0" smtClean="0">
                <a:latin typeface="Century Gothic" pitchFamily="34" charset="0"/>
              </a:rPr>
              <a:t>Cost MCOM </a:t>
            </a:r>
            <a:r>
              <a:rPr lang="en-US" sz="2000" b="1" dirty="0" err="1" smtClean="0">
                <a:latin typeface="Century Gothic" pitchFamily="34" charset="0"/>
              </a:rPr>
              <a:t>Chininsia</a:t>
            </a:r>
            <a:r>
              <a:rPr lang="en-US" sz="2000" b="1" dirty="0" smtClean="0">
                <a:latin typeface="Century Gothic" pitchFamily="34" charset="0"/>
              </a:rPr>
              <a:t>	: S$ 4,320m x 38% + S$ 2,565m x 72% = S$ 3,402m</a:t>
            </a:r>
            <a:endParaRPr lang="id-ID" sz="2000" b="1" dirty="0" smtClean="0">
              <a:latin typeface="Century Gothic" pitchFamily="34" charset="0"/>
            </a:endParaRPr>
          </a:p>
        </p:txBody>
      </p:sp>
      <p:sp>
        <p:nvSpPr>
          <p:cNvPr id="23" name="TextBox 22"/>
          <p:cNvSpPr txBox="1"/>
          <p:nvPr/>
        </p:nvSpPr>
        <p:spPr>
          <a:xfrm>
            <a:off x="1550163" y="4797152"/>
            <a:ext cx="5482590" cy="1077218"/>
          </a:xfrm>
          <a:prstGeom prst="rect">
            <a:avLst/>
          </a:prstGeom>
          <a:noFill/>
          <a:ln>
            <a:noFill/>
          </a:ln>
        </p:spPr>
        <p:txBody>
          <a:bodyPr wrap="none" rtlCol="0">
            <a:spAutoFit/>
          </a:bodyPr>
          <a:lstStyle/>
          <a:p>
            <a:pPr algn="ctr"/>
            <a:r>
              <a:rPr lang="en-US" sz="3200" b="1" dirty="0" smtClean="0">
                <a:latin typeface="Century Gothic" pitchFamily="34" charset="0"/>
              </a:rPr>
              <a:t>S$ 5,225m VS S$ 3,402m</a:t>
            </a:r>
          </a:p>
          <a:p>
            <a:pPr algn="ctr"/>
            <a:r>
              <a:rPr lang="en-US" sz="3200" b="1" dirty="0" err="1" smtClean="0">
                <a:latin typeface="Century Gothic" pitchFamily="34" charset="0"/>
              </a:rPr>
              <a:t>Cloudnet</a:t>
            </a:r>
            <a:r>
              <a:rPr lang="en-US" sz="3200" b="1" dirty="0" smtClean="0">
                <a:latin typeface="Century Gothic" pitchFamily="34" charset="0"/>
              </a:rPr>
              <a:t> 1,54x higher cost</a:t>
            </a:r>
            <a:endParaRPr lang="id-ID" sz="3200" b="1" dirty="0" smtClean="0">
              <a:latin typeface="Century Gothic" pitchFamily="34" charset="0"/>
            </a:endParaRPr>
          </a:p>
        </p:txBody>
      </p:sp>
    </p:spTree>
    <p:extLst>
      <p:ext uri="{BB962C8B-B14F-4D97-AF65-F5344CB8AC3E}">
        <p14:creationId xmlns:p14="http://schemas.microsoft.com/office/powerpoint/2010/main" val="159487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1" name="Rectangle 20"/>
          <p:cNvSpPr/>
          <p:nvPr/>
        </p:nvSpPr>
        <p:spPr>
          <a:xfrm>
            <a:off x="-7601" y="325896"/>
            <a:ext cx="576064" cy="64633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568463" y="325896"/>
            <a:ext cx="2392001" cy="646331"/>
          </a:xfrm>
          <a:prstGeom prst="rect">
            <a:avLst/>
          </a:prstGeom>
          <a:solidFill>
            <a:srgbClr val="00B050"/>
          </a:solidFill>
        </p:spPr>
        <p:txBody>
          <a:bodyPr wrap="none" rtlCol="0">
            <a:spAutoFit/>
          </a:bodyPr>
          <a:lstStyle/>
          <a:p>
            <a:r>
              <a:rPr lang="en-US" sz="3600" b="1" dirty="0" smtClean="0">
                <a:solidFill>
                  <a:schemeClr val="bg1"/>
                </a:solidFill>
                <a:latin typeface="Century Gothic" pitchFamily="34" charset="0"/>
              </a:rPr>
              <a:t>APPENDIX</a:t>
            </a:r>
            <a:endParaRPr lang="id-ID" sz="3600" b="1" dirty="0" smtClean="0">
              <a:solidFill>
                <a:schemeClr val="bg1"/>
              </a:solidFill>
              <a:latin typeface="Century Gothic"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9854" y="143505"/>
            <a:ext cx="1800200" cy="101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860890" y="3284984"/>
            <a:ext cx="7422225" cy="1323439"/>
          </a:xfrm>
          <a:prstGeom prst="rect">
            <a:avLst/>
          </a:prstGeom>
          <a:noFill/>
          <a:ln>
            <a:noFill/>
          </a:ln>
        </p:spPr>
        <p:txBody>
          <a:bodyPr wrap="none" rtlCol="0">
            <a:spAutoFit/>
          </a:bodyPr>
          <a:lstStyle/>
          <a:p>
            <a:pPr algn="ctr">
              <a:tabLst>
                <a:tab pos="3948113" algn="l"/>
              </a:tabLst>
            </a:pPr>
            <a:r>
              <a:rPr lang="en-US" sz="2000" b="1" dirty="0" smtClean="0">
                <a:latin typeface="Century Gothic" pitchFamily="34" charset="0"/>
              </a:rPr>
              <a:t>Probability of </a:t>
            </a:r>
            <a:r>
              <a:rPr lang="en-US" sz="2000" b="1" dirty="0" err="1" smtClean="0">
                <a:latin typeface="Century Gothic" pitchFamily="34" charset="0"/>
              </a:rPr>
              <a:t>CloudNet</a:t>
            </a:r>
            <a:r>
              <a:rPr lang="en-US" sz="2000" b="1" dirty="0">
                <a:latin typeface="Century Gothic" pitchFamily="34" charset="0"/>
              </a:rPr>
              <a:t> </a:t>
            </a:r>
            <a:r>
              <a:rPr lang="en-US" sz="2000" b="1" dirty="0" smtClean="0">
                <a:latin typeface="Century Gothic" pitchFamily="34" charset="0"/>
              </a:rPr>
              <a:t>: </a:t>
            </a:r>
          </a:p>
          <a:p>
            <a:pPr algn="ctr">
              <a:tabLst>
                <a:tab pos="3948113" algn="l"/>
              </a:tabLst>
            </a:pPr>
            <a:r>
              <a:rPr lang="en-US" sz="2000" b="1" dirty="0" smtClean="0">
                <a:latin typeface="Century Gothic" pitchFamily="34" charset="0"/>
              </a:rPr>
              <a:t>40% Acceptance x 38% + 60% Acceptance x 72% = 58.4%</a:t>
            </a:r>
          </a:p>
          <a:p>
            <a:pPr algn="ctr">
              <a:tabLst>
                <a:tab pos="3948113" algn="l"/>
              </a:tabLst>
            </a:pPr>
            <a:r>
              <a:rPr lang="en-US" sz="2000" b="1" dirty="0" smtClean="0">
                <a:latin typeface="Century Gothic" pitchFamily="34" charset="0"/>
              </a:rPr>
              <a:t>Probability of MCOM </a:t>
            </a:r>
            <a:r>
              <a:rPr lang="en-US" sz="2000" b="1" dirty="0" err="1" smtClean="0">
                <a:latin typeface="Century Gothic" pitchFamily="34" charset="0"/>
              </a:rPr>
              <a:t>Chininsia</a:t>
            </a:r>
            <a:r>
              <a:rPr lang="en-US" sz="2000" b="1" dirty="0">
                <a:latin typeface="Century Gothic" pitchFamily="34" charset="0"/>
              </a:rPr>
              <a:t> </a:t>
            </a:r>
            <a:r>
              <a:rPr lang="en-US" sz="2000" b="1" dirty="0" smtClean="0">
                <a:latin typeface="Century Gothic" pitchFamily="34" charset="0"/>
              </a:rPr>
              <a:t>:</a:t>
            </a:r>
          </a:p>
          <a:p>
            <a:pPr algn="ctr">
              <a:tabLst>
                <a:tab pos="3948113" algn="l"/>
              </a:tabLst>
            </a:pPr>
            <a:r>
              <a:rPr lang="en-US" sz="2000" b="1" dirty="0">
                <a:latin typeface="Century Gothic" pitchFamily="34" charset="0"/>
              </a:rPr>
              <a:t>40% Acceptance x 38% + 4</a:t>
            </a:r>
            <a:r>
              <a:rPr lang="en-US" sz="2000" b="1" dirty="0" smtClean="0">
                <a:latin typeface="Century Gothic" pitchFamily="34" charset="0"/>
              </a:rPr>
              <a:t>% </a:t>
            </a:r>
            <a:r>
              <a:rPr lang="en-US" sz="2000" b="1" dirty="0">
                <a:latin typeface="Century Gothic" pitchFamily="34" charset="0"/>
              </a:rPr>
              <a:t>Acceptance x 72</a:t>
            </a:r>
            <a:r>
              <a:rPr lang="en-US" sz="2000" b="1" dirty="0" smtClean="0">
                <a:latin typeface="Century Gothic" pitchFamily="34" charset="0"/>
              </a:rPr>
              <a:t>% = 18.4%</a:t>
            </a:r>
            <a:endParaRPr lang="en-US" sz="2000" b="1" dirty="0">
              <a:latin typeface="Century Gothic" pitchFamily="34" charset="0"/>
            </a:endParaRPr>
          </a:p>
        </p:txBody>
      </p:sp>
      <p:sp>
        <p:nvSpPr>
          <p:cNvPr id="23" name="TextBox 22"/>
          <p:cNvSpPr txBox="1"/>
          <p:nvPr/>
        </p:nvSpPr>
        <p:spPr>
          <a:xfrm>
            <a:off x="2063923" y="4797152"/>
            <a:ext cx="4455066" cy="1077218"/>
          </a:xfrm>
          <a:prstGeom prst="rect">
            <a:avLst/>
          </a:prstGeom>
          <a:noFill/>
          <a:ln>
            <a:noFill/>
          </a:ln>
        </p:spPr>
        <p:txBody>
          <a:bodyPr wrap="none" rtlCol="0">
            <a:spAutoFit/>
          </a:bodyPr>
          <a:lstStyle/>
          <a:p>
            <a:pPr algn="ctr"/>
            <a:r>
              <a:rPr lang="en-US" sz="3200" b="1" dirty="0" smtClean="0">
                <a:latin typeface="Century Gothic" pitchFamily="34" charset="0"/>
              </a:rPr>
              <a:t>58.4 % VS 18.4 %</a:t>
            </a:r>
          </a:p>
          <a:p>
            <a:pPr algn="ctr"/>
            <a:r>
              <a:rPr lang="en-US" sz="3200" b="1" dirty="0" err="1" smtClean="0">
                <a:latin typeface="Century Gothic" pitchFamily="34" charset="0"/>
              </a:rPr>
              <a:t>Cloudnet</a:t>
            </a:r>
            <a:r>
              <a:rPr lang="en-US" sz="3200" b="1" dirty="0" smtClean="0">
                <a:latin typeface="Century Gothic" pitchFamily="34" charset="0"/>
              </a:rPr>
              <a:t> 3,23x better</a:t>
            </a:r>
            <a:endParaRPr lang="id-ID" sz="3200" b="1" dirty="0" smtClean="0">
              <a:latin typeface="Century Gothic"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138" y="1916832"/>
            <a:ext cx="7083095"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85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7" name="Rectangle 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3" name="Rectangle 2"/>
          <p:cNvSpPr/>
          <p:nvPr/>
        </p:nvSpPr>
        <p:spPr>
          <a:xfrm>
            <a:off x="0"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Security Crisis and Legal Wrangling in </a:t>
            </a:r>
            <a:r>
              <a:rPr lang="en-US" dirty="0" err="1">
                <a:latin typeface="Century Gothic" panose="020B0502020202020204" pitchFamily="34" charset="0"/>
              </a:rPr>
              <a:t>Nakolia</a:t>
            </a:r>
            <a:endParaRPr lang="en-US" b="1" dirty="0">
              <a:latin typeface="Century Gothic" pitchFamily="34" charset="0"/>
            </a:endParaRPr>
          </a:p>
        </p:txBody>
      </p:sp>
      <p:sp>
        <p:nvSpPr>
          <p:cNvPr id="9" name="Rectangle 8"/>
          <p:cNvSpPr/>
          <p:nvPr/>
        </p:nvSpPr>
        <p:spPr>
          <a:xfrm>
            <a:off x="1850720"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Political Risk and Strategic Uncertainty in </a:t>
            </a:r>
            <a:r>
              <a:rPr lang="en-US" dirty="0" err="1">
                <a:latin typeface="Century Gothic" panose="020B0502020202020204" pitchFamily="34" charset="0"/>
              </a:rPr>
              <a:t>Ilania</a:t>
            </a:r>
            <a:endParaRPr lang="en-US" b="1" dirty="0">
              <a:latin typeface="Century Gothic" pitchFamily="34" charset="0"/>
            </a:endParaRPr>
          </a:p>
        </p:txBody>
      </p:sp>
      <p:sp>
        <p:nvSpPr>
          <p:cNvPr id="10" name="Rectangle 9"/>
          <p:cNvSpPr/>
          <p:nvPr/>
        </p:nvSpPr>
        <p:spPr>
          <a:xfrm>
            <a:off x="3698176" y="1772817"/>
            <a:ext cx="1765720" cy="12961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entury Gothic" panose="020B0502020202020204" pitchFamily="34" charset="0"/>
              </a:rPr>
              <a:t>Shared Services Center in </a:t>
            </a:r>
            <a:r>
              <a:rPr lang="en-US" dirty="0" err="1">
                <a:solidFill>
                  <a:schemeClr val="bg1"/>
                </a:solidFill>
                <a:latin typeface="Century Gothic" panose="020B0502020202020204" pitchFamily="34" charset="0"/>
              </a:rPr>
              <a:t>Sadimba</a:t>
            </a:r>
            <a:endParaRPr lang="en-US" b="1" dirty="0">
              <a:solidFill>
                <a:schemeClr val="bg1"/>
              </a:solidFill>
              <a:latin typeface="Century Gothic" pitchFamily="34" charset="0"/>
            </a:endParaRPr>
          </a:p>
        </p:txBody>
      </p:sp>
      <p:sp>
        <p:nvSpPr>
          <p:cNvPr id="11" name="Rectangle 10"/>
          <p:cNvSpPr/>
          <p:nvPr/>
        </p:nvSpPr>
        <p:spPr>
          <a:xfrm>
            <a:off x="5542584"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Century Gothic" panose="020B0502020202020204" pitchFamily="34" charset="0"/>
              </a:rPr>
              <a:t>Nakolia</a:t>
            </a:r>
            <a:r>
              <a:rPr lang="en-US" dirty="0">
                <a:latin typeface="Century Gothic" panose="020B0502020202020204" pitchFamily="34" charset="0"/>
              </a:rPr>
              <a:t> and MCOM Capital Structure</a:t>
            </a:r>
            <a:endParaRPr lang="en-US" b="1" dirty="0">
              <a:latin typeface="Century Gothic" pitchFamily="34" charset="0"/>
            </a:endParaRPr>
          </a:p>
        </p:txBody>
      </p:sp>
      <p:sp>
        <p:nvSpPr>
          <p:cNvPr id="12" name="Rectangle 11"/>
          <p:cNvSpPr/>
          <p:nvPr/>
        </p:nvSpPr>
        <p:spPr>
          <a:xfrm>
            <a:off x="7380312"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Mobile Operator License in Chininsia</a:t>
            </a:r>
            <a:endParaRPr lang="en-US" b="1" dirty="0">
              <a:latin typeface="Century Gothic" pitchFamily="34" charset="0"/>
            </a:endParaRPr>
          </a:p>
        </p:txBody>
      </p:sp>
      <p:sp>
        <p:nvSpPr>
          <p:cNvPr id="13" name="Rectangle 12"/>
          <p:cNvSpPr/>
          <p:nvPr/>
        </p:nvSpPr>
        <p:spPr>
          <a:xfrm>
            <a:off x="-2032" y="3125605"/>
            <a:ext cx="1765720" cy="195957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4" name="Rectangle 13"/>
          <p:cNvSpPr/>
          <p:nvPr/>
        </p:nvSpPr>
        <p:spPr>
          <a:xfrm>
            <a:off x="1848688" y="3125605"/>
            <a:ext cx="1765720" cy="195957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3696144" y="3125605"/>
            <a:ext cx="1765720" cy="1959579"/>
          </a:xfrm>
          <a:prstGeom prst="rect">
            <a:avLst/>
          </a:prstGeom>
          <a:solidFill>
            <a:srgbClr val="FFC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Continue to process </a:t>
            </a:r>
            <a:r>
              <a:rPr lang="en-US" dirty="0" smtClean="0">
                <a:solidFill>
                  <a:schemeClr val="tx1"/>
                </a:solidFill>
                <a:latin typeface="Century Gothic" panose="020B0502020202020204" pitchFamily="34" charset="0"/>
              </a:rPr>
              <a:t>SSC </a:t>
            </a:r>
            <a:r>
              <a:rPr lang="en-US" dirty="0">
                <a:solidFill>
                  <a:schemeClr val="tx1"/>
                </a:solidFill>
                <a:latin typeface="Century Gothic" panose="020B0502020202020204" pitchFamily="34" charset="0"/>
              </a:rPr>
              <a:t>in </a:t>
            </a:r>
            <a:r>
              <a:rPr lang="en-US" dirty="0" err="1">
                <a:solidFill>
                  <a:schemeClr val="tx1"/>
                </a:solidFill>
                <a:latin typeface="Century Gothic" panose="020B0502020202020204" pitchFamily="34" charset="0"/>
              </a:rPr>
              <a:t>Sadimba</a:t>
            </a:r>
            <a:r>
              <a:rPr lang="en-US" dirty="0">
                <a:solidFill>
                  <a:schemeClr val="tx1"/>
                </a:solidFill>
                <a:latin typeface="Century Gothic" panose="020B0502020202020204" pitchFamily="34" charset="0"/>
              </a:rPr>
              <a:t>.</a:t>
            </a:r>
            <a:endParaRPr lang="en-US" b="1" dirty="0">
              <a:solidFill>
                <a:schemeClr val="tx1"/>
              </a:solidFill>
              <a:latin typeface="Century Gothic" pitchFamily="34" charset="0"/>
            </a:endParaRPr>
          </a:p>
        </p:txBody>
      </p:sp>
      <p:sp>
        <p:nvSpPr>
          <p:cNvPr id="17" name="Rectangle 16"/>
          <p:cNvSpPr/>
          <p:nvPr/>
        </p:nvSpPr>
        <p:spPr>
          <a:xfrm>
            <a:off x="5540552" y="3125605"/>
            <a:ext cx="1765720" cy="195957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78280" y="3125605"/>
            <a:ext cx="1765720" cy="195957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09760" y="1205957"/>
            <a:ext cx="542136" cy="461665"/>
          </a:xfrm>
          <a:prstGeom prst="rect">
            <a:avLst/>
          </a:prstGeom>
          <a:noFill/>
        </p:spPr>
        <p:txBody>
          <a:bodyPr wrap="none" rtlCol="0">
            <a:spAutoFit/>
          </a:bodyPr>
          <a:lstStyle/>
          <a:p>
            <a:r>
              <a:rPr lang="en-US" sz="2400" b="1" dirty="0">
                <a:solidFill>
                  <a:schemeClr val="bg1">
                    <a:lumMod val="85000"/>
                  </a:schemeClr>
                </a:solidFill>
                <a:latin typeface="Century Gothic" pitchFamily="34" charset="0"/>
              </a:rPr>
              <a:t>#1</a:t>
            </a:r>
          </a:p>
        </p:txBody>
      </p:sp>
      <p:sp>
        <p:nvSpPr>
          <p:cNvPr id="21" name="TextBox 20"/>
          <p:cNvSpPr txBox="1"/>
          <p:nvPr/>
        </p:nvSpPr>
        <p:spPr>
          <a:xfrm>
            <a:off x="2460480" y="1193342"/>
            <a:ext cx="542136" cy="461665"/>
          </a:xfrm>
          <a:prstGeom prst="rect">
            <a:avLst/>
          </a:prstGeom>
          <a:noFill/>
        </p:spPr>
        <p:txBody>
          <a:bodyPr wrap="none" rtlCol="0">
            <a:spAutoFit/>
          </a:bodyPr>
          <a:lstStyle/>
          <a:p>
            <a:r>
              <a:rPr lang="en-US" sz="2400" b="1" dirty="0" smtClean="0">
                <a:solidFill>
                  <a:schemeClr val="bg1">
                    <a:lumMod val="85000"/>
                  </a:schemeClr>
                </a:solidFill>
                <a:latin typeface="Century Gothic" pitchFamily="34" charset="0"/>
              </a:rPr>
              <a:t>#2</a:t>
            </a:r>
            <a:endParaRPr lang="en-US" sz="2400" b="1" dirty="0">
              <a:solidFill>
                <a:schemeClr val="bg1">
                  <a:lumMod val="85000"/>
                </a:schemeClr>
              </a:solidFill>
              <a:latin typeface="Century Gothic" pitchFamily="34" charset="0"/>
            </a:endParaRPr>
          </a:p>
        </p:txBody>
      </p:sp>
      <p:sp>
        <p:nvSpPr>
          <p:cNvPr id="24" name="TextBox 23"/>
          <p:cNvSpPr txBox="1"/>
          <p:nvPr/>
        </p:nvSpPr>
        <p:spPr>
          <a:xfrm>
            <a:off x="4313026" y="1198400"/>
            <a:ext cx="542136" cy="461665"/>
          </a:xfrm>
          <a:prstGeom prst="rect">
            <a:avLst/>
          </a:prstGeom>
          <a:noFill/>
        </p:spPr>
        <p:txBody>
          <a:bodyPr wrap="none" rtlCol="0">
            <a:spAutoFit/>
          </a:bodyPr>
          <a:lstStyle/>
          <a:p>
            <a:r>
              <a:rPr lang="en-US" sz="2400" b="1" dirty="0" smtClean="0">
                <a:solidFill>
                  <a:srgbClr val="FFC000"/>
                </a:solidFill>
                <a:latin typeface="Century Gothic" pitchFamily="34" charset="0"/>
              </a:rPr>
              <a:t>#3</a:t>
            </a:r>
            <a:endParaRPr lang="en-US" sz="2400" b="1" dirty="0">
              <a:solidFill>
                <a:srgbClr val="FFC000"/>
              </a:solidFill>
              <a:latin typeface="Century Gothic" pitchFamily="34" charset="0"/>
            </a:endParaRPr>
          </a:p>
        </p:txBody>
      </p:sp>
      <p:sp>
        <p:nvSpPr>
          <p:cNvPr id="25" name="TextBox 24"/>
          <p:cNvSpPr txBox="1"/>
          <p:nvPr/>
        </p:nvSpPr>
        <p:spPr>
          <a:xfrm>
            <a:off x="6163746" y="1200614"/>
            <a:ext cx="542136" cy="461665"/>
          </a:xfrm>
          <a:prstGeom prst="rect">
            <a:avLst/>
          </a:prstGeom>
          <a:noFill/>
        </p:spPr>
        <p:txBody>
          <a:bodyPr wrap="none" rtlCol="0">
            <a:spAutoFit/>
          </a:bodyPr>
          <a:lstStyle/>
          <a:p>
            <a:r>
              <a:rPr lang="en-US" sz="2400" b="1" dirty="0" smtClean="0">
                <a:solidFill>
                  <a:schemeClr val="bg1">
                    <a:lumMod val="85000"/>
                  </a:schemeClr>
                </a:solidFill>
                <a:latin typeface="Century Gothic" pitchFamily="34" charset="0"/>
              </a:rPr>
              <a:t>#4</a:t>
            </a:r>
            <a:endParaRPr lang="en-US" sz="2400" b="1" dirty="0">
              <a:solidFill>
                <a:schemeClr val="bg1">
                  <a:lumMod val="85000"/>
                </a:schemeClr>
              </a:solidFill>
              <a:latin typeface="Century Gothic" pitchFamily="34" charset="0"/>
            </a:endParaRPr>
          </a:p>
        </p:txBody>
      </p:sp>
      <p:sp>
        <p:nvSpPr>
          <p:cNvPr id="26" name="TextBox 25"/>
          <p:cNvSpPr txBox="1"/>
          <p:nvPr/>
        </p:nvSpPr>
        <p:spPr>
          <a:xfrm>
            <a:off x="7990072" y="1196752"/>
            <a:ext cx="542136" cy="461665"/>
          </a:xfrm>
          <a:prstGeom prst="rect">
            <a:avLst/>
          </a:prstGeom>
          <a:noFill/>
        </p:spPr>
        <p:txBody>
          <a:bodyPr wrap="none" rtlCol="0">
            <a:spAutoFit/>
          </a:bodyPr>
          <a:lstStyle/>
          <a:p>
            <a:r>
              <a:rPr lang="en-US" sz="2400" b="1" dirty="0" smtClean="0">
                <a:solidFill>
                  <a:schemeClr val="bg1">
                    <a:lumMod val="85000"/>
                  </a:schemeClr>
                </a:solidFill>
                <a:latin typeface="Century Gothic" pitchFamily="34" charset="0"/>
              </a:rPr>
              <a:t>#5</a:t>
            </a:r>
            <a:endParaRPr lang="en-US" sz="2400" b="1" dirty="0">
              <a:solidFill>
                <a:schemeClr val="bg1">
                  <a:lumMod val="85000"/>
                </a:schemeClr>
              </a:solidFill>
              <a:latin typeface="Century Gothic" pitchFamily="34" charset="0"/>
            </a:endParaRPr>
          </a:p>
        </p:txBody>
      </p:sp>
      <p:sp>
        <p:nvSpPr>
          <p:cNvPr id="23" name="TextBox 22"/>
          <p:cNvSpPr txBox="1"/>
          <p:nvPr/>
        </p:nvSpPr>
        <p:spPr>
          <a:xfrm>
            <a:off x="-2032" y="5715297"/>
            <a:ext cx="9144000" cy="461665"/>
          </a:xfrm>
          <a:prstGeom prst="rect">
            <a:avLst/>
          </a:prstGeom>
          <a:solidFill>
            <a:srgbClr val="1F4E79"/>
          </a:solidFill>
        </p:spPr>
        <p:txBody>
          <a:bodyPr wrap="square" rtlCol="0">
            <a:spAutoFit/>
          </a:bodyPr>
          <a:lstStyle/>
          <a:p>
            <a:pPr algn="ctr"/>
            <a:r>
              <a:rPr lang="en-US" sz="2400" b="1" dirty="0" smtClean="0">
                <a:solidFill>
                  <a:schemeClr val="bg1"/>
                </a:solidFill>
                <a:latin typeface="Century Gothic" pitchFamily="34" charset="0"/>
              </a:rPr>
              <a:t>Sustainable Growth</a:t>
            </a:r>
            <a:endParaRPr lang="en-US" sz="2400" b="1" dirty="0">
              <a:solidFill>
                <a:schemeClr val="bg1"/>
              </a:solidFill>
              <a:latin typeface="Century Gothic" pitchFamily="34" charset="0"/>
            </a:endParaRPr>
          </a:p>
        </p:txBody>
      </p:sp>
      <p:sp>
        <p:nvSpPr>
          <p:cNvPr id="27" name="TextBox 26"/>
          <p:cNvSpPr txBox="1"/>
          <p:nvPr/>
        </p:nvSpPr>
        <p:spPr>
          <a:xfrm>
            <a:off x="0" y="244455"/>
            <a:ext cx="9144000" cy="461665"/>
          </a:xfrm>
          <a:prstGeom prst="rect">
            <a:avLst/>
          </a:prstGeom>
          <a:solidFill>
            <a:srgbClr val="1F4E79"/>
          </a:solidFill>
        </p:spPr>
        <p:txBody>
          <a:bodyPr wrap="square" rtlCol="0">
            <a:spAutoFit/>
          </a:bodyPr>
          <a:lstStyle/>
          <a:p>
            <a:pPr algn="ctr"/>
            <a:r>
              <a:rPr lang="en-US" sz="2400" b="1" dirty="0" smtClean="0">
                <a:solidFill>
                  <a:schemeClr val="bg1"/>
                </a:solidFill>
                <a:latin typeface="Century Gothic" pitchFamily="34" charset="0"/>
              </a:rPr>
              <a:t>MCOM’s Issues Prioritization</a:t>
            </a:r>
            <a:endParaRPr lang="en-US" sz="2400" b="1" dirty="0">
              <a:solidFill>
                <a:schemeClr val="bg1"/>
              </a:solidFill>
              <a:latin typeface="Century Gothic" pitchFamily="34" charset="0"/>
            </a:endParaRPr>
          </a:p>
        </p:txBody>
      </p:sp>
      <p:sp>
        <p:nvSpPr>
          <p:cNvPr id="28" name="TextBox 27"/>
          <p:cNvSpPr txBox="1"/>
          <p:nvPr/>
        </p:nvSpPr>
        <p:spPr>
          <a:xfrm>
            <a:off x="-2032" y="675832"/>
            <a:ext cx="9144000" cy="338554"/>
          </a:xfrm>
          <a:prstGeom prst="rect">
            <a:avLst/>
          </a:prstGeom>
          <a:solidFill>
            <a:schemeClr val="bg1"/>
          </a:solidFill>
        </p:spPr>
        <p:txBody>
          <a:bodyPr wrap="square" rtlCol="0">
            <a:spAutoFit/>
          </a:bodyPr>
          <a:lstStyle/>
          <a:p>
            <a:pPr algn="ctr"/>
            <a:r>
              <a:rPr lang="en-US" sz="1600" b="1" i="1" spc="300" dirty="0" smtClean="0">
                <a:solidFill>
                  <a:schemeClr val="tx2"/>
                </a:solidFill>
                <a:latin typeface="Century Gothic" pitchFamily="34" charset="0"/>
              </a:rPr>
              <a:t>Time, Financial, Reputational, Long Term</a:t>
            </a:r>
            <a:endParaRPr lang="en-US" sz="1600" b="1" i="1" spc="300" dirty="0">
              <a:solidFill>
                <a:schemeClr val="tx2"/>
              </a:solidFill>
              <a:latin typeface="Century Gothic" pitchFamily="34" charset="0"/>
            </a:endParaRPr>
          </a:p>
        </p:txBody>
      </p:sp>
    </p:spTree>
    <p:extLst>
      <p:ext uri="{BB962C8B-B14F-4D97-AF65-F5344CB8AC3E}">
        <p14:creationId xmlns:p14="http://schemas.microsoft.com/office/powerpoint/2010/main" val="37264061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1" name="Rectangle 20"/>
          <p:cNvSpPr/>
          <p:nvPr/>
        </p:nvSpPr>
        <p:spPr>
          <a:xfrm>
            <a:off x="-7601" y="325896"/>
            <a:ext cx="576064" cy="64633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568463" y="325896"/>
            <a:ext cx="2392001" cy="646331"/>
          </a:xfrm>
          <a:prstGeom prst="rect">
            <a:avLst/>
          </a:prstGeom>
          <a:solidFill>
            <a:srgbClr val="00B050"/>
          </a:solidFill>
        </p:spPr>
        <p:txBody>
          <a:bodyPr wrap="none" rtlCol="0">
            <a:spAutoFit/>
          </a:bodyPr>
          <a:lstStyle/>
          <a:p>
            <a:r>
              <a:rPr lang="en-US" sz="3600" b="1" dirty="0" smtClean="0">
                <a:solidFill>
                  <a:schemeClr val="bg1"/>
                </a:solidFill>
                <a:latin typeface="Century Gothic" pitchFamily="34" charset="0"/>
              </a:rPr>
              <a:t>APPENDIX</a:t>
            </a:r>
            <a:endParaRPr lang="id-ID" sz="3600" b="1" dirty="0" smtClean="0">
              <a:solidFill>
                <a:schemeClr val="bg1"/>
              </a:solidFill>
              <a:latin typeface="Century Gothic"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9854" y="143505"/>
            <a:ext cx="1800200" cy="101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608693" y="2780928"/>
            <a:ext cx="5926623" cy="1323439"/>
          </a:xfrm>
          <a:prstGeom prst="rect">
            <a:avLst/>
          </a:prstGeom>
          <a:noFill/>
          <a:ln>
            <a:noFill/>
          </a:ln>
        </p:spPr>
        <p:txBody>
          <a:bodyPr wrap="none" rtlCol="0">
            <a:spAutoFit/>
          </a:bodyPr>
          <a:lstStyle/>
          <a:p>
            <a:pPr algn="ctr">
              <a:tabLst>
                <a:tab pos="3948113" algn="l"/>
              </a:tabLst>
            </a:pPr>
            <a:r>
              <a:rPr lang="en-US" sz="2000" b="1" dirty="0" smtClean="0">
                <a:latin typeface="Century Gothic" pitchFamily="34" charset="0"/>
              </a:rPr>
              <a:t>Profit Certainty of </a:t>
            </a:r>
            <a:r>
              <a:rPr lang="en-US" sz="2000" b="1" dirty="0" err="1" smtClean="0">
                <a:latin typeface="Century Gothic" pitchFamily="34" charset="0"/>
              </a:rPr>
              <a:t>CloudNet</a:t>
            </a:r>
            <a:r>
              <a:rPr lang="en-US" sz="2000" b="1" dirty="0">
                <a:latin typeface="Century Gothic" pitchFamily="34" charset="0"/>
              </a:rPr>
              <a:t> </a:t>
            </a:r>
            <a:r>
              <a:rPr lang="en-US" sz="2000" b="1" dirty="0" smtClean="0">
                <a:latin typeface="Century Gothic" pitchFamily="34" charset="0"/>
              </a:rPr>
              <a:t>: </a:t>
            </a:r>
          </a:p>
          <a:p>
            <a:pPr algn="ctr">
              <a:tabLst>
                <a:tab pos="3948113" algn="l"/>
              </a:tabLst>
            </a:pPr>
            <a:r>
              <a:rPr lang="en-US" sz="2000" b="1" dirty="0" smtClean="0">
                <a:latin typeface="Century Gothic" pitchFamily="34" charset="0"/>
              </a:rPr>
              <a:t>S$1,710m </a:t>
            </a:r>
            <a:r>
              <a:rPr lang="en-US" sz="2000" b="1" dirty="0">
                <a:latin typeface="Century Gothic" pitchFamily="34" charset="0"/>
              </a:rPr>
              <a:t>x 38% + S$6,262m x 72</a:t>
            </a:r>
            <a:r>
              <a:rPr lang="en-US" sz="2000" b="1" dirty="0" smtClean="0">
                <a:latin typeface="Century Gothic" pitchFamily="34" charset="0"/>
              </a:rPr>
              <a:t>% = S$ 5,158.4</a:t>
            </a:r>
            <a:endParaRPr lang="en-US" sz="2000" b="1" dirty="0">
              <a:latin typeface="Century Gothic" pitchFamily="34" charset="0"/>
            </a:endParaRPr>
          </a:p>
          <a:p>
            <a:pPr algn="ctr">
              <a:tabLst>
                <a:tab pos="3948113" algn="l"/>
              </a:tabLst>
            </a:pPr>
            <a:r>
              <a:rPr lang="en-US" sz="2000" b="1" dirty="0" smtClean="0">
                <a:latin typeface="Century Gothic" pitchFamily="34" charset="0"/>
              </a:rPr>
              <a:t>Profit </a:t>
            </a:r>
            <a:r>
              <a:rPr lang="en-US" sz="2000" b="1" dirty="0">
                <a:latin typeface="Century Gothic" pitchFamily="34" charset="0"/>
              </a:rPr>
              <a:t>Certainty of </a:t>
            </a:r>
            <a:r>
              <a:rPr lang="en-US" sz="2000" b="1" dirty="0" smtClean="0">
                <a:latin typeface="Century Gothic" pitchFamily="34" charset="0"/>
              </a:rPr>
              <a:t>MCOM </a:t>
            </a:r>
            <a:r>
              <a:rPr lang="en-US" sz="2000" b="1" dirty="0" err="1" smtClean="0">
                <a:latin typeface="Century Gothic" pitchFamily="34" charset="0"/>
              </a:rPr>
              <a:t>Chininsia</a:t>
            </a:r>
            <a:r>
              <a:rPr lang="en-US" sz="2000" b="1" dirty="0">
                <a:latin typeface="Century Gothic" pitchFamily="34" charset="0"/>
              </a:rPr>
              <a:t> </a:t>
            </a:r>
            <a:r>
              <a:rPr lang="en-US" sz="2000" b="1" dirty="0" smtClean="0">
                <a:latin typeface="Century Gothic" pitchFamily="34" charset="0"/>
              </a:rPr>
              <a:t>:</a:t>
            </a:r>
          </a:p>
          <a:p>
            <a:pPr algn="ctr">
              <a:tabLst>
                <a:tab pos="3948113" algn="l"/>
              </a:tabLst>
            </a:pPr>
            <a:r>
              <a:rPr lang="en-US" sz="2000" b="1" dirty="0" smtClean="0">
                <a:latin typeface="Century Gothic" pitchFamily="34" charset="0"/>
              </a:rPr>
              <a:t>?</a:t>
            </a:r>
            <a:endParaRPr lang="en-US" sz="2000" b="1" dirty="0">
              <a:latin typeface="Century Gothic" pitchFamily="34" charset="0"/>
            </a:endParaRPr>
          </a:p>
        </p:txBody>
      </p:sp>
      <p:sp>
        <p:nvSpPr>
          <p:cNvPr id="23" name="TextBox 22"/>
          <p:cNvSpPr txBox="1"/>
          <p:nvPr/>
        </p:nvSpPr>
        <p:spPr>
          <a:xfrm>
            <a:off x="2344471" y="4653136"/>
            <a:ext cx="4455066" cy="1077218"/>
          </a:xfrm>
          <a:prstGeom prst="rect">
            <a:avLst/>
          </a:prstGeom>
          <a:noFill/>
          <a:ln>
            <a:noFill/>
          </a:ln>
        </p:spPr>
        <p:txBody>
          <a:bodyPr wrap="none" rtlCol="0">
            <a:spAutoFit/>
          </a:bodyPr>
          <a:lstStyle/>
          <a:p>
            <a:pPr algn="ctr"/>
            <a:r>
              <a:rPr lang="en-US" sz="3200" b="1" dirty="0">
                <a:latin typeface="Century Gothic" pitchFamily="34" charset="0"/>
              </a:rPr>
              <a:t>S$ 5,158.4 </a:t>
            </a:r>
            <a:r>
              <a:rPr lang="en-US" sz="3200" b="1" dirty="0" smtClean="0">
                <a:latin typeface="Century Gothic" pitchFamily="34" charset="0"/>
              </a:rPr>
              <a:t>% VS ?????</a:t>
            </a:r>
          </a:p>
          <a:p>
            <a:pPr algn="ctr"/>
            <a:r>
              <a:rPr lang="en-US" sz="3200" b="1" dirty="0" err="1" smtClean="0">
                <a:latin typeface="Century Gothic" pitchFamily="34" charset="0"/>
              </a:rPr>
              <a:t>Cloudnet</a:t>
            </a:r>
            <a:r>
              <a:rPr lang="en-US" sz="3200" b="1" dirty="0" smtClean="0">
                <a:latin typeface="Century Gothic" pitchFamily="34" charset="0"/>
              </a:rPr>
              <a:t> 3,23x better</a:t>
            </a:r>
            <a:endParaRPr lang="id-ID" sz="3200" b="1" dirty="0" smtClean="0">
              <a:latin typeface="Century Gothic"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683" y="1415131"/>
            <a:ext cx="6480671" cy="104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47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01" y="6253338"/>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 name="TextBox 5"/>
          <p:cNvSpPr txBox="1"/>
          <p:nvPr/>
        </p:nvSpPr>
        <p:spPr>
          <a:xfrm>
            <a:off x="-1" y="6280564"/>
            <a:ext cx="1705412" cy="461665"/>
          </a:xfrm>
          <a:prstGeom prst="rect">
            <a:avLst/>
          </a:prstGeom>
          <a:solidFill>
            <a:schemeClr val="bg1">
              <a:lumMod val="65000"/>
            </a:schemeClr>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LEGAL WRANGLING IN NAKOLIA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25"/>
          <p:cNvSpPr/>
          <p:nvPr/>
        </p:nvSpPr>
        <p:spPr>
          <a:xfrm>
            <a:off x="1831469" y="6255539"/>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7" name="TextBox 26"/>
          <p:cNvSpPr txBox="1"/>
          <p:nvPr/>
        </p:nvSpPr>
        <p:spPr>
          <a:xfrm>
            <a:off x="1851703" y="6372896"/>
            <a:ext cx="1692779" cy="277000"/>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UNCERTAINTY IN ILANIA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Rectangle 28"/>
          <p:cNvSpPr/>
          <p:nvPr/>
        </p:nvSpPr>
        <p:spPr>
          <a:xfrm>
            <a:off x="3670540" y="625734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0" name="TextBox 29"/>
          <p:cNvSpPr txBox="1"/>
          <p:nvPr/>
        </p:nvSpPr>
        <p:spPr>
          <a:xfrm>
            <a:off x="3690773" y="6374700"/>
            <a:ext cx="1692780" cy="275196"/>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SSC IN SADIMBA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1" name="Rectangle 30"/>
          <p:cNvSpPr/>
          <p:nvPr/>
        </p:nvSpPr>
        <p:spPr>
          <a:xfrm>
            <a:off x="5543790" y="6261202"/>
            <a:ext cx="1726959" cy="5161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2" name="TextBox 31"/>
          <p:cNvSpPr txBox="1"/>
          <p:nvPr/>
        </p:nvSpPr>
        <p:spPr>
          <a:xfrm>
            <a:off x="5543789" y="6283333"/>
            <a:ext cx="1713013" cy="461665"/>
          </a:xfrm>
          <a:prstGeom prst="rect">
            <a:avLst/>
          </a:prstGeom>
          <a:no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MCOM CAPITAL STRUCTURE</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7417041" y="6255466"/>
            <a:ext cx="1726959" cy="516116"/>
          </a:xfrm>
          <a:prstGeom prst="rect">
            <a:avLst/>
          </a:prstGeom>
          <a:solidFill>
            <a:srgbClr val="D7D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TextBox 33"/>
          <p:cNvSpPr txBox="1"/>
          <p:nvPr/>
        </p:nvSpPr>
        <p:spPr>
          <a:xfrm>
            <a:off x="7417041" y="6277597"/>
            <a:ext cx="1713013" cy="461665"/>
          </a:xfrm>
          <a:prstGeom prst="rect">
            <a:avLst/>
          </a:prstGeom>
          <a:solidFill>
            <a:srgbClr val="D7D3CB"/>
          </a:solidFill>
        </p:spPr>
        <p:txBody>
          <a:bodyPr wrap="square" rtlCol="0">
            <a:spAutoFit/>
          </a:bodyPr>
          <a:lstStyle/>
          <a:p>
            <a:pPr algn="ctr"/>
            <a:r>
              <a:rPr lang="en-US" sz="1200" dirty="0" smtClean="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MOBILE OPERATOR LICENSE IN CHININSIA</a:t>
            </a:r>
            <a:endParaRPr lang="en-GB"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43" name="Rectangle 42"/>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21" name="Rectangle 20"/>
          <p:cNvSpPr/>
          <p:nvPr/>
        </p:nvSpPr>
        <p:spPr>
          <a:xfrm>
            <a:off x="-7601" y="325896"/>
            <a:ext cx="576064" cy="64633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568463" y="325896"/>
            <a:ext cx="2392001" cy="646331"/>
          </a:xfrm>
          <a:prstGeom prst="rect">
            <a:avLst/>
          </a:prstGeom>
          <a:solidFill>
            <a:srgbClr val="00B050"/>
          </a:solidFill>
        </p:spPr>
        <p:txBody>
          <a:bodyPr wrap="none" rtlCol="0">
            <a:spAutoFit/>
          </a:bodyPr>
          <a:lstStyle/>
          <a:p>
            <a:r>
              <a:rPr lang="en-US" sz="3600" b="1" dirty="0" smtClean="0">
                <a:solidFill>
                  <a:schemeClr val="bg1"/>
                </a:solidFill>
                <a:latin typeface="Century Gothic" pitchFamily="34" charset="0"/>
              </a:rPr>
              <a:t>APPENDIX</a:t>
            </a:r>
            <a:endParaRPr lang="id-ID" sz="3600" b="1" dirty="0" smtClean="0">
              <a:solidFill>
                <a:schemeClr val="bg1"/>
              </a:solidFill>
              <a:latin typeface="Century Gothic"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9854" y="143505"/>
            <a:ext cx="1800200" cy="101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261" y="2204864"/>
            <a:ext cx="6219477" cy="148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2976859" y="4653136"/>
            <a:ext cx="3190297" cy="584775"/>
          </a:xfrm>
          <a:prstGeom prst="rect">
            <a:avLst/>
          </a:prstGeom>
          <a:noFill/>
          <a:ln>
            <a:noFill/>
          </a:ln>
        </p:spPr>
        <p:txBody>
          <a:bodyPr wrap="none" rtlCol="0">
            <a:spAutoFit/>
          </a:bodyPr>
          <a:lstStyle/>
          <a:p>
            <a:pPr algn="ctr"/>
            <a:r>
              <a:rPr lang="en-US" sz="3200" b="1" dirty="0" smtClean="0">
                <a:latin typeface="Century Gothic" pitchFamily="34" charset="0"/>
              </a:rPr>
              <a:t>GO! </a:t>
            </a:r>
            <a:r>
              <a:rPr lang="en-US" sz="3200" b="1" dirty="0" smtClean="0">
                <a:solidFill>
                  <a:srgbClr val="00B050"/>
                </a:solidFill>
                <a:latin typeface="Century Gothic" pitchFamily="34" charset="0"/>
              </a:rPr>
              <a:t>CLOUDNET</a:t>
            </a:r>
            <a:endParaRPr lang="id-ID" sz="3200" b="1" dirty="0" smtClean="0">
              <a:solidFill>
                <a:srgbClr val="00B050"/>
              </a:solidFill>
              <a:latin typeface="Century Gothic" pitchFamily="34" charset="0"/>
            </a:endParaRPr>
          </a:p>
        </p:txBody>
      </p:sp>
    </p:spTree>
    <p:extLst>
      <p:ext uri="{BB962C8B-B14F-4D97-AF65-F5344CB8AC3E}">
        <p14:creationId xmlns:p14="http://schemas.microsoft.com/office/powerpoint/2010/main" val="45347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7" name="Rectangle 6"/>
          <p:cNvSpPr/>
          <p:nvPr/>
        </p:nvSpPr>
        <p:spPr>
          <a:xfrm>
            <a:off x="0" y="6812281"/>
            <a:ext cx="9144000" cy="4571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1400" b="1" dirty="0">
              <a:latin typeface="Century Gothic" pitchFamily="34" charset="0"/>
            </a:endParaRPr>
          </a:p>
        </p:txBody>
      </p:sp>
      <p:sp>
        <p:nvSpPr>
          <p:cNvPr id="3" name="Rectangle 2"/>
          <p:cNvSpPr/>
          <p:nvPr/>
        </p:nvSpPr>
        <p:spPr>
          <a:xfrm>
            <a:off x="0"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Security Crisis and Legal Wrangling in </a:t>
            </a:r>
            <a:r>
              <a:rPr lang="en-US" dirty="0" err="1">
                <a:latin typeface="Century Gothic" panose="020B0502020202020204" pitchFamily="34" charset="0"/>
              </a:rPr>
              <a:t>Nakolia</a:t>
            </a:r>
            <a:endParaRPr lang="en-US" b="1" dirty="0">
              <a:latin typeface="Century Gothic" pitchFamily="34" charset="0"/>
            </a:endParaRPr>
          </a:p>
        </p:txBody>
      </p:sp>
      <p:sp>
        <p:nvSpPr>
          <p:cNvPr id="9" name="Rectangle 8"/>
          <p:cNvSpPr/>
          <p:nvPr/>
        </p:nvSpPr>
        <p:spPr>
          <a:xfrm>
            <a:off x="1850720"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Political Risk and Strategic Uncertainty in </a:t>
            </a:r>
            <a:r>
              <a:rPr lang="en-US" dirty="0" err="1">
                <a:latin typeface="Century Gothic" panose="020B0502020202020204" pitchFamily="34" charset="0"/>
              </a:rPr>
              <a:t>Ilania</a:t>
            </a:r>
            <a:endParaRPr lang="en-US" b="1" dirty="0">
              <a:latin typeface="Century Gothic" pitchFamily="34" charset="0"/>
            </a:endParaRPr>
          </a:p>
        </p:txBody>
      </p:sp>
      <p:sp>
        <p:nvSpPr>
          <p:cNvPr id="10" name="Rectangle 9"/>
          <p:cNvSpPr/>
          <p:nvPr/>
        </p:nvSpPr>
        <p:spPr>
          <a:xfrm>
            <a:off x="3698176"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entury Gothic" panose="020B0502020202020204" pitchFamily="34" charset="0"/>
              </a:rPr>
              <a:t>Shared Services Center in </a:t>
            </a:r>
            <a:r>
              <a:rPr lang="en-US" dirty="0" err="1">
                <a:solidFill>
                  <a:schemeClr val="bg1"/>
                </a:solidFill>
                <a:latin typeface="Century Gothic" panose="020B0502020202020204" pitchFamily="34" charset="0"/>
              </a:rPr>
              <a:t>Sadimba</a:t>
            </a:r>
            <a:endParaRPr lang="en-US" b="1" dirty="0">
              <a:solidFill>
                <a:schemeClr val="bg1"/>
              </a:solidFill>
              <a:latin typeface="Century Gothic" pitchFamily="34" charset="0"/>
            </a:endParaRPr>
          </a:p>
        </p:txBody>
      </p:sp>
      <p:sp>
        <p:nvSpPr>
          <p:cNvPr id="11" name="Rectangle 10"/>
          <p:cNvSpPr/>
          <p:nvPr/>
        </p:nvSpPr>
        <p:spPr>
          <a:xfrm>
            <a:off x="5542584" y="1772817"/>
            <a:ext cx="1765720" cy="1296144"/>
          </a:xfrm>
          <a:prstGeom prst="rect">
            <a:avLst/>
          </a:prstGeom>
          <a:solidFill>
            <a:srgbClr val="82C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Century Gothic" panose="020B0502020202020204" pitchFamily="34" charset="0"/>
              </a:rPr>
              <a:t>Nakolia</a:t>
            </a:r>
            <a:r>
              <a:rPr lang="en-US" dirty="0">
                <a:latin typeface="Century Gothic" panose="020B0502020202020204" pitchFamily="34" charset="0"/>
              </a:rPr>
              <a:t> and MCOM Capital Structure</a:t>
            </a:r>
            <a:endParaRPr lang="en-US" b="1" dirty="0">
              <a:latin typeface="Century Gothic" pitchFamily="34" charset="0"/>
            </a:endParaRPr>
          </a:p>
        </p:txBody>
      </p:sp>
      <p:sp>
        <p:nvSpPr>
          <p:cNvPr id="12" name="Rectangle 11"/>
          <p:cNvSpPr/>
          <p:nvPr/>
        </p:nvSpPr>
        <p:spPr>
          <a:xfrm>
            <a:off x="7380312" y="1772817"/>
            <a:ext cx="1765720"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Mobile Operator License in Chininsia</a:t>
            </a:r>
            <a:endParaRPr lang="en-US" b="1" dirty="0">
              <a:latin typeface="Century Gothic" pitchFamily="34" charset="0"/>
            </a:endParaRPr>
          </a:p>
        </p:txBody>
      </p:sp>
      <p:sp>
        <p:nvSpPr>
          <p:cNvPr id="13" name="Rectangle 12"/>
          <p:cNvSpPr/>
          <p:nvPr/>
        </p:nvSpPr>
        <p:spPr>
          <a:xfrm>
            <a:off x="-2032" y="3125605"/>
            <a:ext cx="1765720" cy="195957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14" name="Rectangle 13"/>
          <p:cNvSpPr/>
          <p:nvPr/>
        </p:nvSpPr>
        <p:spPr>
          <a:xfrm>
            <a:off x="1848688" y="3125605"/>
            <a:ext cx="1765720" cy="195957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3696144" y="3125605"/>
            <a:ext cx="1765720" cy="195957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Century Gothic" pitchFamily="34" charset="0"/>
            </a:endParaRPr>
          </a:p>
        </p:txBody>
      </p:sp>
      <p:sp>
        <p:nvSpPr>
          <p:cNvPr id="17" name="Rectangle 16"/>
          <p:cNvSpPr/>
          <p:nvPr/>
        </p:nvSpPr>
        <p:spPr>
          <a:xfrm>
            <a:off x="5540552" y="3125605"/>
            <a:ext cx="1765720" cy="1959579"/>
          </a:xfrm>
          <a:prstGeom prst="rect">
            <a:avLst/>
          </a:prstGeom>
          <a:solidFill>
            <a:srgbClr val="82C836">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Sell and leaseback the towers in </a:t>
            </a:r>
            <a:r>
              <a:rPr lang="en-US" dirty="0" err="1">
                <a:solidFill>
                  <a:schemeClr val="tx1"/>
                </a:solidFill>
                <a:latin typeface="Century Gothic" panose="020B0502020202020204" pitchFamily="34" charset="0"/>
              </a:rPr>
              <a:t>Nakolia</a:t>
            </a:r>
            <a:r>
              <a:rPr lang="en-US" dirty="0">
                <a:solidFill>
                  <a:schemeClr val="tx1"/>
                </a:solidFill>
                <a:latin typeface="Century Gothic" panose="020B0502020202020204" pitchFamily="34" charset="0"/>
              </a:rPr>
              <a:t>.</a:t>
            </a:r>
            <a:endParaRPr lang="en-US" b="1" dirty="0">
              <a:solidFill>
                <a:schemeClr val="tx1"/>
              </a:solidFill>
              <a:latin typeface="Century Gothic" pitchFamily="34" charset="0"/>
            </a:endParaRPr>
          </a:p>
        </p:txBody>
      </p:sp>
      <p:sp>
        <p:nvSpPr>
          <p:cNvPr id="18" name="Rectangle 17"/>
          <p:cNvSpPr/>
          <p:nvPr/>
        </p:nvSpPr>
        <p:spPr>
          <a:xfrm>
            <a:off x="7378280" y="3125605"/>
            <a:ext cx="1765720" cy="195957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09760" y="1205957"/>
            <a:ext cx="542136" cy="461665"/>
          </a:xfrm>
          <a:prstGeom prst="rect">
            <a:avLst/>
          </a:prstGeom>
          <a:noFill/>
        </p:spPr>
        <p:txBody>
          <a:bodyPr wrap="none" rtlCol="0">
            <a:spAutoFit/>
          </a:bodyPr>
          <a:lstStyle/>
          <a:p>
            <a:r>
              <a:rPr lang="en-US" sz="2400" b="1" dirty="0">
                <a:solidFill>
                  <a:schemeClr val="bg1">
                    <a:lumMod val="85000"/>
                  </a:schemeClr>
                </a:solidFill>
                <a:latin typeface="Century Gothic" pitchFamily="34" charset="0"/>
              </a:rPr>
              <a:t>#1</a:t>
            </a:r>
          </a:p>
        </p:txBody>
      </p:sp>
      <p:sp>
        <p:nvSpPr>
          <p:cNvPr id="21" name="TextBox 20"/>
          <p:cNvSpPr txBox="1"/>
          <p:nvPr/>
        </p:nvSpPr>
        <p:spPr>
          <a:xfrm>
            <a:off x="2460480" y="1193342"/>
            <a:ext cx="542136" cy="461665"/>
          </a:xfrm>
          <a:prstGeom prst="rect">
            <a:avLst/>
          </a:prstGeom>
          <a:noFill/>
        </p:spPr>
        <p:txBody>
          <a:bodyPr wrap="none" rtlCol="0">
            <a:spAutoFit/>
          </a:bodyPr>
          <a:lstStyle/>
          <a:p>
            <a:r>
              <a:rPr lang="en-US" sz="2400" b="1" dirty="0" smtClean="0">
                <a:solidFill>
                  <a:schemeClr val="bg1">
                    <a:lumMod val="85000"/>
                  </a:schemeClr>
                </a:solidFill>
                <a:latin typeface="Century Gothic" pitchFamily="34" charset="0"/>
              </a:rPr>
              <a:t>#2</a:t>
            </a:r>
            <a:endParaRPr lang="en-US" sz="2400" b="1" dirty="0">
              <a:solidFill>
                <a:schemeClr val="bg1">
                  <a:lumMod val="85000"/>
                </a:schemeClr>
              </a:solidFill>
              <a:latin typeface="Century Gothic" pitchFamily="34" charset="0"/>
            </a:endParaRPr>
          </a:p>
        </p:txBody>
      </p:sp>
      <p:sp>
        <p:nvSpPr>
          <p:cNvPr id="24" name="TextBox 23"/>
          <p:cNvSpPr txBox="1"/>
          <p:nvPr/>
        </p:nvSpPr>
        <p:spPr>
          <a:xfrm>
            <a:off x="4313026" y="1198400"/>
            <a:ext cx="542136" cy="461665"/>
          </a:xfrm>
          <a:prstGeom prst="rect">
            <a:avLst/>
          </a:prstGeom>
          <a:noFill/>
        </p:spPr>
        <p:txBody>
          <a:bodyPr wrap="none" rtlCol="0">
            <a:spAutoFit/>
          </a:bodyPr>
          <a:lstStyle/>
          <a:p>
            <a:r>
              <a:rPr lang="en-US" sz="2400" b="1" dirty="0" smtClean="0">
                <a:solidFill>
                  <a:schemeClr val="bg1">
                    <a:lumMod val="85000"/>
                  </a:schemeClr>
                </a:solidFill>
                <a:latin typeface="Century Gothic" pitchFamily="34" charset="0"/>
              </a:rPr>
              <a:t>#3</a:t>
            </a:r>
            <a:endParaRPr lang="en-US" sz="2400" b="1" dirty="0">
              <a:solidFill>
                <a:schemeClr val="bg1">
                  <a:lumMod val="85000"/>
                </a:schemeClr>
              </a:solidFill>
              <a:latin typeface="Century Gothic" pitchFamily="34" charset="0"/>
            </a:endParaRPr>
          </a:p>
        </p:txBody>
      </p:sp>
      <p:sp>
        <p:nvSpPr>
          <p:cNvPr id="25" name="TextBox 24"/>
          <p:cNvSpPr txBox="1"/>
          <p:nvPr/>
        </p:nvSpPr>
        <p:spPr>
          <a:xfrm>
            <a:off x="6163746" y="1200614"/>
            <a:ext cx="542136" cy="461665"/>
          </a:xfrm>
          <a:prstGeom prst="rect">
            <a:avLst/>
          </a:prstGeom>
          <a:noFill/>
        </p:spPr>
        <p:txBody>
          <a:bodyPr wrap="none" rtlCol="0">
            <a:spAutoFit/>
          </a:bodyPr>
          <a:lstStyle/>
          <a:p>
            <a:r>
              <a:rPr lang="en-US" sz="2400" b="1" dirty="0" smtClean="0">
                <a:solidFill>
                  <a:srgbClr val="92D050"/>
                </a:solidFill>
                <a:latin typeface="Century Gothic" pitchFamily="34" charset="0"/>
              </a:rPr>
              <a:t>#4</a:t>
            </a:r>
            <a:endParaRPr lang="en-US" sz="2400" b="1" dirty="0">
              <a:solidFill>
                <a:srgbClr val="92D050"/>
              </a:solidFill>
              <a:latin typeface="Century Gothic" pitchFamily="34" charset="0"/>
            </a:endParaRPr>
          </a:p>
        </p:txBody>
      </p:sp>
      <p:sp>
        <p:nvSpPr>
          <p:cNvPr id="26" name="TextBox 25"/>
          <p:cNvSpPr txBox="1"/>
          <p:nvPr/>
        </p:nvSpPr>
        <p:spPr>
          <a:xfrm>
            <a:off x="7990072" y="1196752"/>
            <a:ext cx="542136" cy="461665"/>
          </a:xfrm>
          <a:prstGeom prst="rect">
            <a:avLst/>
          </a:prstGeom>
          <a:noFill/>
        </p:spPr>
        <p:txBody>
          <a:bodyPr wrap="none" rtlCol="0">
            <a:spAutoFit/>
          </a:bodyPr>
          <a:lstStyle/>
          <a:p>
            <a:r>
              <a:rPr lang="en-US" sz="2400" b="1" dirty="0" smtClean="0">
                <a:solidFill>
                  <a:schemeClr val="bg1">
                    <a:lumMod val="85000"/>
                  </a:schemeClr>
                </a:solidFill>
                <a:latin typeface="Century Gothic" pitchFamily="34" charset="0"/>
              </a:rPr>
              <a:t>#5</a:t>
            </a:r>
            <a:endParaRPr lang="en-US" sz="2400" b="1" dirty="0">
              <a:solidFill>
                <a:schemeClr val="bg1">
                  <a:lumMod val="85000"/>
                </a:schemeClr>
              </a:solidFill>
              <a:latin typeface="Century Gothic" pitchFamily="34" charset="0"/>
            </a:endParaRPr>
          </a:p>
        </p:txBody>
      </p:sp>
      <p:sp>
        <p:nvSpPr>
          <p:cNvPr id="23" name="TextBox 22"/>
          <p:cNvSpPr txBox="1"/>
          <p:nvPr/>
        </p:nvSpPr>
        <p:spPr>
          <a:xfrm>
            <a:off x="-2032" y="5715297"/>
            <a:ext cx="9144000" cy="461665"/>
          </a:xfrm>
          <a:prstGeom prst="rect">
            <a:avLst/>
          </a:prstGeom>
          <a:solidFill>
            <a:srgbClr val="1F4E79"/>
          </a:solidFill>
        </p:spPr>
        <p:txBody>
          <a:bodyPr wrap="square" rtlCol="0">
            <a:spAutoFit/>
          </a:bodyPr>
          <a:lstStyle/>
          <a:p>
            <a:pPr algn="ctr"/>
            <a:r>
              <a:rPr lang="en-US" sz="2400" b="1" dirty="0" smtClean="0">
                <a:solidFill>
                  <a:schemeClr val="bg1"/>
                </a:solidFill>
                <a:latin typeface="Century Gothic" pitchFamily="34" charset="0"/>
              </a:rPr>
              <a:t>Sustainable Growth</a:t>
            </a:r>
            <a:endParaRPr lang="en-US" sz="2400" b="1" dirty="0">
              <a:solidFill>
                <a:schemeClr val="bg1"/>
              </a:solidFill>
              <a:latin typeface="Century Gothic" pitchFamily="34" charset="0"/>
            </a:endParaRPr>
          </a:p>
        </p:txBody>
      </p:sp>
      <p:sp>
        <p:nvSpPr>
          <p:cNvPr id="27" name="TextBox 26"/>
          <p:cNvSpPr txBox="1"/>
          <p:nvPr/>
        </p:nvSpPr>
        <p:spPr>
          <a:xfrm>
            <a:off x="0" y="244455"/>
            <a:ext cx="9144000" cy="461665"/>
          </a:xfrm>
          <a:prstGeom prst="rect">
            <a:avLst/>
          </a:prstGeom>
          <a:solidFill>
            <a:srgbClr val="1F4E79"/>
          </a:solidFill>
        </p:spPr>
        <p:txBody>
          <a:bodyPr wrap="square" rtlCol="0">
            <a:spAutoFit/>
          </a:bodyPr>
          <a:lstStyle/>
          <a:p>
            <a:pPr algn="ctr"/>
            <a:r>
              <a:rPr lang="en-US" sz="2400" b="1" dirty="0" smtClean="0">
                <a:solidFill>
                  <a:schemeClr val="bg1"/>
                </a:solidFill>
                <a:latin typeface="Century Gothic" pitchFamily="34" charset="0"/>
              </a:rPr>
              <a:t>MCOM’s Issues Prioritization</a:t>
            </a:r>
            <a:endParaRPr lang="en-US" sz="2400" b="1" dirty="0">
              <a:solidFill>
                <a:schemeClr val="bg1"/>
              </a:solidFill>
              <a:latin typeface="Century Gothic" pitchFamily="34" charset="0"/>
            </a:endParaRPr>
          </a:p>
        </p:txBody>
      </p:sp>
      <p:sp>
        <p:nvSpPr>
          <p:cNvPr id="28" name="TextBox 27"/>
          <p:cNvSpPr txBox="1"/>
          <p:nvPr/>
        </p:nvSpPr>
        <p:spPr>
          <a:xfrm>
            <a:off x="-2032" y="675832"/>
            <a:ext cx="9144000" cy="338554"/>
          </a:xfrm>
          <a:prstGeom prst="rect">
            <a:avLst/>
          </a:prstGeom>
          <a:solidFill>
            <a:schemeClr val="bg1"/>
          </a:solidFill>
        </p:spPr>
        <p:txBody>
          <a:bodyPr wrap="square" rtlCol="0">
            <a:spAutoFit/>
          </a:bodyPr>
          <a:lstStyle/>
          <a:p>
            <a:pPr algn="ctr"/>
            <a:r>
              <a:rPr lang="en-US" sz="1600" b="1" i="1" spc="300" dirty="0" smtClean="0">
                <a:solidFill>
                  <a:schemeClr val="tx2"/>
                </a:solidFill>
                <a:latin typeface="Century Gothic" pitchFamily="34" charset="0"/>
              </a:rPr>
              <a:t>Time, Financial, Reputational, Long Term</a:t>
            </a:r>
            <a:endParaRPr lang="en-US" sz="1600" b="1" i="1" spc="300" dirty="0">
              <a:solidFill>
                <a:schemeClr val="tx2"/>
              </a:solidFill>
              <a:latin typeface="Century Gothic" pitchFamily="34" charset="0"/>
            </a:endParaRPr>
          </a:p>
        </p:txBody>
      </p:sp>
    </p:spTree>
    <p:extLst>
      <p:ext uri="{BB962C8B-B14F-4D97-AF65-F5344CB8AC3E}">
        <p14:creationId xmlns:p14="http://schemas.microsoft.com/office/powerpoint/2010/main" val="4004742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7208</TotalTime>
  <Words>4331</Words>
  <Application>Microsoft Office PowerPoint</Application>
  <PresentationFormat>On-screen Show (4:3)</PresentationFormat>
  <Paragraphs>1100</Paragraphs>
  <Slides>81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81</vt:i4>
      </vt:variant>
    </vt:vector>
  </HeadingPairs>
  <TitlesOfParts>
    <vt:vector size="92" baseType="lpstr">
      <vt:lpstr>Adobe Fan Heiti Std B</vt:lpstr>
      <vt:lpstr>Adobe Gothic Std B</vt:lpstr>
      <vt:lpstr>Adobe Garamond Pro</vt:lpstr>
      <vt:lpstr>Arial</vt:lpstr>
      <vt:lpstr>Calibri</vt:lpstr>
      <vt:lpstr>Century Gothic</vt:lpstr>
      <vt:lpstr>Lato</vt:lpstr>
      <vt:lpstr>Lato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OUTLINE</dc:title>
  <dc:creator>Susan</dc:creator>
  <cp:lastModifiedBy>Stephanie Regina</cp:lastModifiedBy>
  <cp:revision>253</cp:revision>
  <dcterms:created xsi:type="dcterms:W3CDTF">2015-05-02T15:06:36Z</dcterms:created>
  <dcterms:modified xsi:type="dcterms:W3CDTF">2016-06-22T14:12:14Z</dcterms:modified>
</cp:coreProperties>
</file>